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93" r:id="rId4"/>
  </p:sldMasterIdLst>
  <p:notesMasterIdLst>
    <p:notesMasterId r:id="rId59"/>
  </p:notesMasterIdLst>
  <p:handoutMasterIdLst>
    <p:handoutMasterId r:id="rId60"/>
  </p:handoutMasterIdLst>
  <p:sldIdLst>
    <p:sldId id="341" r:id="rId5"/>
    <p:sldId id="262" r:id="rId6"/>
    <p:sldId id="2147470995" r:id="rId7"/>
    <p:sldId id="2147470972" r:id="rId8"/>
    <p:sldId id="2147471003" r:id="rId9"/>
    <p:sldId id="2147471021" r:id="rId10"/>
    <p:sldId id="681" r:id="rId11"/>
    <p:sldId id="685" r:id="rId12"/>
    <p:sldId id="684" r:id="rId13"/>
    <p:sldId id="686" r:id="rId14"/>
    <p:sldId id="2147471023" r:id="rId15"/>
    <p:sldId id="2147471026" r:id="rId16"/>
    <p:sldId id="2147471024" r:id="rId17"/>
    <p:sldId id="2147471025" r:id="rId18"/>
    <p:sldId id="2147471033" r:id="rId19"/>
    <p:sldId id="2147471060" r:id="rId20"/>
    <p:sldId id="2147471037" r:id="rId21"/>
    <p:sldId id="2147471069" r:id="rId22"/>
    <p:sldId id="1495" r:id="rId23"/>
    <p:sldId id="1494" r:id="rId24"/>
    <p:sldId id="2147471047" r:id="rId25"/>
    <p:sldId id="2147375227" r:id="rId26"/>
    <p:sldId id="12119" r:id="rId27"/>
    <p:sldId id="2147375236" r:id="rId28"/>
    <p:sldId id="2147375233" r:id="rId29"/>
    <p:sldId id="2147471048" r:id="rId30"/>
    <p:sldId id="2147471061" r:id="rId31"/>
    <p:sldId id="2147471054" r:id="rId32"/>
    <p:sldId id="1378" r:id="rId33"/>
    <p:sldId id="2147471063" r:id="rId34"/>
    <p:sldId id="2147471062" r:id="rId35"/>
    <p:sldId id="714" r:id="rId36"/>
    <p:sldId id="2147471064" r:id="rId37"/>
    <p:sldId id="717" r:id="rId38"/>
    <p:sldId id="2147471065" r:id="rId39"/>
    <p:sldId id="729" r:id="rId40"/>
    <p:sldId id="2147471066" r:id="rId41"/>
    <p:sldId id="719" r:id="rId42"/>
    <p:sldId id="721" r:id="rId43"/>
    <p:sldId id="2147470974" r:id="rId44"/>
    <p:sldId id="2147470975" r:id="rId45"/>
    <p:sldId id="606" r:id="rId46"/>
    <p:sldId id="2147471071" r:id="rId47"/>
    <p:sldId id="2147471070" r:id="rId48"/>
    <p:sldId id="2147471072" r:id="rId49"/>
    <p:sldId id="2147471073" r:id="rId50"/>
    <p:sldId id="2147471074" r:id="rId51"/>
    <p:sldId id="2147471076" r:id="rId52"/>
    <p:sldId id="2147471077" r:id="rId53"/>
    <p:sldId id="2147471078" r:id="rId54"/>
    <p:sldId id="2147471079" r:id="rId55"/>
    <p:sldId id="2147471080" r:id="rId56"/>
    <p:sldId id="2147471081" r:id="rId57"/>
    <p:sldId id="2147471082" r:id="rId58"/>
  </p:sldIdLst>
  <p:sldSz cx="12192000" cy="6858000"/>
  <p:notesSz cx="7315200" cy="9601200"/>
  <p:custDataLst>
    <p:tags r:id="rId61"/>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0" userDrawn="1">
          <p15:clr>
            <a:srgbClr val="A4A3A4"/>
          </p15:clr>
        </p15:guide>
        <p15:guide id="11" orient="horz" pos="2040" userDrawn="1">
          <p15:clr>
            <a:srgbClr val="A4A3A4"/>
          </p15:clr>
        </p15:guide>
        <p15:guide id="12" orient="horz" pos="1593" userDrawn="1">
          <p15:clr>
            <a:srgbClr val="A4A3A4"/>
          </p15:clr>
        </p15:guide>
        <p15:guide id="13" orient="horz" pos="2568" userDrawn="1">
          <p15:clr>
            <a:srgbClr val="A4A3A4"/>
          </p15:clr>
        </p15:guide>
        <p15:guide id="14" orient="horz" pos="3072" userDrawn="1">
          <p15:clr>
            <a:srgbClr val="A4A3A4"/>
          </p15:clr>
        </p15:guide>
        <p15:guide id="15" orient="horz" pos="3589" userDrawn="1">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3D32915-B03B-76EE-3E3D-8482E3535B04}" name="Kumar, Kolguri Ravi" initials="KKR" userId="S::kolkumar@deloitte.com::a316ceae-798b-4645-a55f-15aee7e49ee7" providerId="AD"/>
  <p188:author id="{52ABB21F-1013-5912-BCB2-9A17E14EE777}" name="Saini, Deepak" initials="SD" userId="S::dsaini@deloitte.com::e80dbb9a-4b07-4a9f-88ef-d15fa0089888" providerId="AD"/>
  <p188:author id="{D6510B4C-5004-9491-F55A-BDB9DEE54AF2}" name="Kakar, Stuti" initials="KS" userId="S::stkakar@deloitte.com::6c43b45a-22d6-44dc-9504-dc17c113bcee" providerId="AD"/>
  <p188:author id="{C0E6D74F-5A8A-EED2-EDCC-E41C7CB3BFCD}" name="Agarwal, Ritvika Agarwal" initials="AA" userId="S::ritagarwal@deloitte.com::b707b316-64a3-4610-910f-1bdb9cece8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Tamika H" initials="A" lastIdx="8" clrIdx="0">
    <p:extLst>
      <p:ext uri="{19B8F6BF-5375-455C-9EA6-DF929625EA0E}">
        <p15:presenceInfo xmlns:p15="http://schemas.microsoft.com/office/powerpoint/2012/main" userId="Tamika H" providerId="None"/>
      </p:ext>
    </p:extLst>
  </p:cmAuthor>
  <p:cmAuthor id="2" name="Nangle, Ryan" initials="NR" lastIdx="5" clrIdx="1">
    <p:extLst>
      <p:ext uri="{19B8F6BF-5375-455C-9EA6-DF929625EA0E}">
        <p15:presenceInfo xmlns:p15="http://schemas.microsoft.com/office/powerpoint/2012/main" userId="S::rnangle@deloitte.com::e2554a09-feee-485b-b4c5-b68e776b55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C8A2E"/>
    <a:srgbClr val="FFCD00"/>
    <a:srgbClr val="ED8B00"/>
    <a:srgbClr val="DB291C"/>
    <a:srgbClr val="FF9900"/>
    <a:srgbClr val="C00000"/>
    <a:srgbClr val="DCDCDC"/>
    <a:srgbClr val="B4B4B4"/>
    <a:srgbClr val="5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5" d="100"/>
          <a:sy n="65" d="100"/>
        </p:scale>
        <p:origin x="700" y="-172"/>
      </p:cViewPr>
      <p:guideLst>
        <p:guide/>
        <p:guide orient="horz" pos="2040"/>
        <p:guide orient="horz" pos="1593"/>
        <p:guide orient="horz" pos="2568"/>
        <p:guide orient="horz" pos="3072"/>
        <p:guide orient="horz" pos="3589"/>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tags" Target="tags/tag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67" Type="http://schemas.microsoft.com/office/2018/10/relationships/authors" Targe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D3761-9571-4D88-8B4B-D6B53E4AC5F9}"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1FB24792-794C-498E-AF6F-B1EDC3006B4C}">
      <dgm:prSet phldrT="[Text]"/>
      <dgm:spPr/>
      <dgm:t>
        <a:bodyPr/>
        <a:lstStyle/>
        <a:p>
          <a:r>
            <a:rPr lang="en-US" b="1"/>
            <a:t>Enterprise</a:t>
          </a:r>
        </a:p>
      </dgm:t>
    </dgm:pt>
    <dgm:pt modelId="{BA41B68D-BAE5-4E19-81DD-6BAFCAB8C39A}" type="parTrans" cxnId="{C1DCBDB7-01FB-4FD4-AEDC-5809004ABF51}">
      <dgm:prSet/>
      <dgm:spPr/>
      <dgm:t>
        <a:bodyPr/>
        <a:lstStyle/>
        <a:p>
          <a:endParaRPr lang="en-US"/>
        </a:p>
      </dgm:t>
    </dgm:pt>
    <dgm:pt modelId="{2B0177E1-7F06-4708-B089-5FBC13184B32}" type="sibTrans" cxnId="{C1DCBDB7-01FB-4FD4-AEDC-5809004ABF51}">
      <dgm:prSet/>
      <dgm:spPr/>
      <dgm:t>
        <a:bodyPr/>
        <a:lstStyle/>
        <a:p>
          <a:endParaRPr lang="en-US"/>
        </a:p>
      </dgm:t>
    </dgm:pt>
    <dgm:pt modelId="{089EF564-7BBC-4889-B9B0-0E63C6A25DD3}">
      <dgm:prSet/>
      <dgm:spPr/>
      <dgm:t>
        <a:bodyPr/>
        <a:lstStyle/>
        <a:p>
          <a:r>
            <a:rPr lang="en-US" b="1">
              <a:solidFill>
                <a:schemeClr val="bg1">
                  <a:lumMod val="75000"/>
                </a:schemeClr>
              </a:solidFill>
            </a:rPr>
            <a:t>Inventory Organization</a:t>
          </a:r>
        </a:p>
      </dgm:t>
    </dgm:pt>
    <dgm:pt modelId="{EF1F4562-D3F0-460F-8DD2-006FC0BF0A32}" type="parTrans" cxnId="{A4E1A278-5D36-46B1-984D-776A8374D7E3}">
      <dgm:prSet/>
      <dgm:spPr/>
      <dgm:t>
        <a:bodyPr/>
        <a:lstStyle/>
        <a:p>
          <a:endParaRPr lang="en-US"/>
        </a:p>
      </dgm:t>
    </dgm:pt>
    <dgm:pt modelId="{2D2861F1-878A-47E0-9F82-80364311595A}" type="sibTrans" cxnId="{A4E1A278-5D36-46B1-984D-776A8374D7E3}">
      <dgm:prSet/>
      <dgm:spPr/>
      <dgm:t>
        <a:bodyPr/>
        <a:lstStyle/>
        <a:p>
          <a:endParaRPr lang="en-US"/>
        </a:p>
      </dgm:t>
    </dgm:pt>
    <dgm:pt modelId="{2322E0AB-A485-4405-AB1B-DF39144D3936}">
      <dgm:prSet/>
      <dgm:spPr/>
      <dgm:t>
        <a:bodyPr/>
        <a:lstStyle/>
        <a:p>
          <a:r>
            <a:rPr lang="en-US" b="1"/>
            <a:t>Cost Centers and Departments</a:t>
          </a:r>
        </a:p>
      </dgm:t>
    </dgm:pt>
    <dgm:pt modelId="{F9901096-A361-43E5-95BA-15155DFA1CDB}" type="parTrans" cxnId="{321A4E39-B4F5-41E3-9DB0-8F3B2C7155B7}">
      <dgm:prSet/>
      <dgm:spPr/>
      <dgm:t>
        <a:bodyPr/>
        <a:lstStyle/>
        <a:p>
          <a:endParaRPr lang="en-US"/>
        </a:p>
      </dgm:t>
    </dgm:pt>
    <dgm:pt modelId="{CA67332F-A01C-467E-A846-E389A8C27ECC}" type="sibTrans" cxnId="{321A4E39-B4F5-41E3-9DB0-8F3B2C7155B7}">
      <dgm:prSet/>
      <dgm:spPr/>
      <dgm:t>
        <a:bodyPr/>
        <a:lstStyle/>
        <a:p>
          <a:endParaRPr lang="en-US"/>
        </a:p>
      </dgm:t>
    </dgm:pt>
    <dgm:pt modelId="{3297A96B-9DF2-449D-A1AC-3EA075E1AA2E}">
      <dgm:prSet/>
      <dgm:spPr/>
      <dgm:t>
        <a:bodyPr/>
        <a:lstStyle/>
        <a:p>
          <a:r>
            <a:rPr lang="en-US" b="1"/>
            <a:t>Business Unit</a:t>
          </a:r>
        </a:p>
      </dgm:t>
    </dgm:pt>
    <dgm:pt modelId="{96294C9A-1459-43F6-B2C1-5F0598F919A3}" type="parTrans" cxnId="{D44E6544-3C13-4E51-8AA1-E267F43A2CB8}">
      <dgm:prSet/>
      <dgm:spPr/>
      <dgm:t>
        <a:bodyPr/>
        <a:lstStyle/>
        <a:p>
          <a:endParaRPr lang="en-US"/>
        </a:p>
      </dgm:t>
    </dgm:pt>
    <dgm:pt modelId="{12204E83-48C9-4C8C-A6DE-D7E396518DB1}" type="sibTrans" cxnId="{D44E6544-3C13-4E51-8AA1-E267F43A2CB8}">
      <dgm:prSet/>
      <dgm:spPr/>
      <dgm:t>
        <a:bodyPr/>
        <a:lstStyle/>
        <a:p>
          <a:endParaRPr lang="en-US"/>
        </a:p>
      </dgm:t>
    </dgm:pt>
    <dgm:pt modelId="{1E4F7323-835B-44C8-9683-0B15E191313E}">
      <dgm:prSet/>
      <dgm:spPr/>
      <dgm:t>
        <a:bodyPr/>
        <a:lstStyle/>
        <a:p>
          <a:r>
            <a:rPr lang="en-US" b="1"/>
            <a:t>Ledger</a:t>
          </a:r>
          <a:endParaRPr lang="en-US"/>
        </a:p>
      </dgm:t>
    </dgm:pt>
    <dgm:pt modelId="{B75218B9-22F7-4C3E-8192-D07E974199C7}" type="parTrans" cxnId="{1B6D5BBE-B109-460B-8DCE-4F6406062D87}">
      <dgm:prSet/>
      <dgm:spPr/>
      <dgm:t>
        <a:bodyPr/>
        <a:lstStyle/>
        <a:p>
          <a:endParaRPr lang="en-US"/>
        </a:p>
      </dgm:t>
    </dgm:pt>
    <dgm:pt modelId="{A71637A0-24DF-4E85-B829-ECF0616107A7}" type="sibTrans" cxnId="{1B6D5BBE-B109-460B-8DCE-4F6406062D87}">
      <dgm:prSet/>
      <dgm:spPr/>
      <dgm:t>
        <a:bodyPr/>
        <a:lstStyle/>
        <a:p>
          <a:endParaRPr lang="en-US"/>
        </a:p>
      </dgm:t>
    </dgm:pt>
    <dgm:pt modelId="{57925E91-E9BF-4750-88AB-67BA268E6E2E}">
      <dgm:prSet/>
      <dgm:spPr/>
      <dgm:t>
        <a:bodyPr/>
        <a:lstStyle/>
        <a:p>
          <a:r>
            <a:rPr lang="en-US" b="1"/>
            <a:t>Legal Entity</a:t>
          </a:r>
        </a:p>
      </dgm:t>
    </dgm:pt>
    <dgm:pt modelId="{EFBF1BD2-E9E4-42A3-AF13-AEB78EDA9BC1}" type="parTrans" cxnId="{05DA8053-4B13-4033-92F3-B5D47C83FB8C}">
      <dgm:prSet/>
      <dgm:spPr/>
      <dgm:t>
        <a:bodyPr/>
        <a:lstStyle/>
        <a:p>
          <a:endParaRPr lang="en-US"/>
        </a:p>
      </dgm:t>
    </dgm:pt>
    <dgm:pt modelId="{B5E0F4F0-0A05-4247-BC58-5A4C185B1683}" type="sibTrans" cxnId="{05DA8053-4B13-4033-92F3-B5D47C83FB8C}">
      <dgm:prSet/>
      <dgm:spPr/>
      <dgm:t>
        <a:bodyPr/>
        <a:lstStyle/>
        <a:p>
          <a:endParaRPr lang="en-US"/>
        </a:p>
      </dgm:t>
    </dgm:pt>
    <dgm:pt modelId="{E8C16AF5-894B-4DEE-BC3D-1625C18A031F}" type="pres">
      <dgm:prSet presAssocID="{29CD3761-9571-4D88-8B4B-D6B53E4AC5F9}" presName="compositeShape" presStyleCnt="0">
        <dgm:presLayoutVars>
          <dgm:dir/>
          <dgm:resizeHandles/>
        </dgm:presLayoutVars>
      </dgm:prSet>
      <dgm:spPr/>
    </dgm:pt>
    <dgm:pt modelId="{84ED0AF8-589D-4C83-A220-9DCBA8C6E688}" type="pres">
      <dgm:prSet presAssocID="{29CD3761-9571-4D88-8B4B-D6B53E4AC5F9}" presName="pyramid" presStyleLbl="node1" presStyleIdx="0" presStyleCnt="1" custLinFactNeighborX="663" custLinFactNeighborY="228"/>
      <dgm:spPr/>
    </dgm:pt>
    <dgm:pt modelId="{A13BDC2C-CB62-4C8D-8C99-4325D859FF13}" type="pres">
      <dgm:prSet presAssocID="{29CD3761-9571-4D88-8B4B-D6B53E4AC5F9}" presName="theList" presStyleCnt="0"/>
      <dgm:spPr/>
    </dgm:pt>
    <dgm:pt modelId="{68158E55-C281-46A2-BDCF-7D4CCCCD76D6}" type="pres">
      <dgm:prSet presAssocID="{1FB24792-794C-498E-AF6F-B1EDC3006B4C}" presName="aNode" presStyleLbl="fgAcc1" presStyleIdx="0" presStyleCnt="6">
        <dgm:presLayoutVars>
          <dgm:bulletEnabled val="1"/>
        </dgm:presLayoutVars>
      </dgm:prSet>
      <dgm:spPr/>
    </dgm:pt>
    <dgm:pt modelId="{B8D6ED37-55DA-4606-B35C-CEFA088D4411}" type="pres">
      <dgm:prSet presAssocID="{1FB24792-794C-498E-AF6F-B1EDC3006B4C}" presName="aSpace" presStyleCnt="0"/>
      <dgm:spPr/>
    </dgm:pt>
    <dgm:pt modelId="{6DF72502-297E-4848-BE69-5DF7D2D415C3}" type="pres">
      <dgm:prSet presAssocID="{57925E91-E9BF-4750-88AB-67BA268E6E2E}" presName="aNode" presStyleLbl="fgAcc1" presStyleIdx="1" presStyleCnt="6">
        <dgm:presLayoutVars>
          <dgm:bulletEnabled val="1"/>
        </dgm:presLayoutVars>
      </dgm:prSet>
      <dgm:spPr/>
    </dgm:pt>
    <dgm:pt modelId="{66AD6A5A-FCD2-40BE-89EE-A798DD9BDBAE}" type="pres">
      <dgm:prSet presAssocID="{57925E91-E9BF-4750-88AB-67BA268E6E2E}" presName="aSpace" presStyleCnt="0"/>
      <dgm:spPr/>
    </dgm:pt>
    <dgm:pt modelId="{0C6D051C-2383-415B-BB12-CB3FD90A2F49}" type="pres">
      <dgm:prSet presAssocID="{1E4F7323-835B-44C8-9683-0B15E191313E}" presName="aNode" presStyleLbl="fgAcc1" presStyleIdx="2" presStyleCnt="6">
        <dgm:presLayoutVars>
          <dgm:bulletEnabled val="1"/>
        </dgm:presLayoutVars>
      </dgm:prSet>
      <dgm:spPr/>
    </dgm:pt>
    <dgm:pt modelId="{30A7B594-5630-446A-A264-4F0648C2E10D}" type="pres">
      <dgm:prSet presAssocID="{1E4F7323-835B-44C8-9683-0B15E191313E}" presName="aSpace" presStyleCnt="0"/>
      <dgm:spPr/>
    </dgm:pt>
    <dgm:pt modelId="{1A45DD63-96F5-4278-9605-B46FDB9DD2DB}" type="pres">
      <dgm:prSet presAssocID="{3297A96B-9DF2-449D-A1AC-3EA075E1AA2E}" presName="aNode" presStyleLbl="fgAcc1" presStyleIdx="3" presStyleCnt="6">
        <dgm:presLayoutVars>
          <dgm:bulletEnabled val="1"/>
        </dgm:presLayoutVars>
      </dgm:prSet>
      <dgm:spPr/>
    </dgm:pt>
    <dgm:pt modelId="{6D54A8F9-B3E9-47DE-A917-8604FEED969D}" type="pres">
      <dgm:prSet presAssocID="{3297A96B-9DF2-449D-A1AC-3EA075E1AA2E}" presName="aSpace" presStyleCnt="0"/>
      <dgm:spPr/>
    </dgm:pt>
    <dgm:pt modelId="{724290B1-1F6C-49FF-8998-0AD6CA1CBF47}" type="pres">
      <dgm:prSet presAssocID="{2322E0AB-A485-4405-AB1B-DF39144D3936}" presName="aNode" presStyleLbl="fgAcc1" presStyleIdx="4" presStyleCnt="6">
        <dgm:presLayoutVars>
          <dgm:bulletEnabled val="1"/>
        </dgm:presLayoutVars>
      </dgm:prSet>
      <dgm:spPr/>
    </dgm:pt>
    <dgm:pt modelId="{FFDC52C1-572F-4A71-A57C-89C72DBFADF3}" type="pres">
      <dgm:prSet presAssocID="{2322E0AB-A485-4405-AB1B-DF39144D3936}" presName="aSpace" presStyleCnt="0"/>
      <dgm:spPr/>
    </dgm:pt>
    <dgm:pt modelId="{6B44394E-D423-485A-9D61-C206DDD28EEF}" type="pres">
      <dgm:prSet presAssocID="{089EF564-7BBC-4889-B9B0-0E63C6A25DD3}" presName="aNode" presStyleLbl="fgAcc1" presStyleIdx="5" presStyleCnt="6">
        <dgm:presLayoutVars>
          <dgm:bulletEnabled val="1"/>
        </dgm:presLayoutVars>
      </dgm:prSet>
      <dgm:spPr/>
    </dgm:pt>
    <dgm:pt modelId="{135705B4-BA06-4F9C-B2EF-65A017D37F93}" type="pres">
      <dgm:prSet presAssocID="{089EF564-7BBC-4889-B9B0-0E63C6A25DD3}" presName="aSpace" presStyleCnt="0"/>
      <dgm:spPr/>
    </dgm:pt>
  </dgm:ptLst>
  <dgm:cxnLst>
    <dgm:cxn modelId="{471FF926-B59B-4CCF-BB72-B21E9DDC19D7}" type="presOf" srcId="{3297A96B-9DF2-449D-A1AC-3EA075E1AA2E}" destId="{1A45DD63-96F5-4278-9605-B46FDB9DD2DB}" srcOrd="0" destOrd="0" presId="urn:microsoft.com/office/officeart/2005/8/layout/pyramid2"/>
    <dgm:cxn modelId="{321A4E39-B4F5-41E3-9DB0-8F3B2C7155B7}" srcId="{29CD3761-9571-4D88-8B4B-D6B53E4AC5F9}" destId="{2322E0AB-A485-4405-AB1B-DF39144D3936}" srcOrd="4" destOrd="0" parTransId="{F9901096-A361-43E5-95BA-15155DFA1CDB}" sibTransId="{CA67332F-A01C-467E-A846-E389A8C27ECC}"/>
    <dgm:cxn modelId="{D44E6544-3C13-4E51-8AA1-E267F43A2CB8}" srcId="{29CD3761-9571-4D88-8B4B-D6B53E4AC5F9}" destId="{3297A96B-9DF2-449D-A1AC-3EA075E1AA2E}" srcOrd="3" destOrd="0" parTransId="{96294C9A-1459-43F6-B2C1-5F0598F919A3}" sibTransId="{12204E83-48C9-4C8C-A6DE-D7E396518DB1}"/>
    <dgm:cxn modelId="{15AA5446-C864-44B1-81E8-4409788C93B8}" type="presOf" srcId="{1FB24792-794C-498E-AF6F-B1EDC3006B4C}" destId="{68158E55-C281-46A2-BDCF-7D4CCCCD76D6}" srcOrd="0" destOrd="0" presId="urn:microsoft.com/office/officeart/2005/8/layout/pyramid2"/>
    <dgm:cxn modelId="{3DCEBF6F-EA4C-4853-A136-F97460996911}" type="presOf" srcId="{1E4F7323-835B-44C8-9683-0B15E191313E}" destId="{0C6D051C-2383-415B-BB12-CB3FD90A2F49}" srcOrd="0" destOrd="0" presId="urn:microsoft.com/office/officeart/2005/8/layout/pyramid2"/>
    <dgm:cxn modelId="{04D55852-D24A-457B-88A3-7B16E1ED021F}" type="presOf" srcId="{2322E0AB-A485-4405-AB1B-DF39144D3936}" destId="{724290B1-1F6C-49FF-8998-0AD6CA1CBF47}" srcOrd="0" destOrd="0" presId="urn:microsoft.com/office/officeart/2005/8/layout/pyramid2"/>
    <dgm:cxn modelId="{F2377D52-2319-458B-B8C5-8CC30597FD46}" type="presOf" srcId="{089EF564-7BBC-4889-B9B0-0E63C6A25DD3}" destId="{6B44394E-D423-485A-9D61-C206DDD28EEF}" srcOrd="0" destOrd="0" presId="urn:microsoft.com/office/officeart/2005/8/layout/pyramid2"/>
    <dgm:cxn modelId="{05DA8053-4B13-4033-92F3-B5D47C83FB8C}" srcId="{29CD3761-9571-4D88-8B4B-D6B53E4AC5F9}" destId="{57925E91-E9BF-4750-88AB-67BA268E6E2E}" srcOrd="1" destOrd="0" parTransId="{EFBF1BD2-E9E4-42A3-AF13-AEB78EDA9BC1}" sibTransId="{B5E0F4F0-0A05-4247-BC58-5A4C185B1683}"/>
    <dgm:cxn modelId="{A4E1A278-5D36-46B1-984D-776A8374D7E3}" srcId="{29CD3761-9571-4D88-8B4B-D6B53E4AC5F9}" destId="{089EF564-7BBC-4889-B9B0-0E63C6A25DD3}" srcOrd="5" destOrd="0" parTransId="{EF1F4562-D3F0-460F-8DD2-006FC0BF0A32}" sibTransId="{2D2861F1-878A-47E0-9F82-80364311595A}"/>
    <dgm:cxn modelId="{34B4248A-F0C2-4F6C-993A-5F8DE5022C9B}" type="presOf" srcId="{29CD3761-9571-4D88-8B4B-D6B53E4AC5F9}" destId="{E8C16AF5-894B-4DEE-BC3D-1625C18A031F}" srcOrd="0" destOrd="0" presId="urn:microsoft.com/office/officeart/2005/8/layout/pyramid2"/>
    <dgm:cxn modelId="{725BBBB7-008A-46B2-BBDC-4D4C499F96FC}" type="presOf" srcId="{57925E91-E9BF-4750-88AB-67BA268E6E2E}" destId="{6DF72502-297E-4848-BE69-5DF7D2D415C3}" srcOrd="0" destOrd="0" presId="urn:microsoft.com/office/officeart/2005/8/layout/pyramid2"/>
    <dgm:cxn modelId="{C1DCBDB7-01FB-4FD4-AEDC-5809004ABF51}" srcId="{29CD3761-9571-4D88-8B4B-D6B53E4AC5F9}" destId="{1FB24792-794C-498E-AF6F-B1EDC3006B4C}" srcOrd="0" destOrd="0" parTransId="{BA41B68D-BAE5-4E19-81DD-6BAFCAB8C39A}" sibTransId="{2B0177E1-7F06-4708-B089-5FBC13184B32}"/>
    <dgm:cxn modelId="{1B6D5BBE-B109-460B-8DCE-4F6406062D87}" srcId="{29CD3761-9571-4D88-8B4B-D6B53E4AC5F9}" destId="{1E4F7323-835B-44C8-9683-0B15E191313E}" srcOrd="2" destOrd="0" parTransId="{B75218B9-22F7-4C3E-8192-D07E974199C7}" sibTransId="{A71637A0-24DF-4E85-B829-ECF0616107A7}"/>
    <dgm:cxn modelId="{CBCD7305-0183-40C5-8EE3-2F0CBA598D1B}" type="presParOf" srcId="{E8C16AF5-894B-4DEE-BC3D-1625C18A031F}" destId="{84ED0AF8-589D-4C83-A220-9DCBA8C6E688}" srcOrd="0" destOrd="0" presId="urn:microsoft.com/office/officeart/2005/8/layout/pyramid2"/>
    <dgm:cxn modelId="{7C265BBB-BF74-4E28-B867-FBD7747DA9FC}" type="presParOf" srcId="{E8C16AF5-894B-4DEE-BC3D-1625C18A031F}" destId="{A13BDC2C-CB62-4C8D-8C99-4325D859FF13}" srcOrd="1" destOrd="0" presId="urn:microsoft.com/office/officeart/2005/8/layout/pyramid2"/>
    <dgm:cxn modelId="{A3988C68-DF4B-45D7-97F0-3FB8F0E49054}" type="presParOf" srcId="{A13BDC2C-CB62-4C8D-8C99-4325D859FF13}" destId="{68158E55-C281-46A2-BDCF-7D4CCCCD76D6}" srcOrd="0" destOrd="0" presId="urn:microsoft.com/office/officeart/2005/8/layout/pyramid2"/>
    <dgm:cxn modelId="{01C7D105-F458-472D-9CE1-D7AB61325111}" type="presParOf" srcId="{A13BDC2C-CB62-4C8D-8C99-4325D859FF13}" destId="{B8D6ED37-55DA-4606-B35C-CEFA088D4411}" srcOrd="1" destOrd="0" presId="urn:microsoft.com/office/officeart/2005/8/layout/pyramid2"/>
    <dgm:cxn modelId="{AACDEA48-9C6C-41DB-9D8C-26245ED5C7BF}" type="presParOf" srcId="{A13BDC2C-CB62-4C8D-8C99-4325D859FF13}" destId="{6DF72502-297E-4848-BE69-5DF7D2D415C3}" srcOrd="2" destOrd="0" presId="urn:microsoft.com/office/officeart/2005/8/layout/pyramid2"/>
    <dgm:cxn modelId="{A1B86874-DE8D-49E4-891B-CA1AE37D10F1}" type="presParOf" srcId="{A13BDC2C-CB62-4C8D-8C99-4325D859FF13}" destId="{66AD6A5A-FCD2-40BE-89EE-A798DD9BDBAE}" srcOrd="3" destOrd="0" presId="urn:microsoft.com/office/officeart/2005/8/layout/pyramid2"/>
    <dgm:cxn modelId="{5C76EDE7-3ECD-462D-AF25-CA6890EF353D}" type="presParOf" srcId="{A13BDC2C-CB62-4C8D-8C99-4325D859FF13}" destId="{0C6D051C-2383-415B-BB12-CB3FD90A2F49}" srcOrd="4" destOrd="0" presId="urn:microsoft.com/office/officeart/2005/8/layout/pyramid2"/>
    <dgm:cxn modelId="{51BD5EA1-5E05-4FD0-BEA2-0CF44B689CA2}" type="presParOf" srcId="{A13BDC2C-CB62-4C8D-8C99-4325D859FF13}" destId="{30A7B594-5630-446A-A264-4F0648C2E10D}" srcOrd="5" destOrd="0" presId="urn:microsoft.com/office/officeart/2005/8/layout/pyramid2"/>
    <dgm:cxn modelId="{C20740C4-C4F6-4A6D-9190-941C61BC90BF}" type="presParOf" srcId="{A13BDC2C-CB62-4C8D-8C99-4325D859FF13}" destId="{1A45DD63-96F5-4278-9605-B46FDB9DD2DB}" srcOrd="6" destOrd="0" presId="urn:microsoft.com/office/officeart/2005/8/layout/pyramid2"/>
    <dgm:cxn modelId="{930D706D-EE69-47DA-8A22-6FE2A53167AF}" type="presParOf" srcId="{A13BDC2C-CB62-4C8D-8C99-4325D859FF13}" destId="{6D54A8F9-B3E9-47DE-A917-8604FEED969D}" srcOrd="7" destOrd="0" presId="urn:microsoft.com/office/officeart/2005/8/layout/pyramid2"/>
    <dgm:cxn modelId="{8EF0608E-F3C5-4A10-9FFF-20AA2DAB8213}" type="presParOf" srcId="{A13BDC2C-CB62-4C8D-8C99-4325D859FF13}" destId="{724290B1-1F6C-49FF-8998-0AD6CA1CBF47}" srcOrd="8" destOrd="0" presId="urn:microsoft.com/office/officeart/2005/8/layout/pyramid2"/>
    <dgm:cxn modelId="{513E499C-14E6-4A2D-8EE9-2046C8AE49A0}" type="presParOf" srcId="{A13BDC2C-CB62-4C8D-8C99-4325D859FF13}" destId="{FFDC52C1-572F-4A71-A57C-89C72DBFADF3}" srcOrd="9" destOrd="0" presId="urn:microsoft.com/office/officeart/2005/8/layout/pyramid2"/>
    <dgm:cxn modelId="{6AE99521-BEB6-4BC7-AD12-A0A634FA522D}" type="presParOf" srcId="{A13BDC2C-CB62-4C8D-8C99-4325D859FF13}" destId="{6B44394E-D423-485A-9D61-C206DDD28EEF}" srcOrd="10" destOrd="0" presId="urn:microsoft.com/office/officeart/2005/8/layout/pyramid2"/>
    <dgm:cxn modelId="{2006936D-0F8E-4A6D-96F8-0EA0F6F9D9E3}" type="presParOf" srcId="{A13BDC2C-CB62-4C8D-8C99-4325D859FF13}" destId="{135705B4-BA06-4F9C-B2EF-65A017D37F93}" srcOrd="11" destOrd="0" presId="urn:microsoft.com/office/officeart/2005/8/layout/pyramid2"/>
  </dgm:cxnLst>
  <dgm:bg/>
  <dgm:whole>
    <a:ln w="12700"/>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8D4FDD-0FD4-4AD9-8641-1C77C858C79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E820ACE-101C-46DF-81C3-7C1D2840C07D}" type="pres">
      <dgm:prSet presAssocID="{008D4FDD-0FD4-4AD9-8641-1C77C858C79C}" presName="linear" presStyleCnt="0">
        <dgm:presLayoutVars>
          <dgm:dir/>
          <dgm:animLvl val="lvl"/>
          <dgm:resizeHandles val="exact"/>
        </dgm:presLayoutVars>
      </dgm:prSet>
      <dgm:spPr/>
    </dgm:pt>
  </dgm:ptLst>
  <dgm:cxnLst>
    <dgm:cxn modelId="{5BC41573-CFE0-456B-B54B-49CB7BD1FC8F}" type="presOf" srcId="{008D4FDD-0FD4-4AD9-8641-1C77C858C79C}" destId="{EE820ACE-101C-46DF-81C3-7C1D2840C07D}"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4B33CC-DBCB-44D9-ACAD-0C7079E4DC58}" type="doc">
      <dgm:prSet loTypeId="urn:microsoft.com/office/officeart/2005/8/layout/hProcess9" loCatId="process" qsTypeId="urn:microsoft.com/office/officeart/2005/8/quickstyle/simple1" qsCatId="simple" csTypeId="urn:microsoft.com/office/officeart/2005/8/colors/accent2_2" csCatId="accent2" phldr="1"/>
      <dgm:spPr/>
      <dgm:t>
        <a:bodyPr/>
        <a:lstStyle/>
        <a:p>
          <a:endParaRPr lang="en-US"/>
        </a:p>
      </dgm:t>
    </dgm:pt>
    <dgm:pt modelId="{74BFAA7B-B5FF-4782-AD28-1FC5D43EA2BD}">
      <dgm:prSet phldrT="[Text]"/>
      <dgm:spPr>
        <a:solidFill>
          <a:schemeClr val="accent3"/>
        </a:solidFill>
      </dgm:spPr>
      <dgm:t>
        <a:bodyPr/>
        <a:lstStyle/>
        <a:p>
          <a:r>
            <a:rPr lang="en-US"/>
            <a:t>Create manual journal entries after entering journal details e.g. accounting period, ledger, journal category, etc. </a:t>
          </a:r>
        </a:p>
      </dgm:t>
    </dgm:pt>
    <dgm:pt modelId="{E6D26635-B6A2-4240-8635-BC3D45FAB434}" type="parTrans" cxnId="{BC4B1FAB-C18E-4D05-8DB3-EE1E55BB2DF5}">
      <dgm:prSet/>
      <dgm:spPr/>
      <dgm:t>
        <a:bodyPr/>
        <a:lstStyle/>
        <a:p>
          <a:endParaRPr lang="en-US"/>
        </a:p>
      </dgm:t>
    </dgm:pt>
    <dgm:pt modelId="{5EE7D6A5-E3F0-48E8-A1DA-3A16CB4A6F1C}" type="sibTrans" cxnId="{BC4B1FAB-C18E-4D05-8DB3-EE1E55BB2DF5}">
      <dgm:prSet/>
      <dgm:spPr/>
      <dgm:t>
        <a:bodyPr/>
        <a:lstStyle/>
        <a:p>
          <a:endParaRPr lang="en-US"/>
        </a:p>
      </dgm:t>
    </dgm:pt>
    <dgm:pt modelId="{F53F3405-A90C-41E5-8BC5-EEF1C863277D}">
      <dgm:prSet phldrT="[Text]"/>
      <dgm:spPr>
        <a:solidFill>
          <a:schemeClr val="accent3"/>
        </a:solidFill>
      </dgm:spPr>
      <dgm:t>
        <a:bodyPr/>
        <a:lstStyle/>
        <a:p>
          <a:r>
            <a:rPr lang="en-US"/>
            <a:t>Submit manually entered journals for approval</a:t>
          </a:r>
        </a:p>
      </dgm:t>
    </dgm:pt>
    <dgm:pt modelId="{CFA06EED-3CEB-4D3A-8D17-CDF1AAD3A7FE}" type="parTrans" cxnId="{C731632F-13F3-45AF-BD14-2B290D58B0D2}">
      <dgm:prSet/>
      <dgm:spPr/>
      <dgm:t>
        <a:bodyPr/>
        <a:lstStyle/>
        <a:p>
          <a:endParaRPr lang="en-US"/>
        </a:p>
      </dgm:t>
    </dgm:pt>
    <dgm:pt modelId="{69C70169-D637-4C62-8A58-24C2A9F3C9F6}" type="sibTrans" cxnId="{C731632F-13F3-45AF-BD14-2B290D58B0D2}">
      <dgm:prSet/>
      <dgm:spPr/>
      <dgm:t>
        <a:bodyPr/>
        <a:lstStyle/>
        <a:p>
          <a:endParaRPr lang="en-US"/>
        </a:p>
      </dgm:t>
    </dgm:pt>
    <dgm:pt modelId="{CC549D73-A78C-4577-86F2-EB9ED43FA024}">
      <dgm:prSet phldrT="[Text]"/>
      <dgm:spPr>
        <a:solidFill>
          <a:schemeClr val="accent3"/>
        </a:solidFill>
      </dgm:spPr>
      <dgm:t>
        <a:bodyPr/>
        <a:lstStyle/>
        <a:p>
          <a:r>
            <a:rPr lang="en-US"/>
            <a:t>If the journal is rejected then edit, correct or delete incorrect manual journal entry</a:t>
          </a:r>
        </a:p>
      </dgm:t>
    </dgm:pt>
    <dgm:pt modelId="{745E869F-30D4-4F02-8FEA-C5D07A01A2C9}" type="parTrans" cxnId="{7B13E7CC-1F88-40DB-840A-189E49D233C9}">
      <dgm:prSet/>
      <dgm:spPr/>
      <dgm:t>
        <a:bodyPr/>
        <a:lstStyle/>
        <a:p>
          <a:endParaRPr lang="en-US"/>
        </a:p>
      </dgm:t>
    </dgm:pt>
    <dgm:pt modelId="{625B5385-289A-4578-8B28-0FB0A23C1A26}" type="sibTrans" cxnId="{7B13E7CC-1F88-40DB-840A-189E49D233C9}">
      <dgm:prSet/>
      <dgm:spPr/>
      <dgm:t>
        <a:bodyPr/>
        <a:lstStyle/>
        <a:p>
          <a:endParaRPr lang="en-US"/>
        </a:p>
      </dgm:t>
    </dgm:pt>
    <dgm:pt modelId="{617D6CE8-7548-4404-9A45-FF0AD5B83E1E}">
      <dgm:prSet/>
      <dgm:spPr>
        <a:solidFill>
          <a:schemeClr val="accent3"/>
        </a:solidFill>
      </dgm:spPr>
      <dgm:t>
        <a:bodyPr/>
        <a:lstStyle/>
        <a:p>
          <a:r>
            <a:rPr lang="en-US"/>
            <a:t>Post the journal entry</a:t>
          </a:r>
        </a:p>
      </dgm:t>
    </dgm:pt>
    <dgm:pt modelId="{6BD7AF51-6BEE-4E81-9C5F-290B80AEF2AA}" type="parTrans" cxnId="{854CF882-89F9-4E64-BD8A-2FF9FF1FFEFB}">
      <dgm:prSet/>
      <dgm:spPr/>
      <dgm:t>
        <a:bodyPr/>
        <a:lstStyle/>
        <a:p>
          <a:endParaRPr lang="en-US"/>
        </a:p>
      </dgm:t>
    </dgm:pt>
    <dgm:pt modelId="{C3944000-7334-4B2E-ACC4-0541B1C08561}" type="sibTrans" cxnId="{854CF882-89F9-4E64-BD8A-2FF9FF1FFEFB}">
      <dgm:prSet/>
      <dgm:spPr/>
      <dgm:t>
        <a:bodyPr/>
        <a:lstStyle/>
        <a:p>
          <a:endParaRPr lang="en-US"/>
        </a:p>
      </dgm:t>
    </dgm:pt>
    <dgm:pt modelId="{93F44157-3CB1-4118-9727-A083063132A9}" type="pres">
      <dgm:prSet presAssocID="{034B33CC-DBCB-44D9-ACAD-0C7079E4DC58}" presName="CompostProcess" presStyleCnt="0">
        <dgm:presLayoutVars>
          <dgm:dir/>
          <dgm:resizeHandles val="exact"/>
        </dgm:presLayoutVars>
      </dgm:prSet>
      <dgm:spPr/>
    </dgm:pt>
    <dgm:pt modelId="{A16501C3-8AEF-4F1D-8731-4C64AD9E0322}" type="pres">
      <dgm:prSet presAssocID="{034B33CC-DBCB-44D9-ACAD-0C7079E4DC58}" presName="arrow" presStyleLbl="bgShp" presStyleIdx="0" presStyleCnt="1"/>
      <dgm:spPr>
        <a:solidFill>
          <a:schemeClr val="accent3">
            <a:lumMod val="20000"/>
            <a:lumOff val="80000"/>
          </a:schemeClr>
        </a:solidFill>
      </dgm:spPr>
    </dgm:pt>
    <dgm:pt modelId="{E5CCAAA4-F72F-4FB9-992E-F0E76E5542AC}" type="pres">
      <dgm:prSet presAssocID="{034B33CC-DBCB-44D9-ACAD-0C7079E4DC58}" presName="linearProcess" presStyleCnt="0"/>
      <dgm:spPr/>
    </dgm:pt>
    <dgm:pt modelId="{49307303-95F9-446E-8BB2-7201C42442EC}" type="pres">
      <dgm:prSet presAssocID="{74BFAA7B-B5FF-4782-AD28-1FC5D43EA2BD}" presName="textNode" presStyleLbl="node1" presStyleIdx="0" presStyleCnt="4">
        <dgm:presLayoutVars>
          <dgm:bulletEnabled val="1"/>
        </dgm:presLayoutVars>
      </dgm:prSet>
      <dgm:spPr/>
    </dgm:pt>
    <dgm:pt modelId="{97DB34C2-1DE1-4312-A18B-A9365599A400}" type="pres">
      <dgm:prSet presAssocID="{5EE7D6A5-E3F0-48E8-A1DA-3A16CB4A6F1C}" presName="sibTrans" presStyleCnt="0"/>
      <dgm:spPr/>
    </dgm:pt>
    <dgm:pt modelId="{3EC35835-B16B-4589-9A5A-A9301CCA07AD}" type="pres">
      <dgm:prSet presAssocID="{F53F3405-A90C-41E5-8BC5-EEF1C863277D}" presName="textNode" presStyleLbl="node1" presStyleIdx="1" presStyleCnt="4">
        <dgm:presLayoutVars>
          <dgm:bulletEnabled val="1"/>
        </dgm:presLayoutVars>
      </dgm:prSet>
      <dgm:spPr/>
    </dgm:pt>
    <dgm:pt modelId="{3E86A567-FCC0-4BF6-B9DF-DC5A10E97838}" type="pres">
      <dgm:prSet presAssocID="{69C70169-D637-4C62-8A58-24C2A9F3C9F6}" presName="sibTrans" presStyleCnt="0"/>
      <dgm:spPr/>
    </dgm:pt>
    <dgm:pt modelId="{1F951239-6990-4B5F-B41C-98793E7076A8}" type="pres">
      <dgm:prSet presAssocID="{CC549D73-A78C-4577-86F2-EB9ED43FA024}" presName="textNode" presStyleLbl="node1" presStyleIdx="2" presStyleCnt="4">
        <dgm:presLayoutVars>
          <dgm:bulletEnabled val="1"/>
        </dgm:presLayoutVars>
      </dgm:prSet>
      <dgm:spPr/>
    </dgm:pt>
    <dgm:pt modelId="{8FBE5B15-04B1-4DAE-BF6A-2D6AE8B8445D}" type="pres">
      <dgm:prSet presAssocID="{625B5385-289A-4578-8B28-0FB0A23C1A26}" presName="sibTrans" presStyleCnt="0"/>
      <dgm:spPr/>
    </dgm:pt>
    <dgm:pt modelId="{79283DE5-64D3-45FB-86D4-489714983992}" type="pres">
      <dgm:prSet presAssocID="{617D6CE8-7548-4404-9A45-FF0AD5B83E1E}" presName="textNode" presStyleLbl="node1" presStyleIdx="3" presStyleCnt="4">
        <dgm:presLayoutVars>
          <dgm:bulletEnabled val="1"/>
        </dgm:presLayoutVars>
      </dgm:prSet>
      <dgm:spPr/>
    </dgm:pt>
  </dgm:ptLst>
  <dgm:cxnLst>
    <dgm:cxn modelId="{C731632F-13F3-45AF-BD14-2B290D58B0D2}" srcId="{034B33CC-DBCB-44D9-ACAD-0C7079E4DC58}" destId="{F53F3405-A90C-41E5-8BC5-EEF1C863277D}" srcOrd="1" destOrd="0" parTransId="{CFA06EED-3CEB-4D3A-8D17-CDF1AAD3A7FE}" sibTransId="{69C70169-D637-4C62-8A58-24C2A9F3C9F6}"/>
    <dgm:cxn modelId="{31AA6835-CB1A-45C4-AE0F-C890DA3BE03C}" type="presOf" srcId="{034B33CC-DBCB-44D9-ACAD-0C7079E4DC58}" destId="{93F44157-3CB1-4118-9727-A083063132A9}" srcOrd="0" destOrd="0" presId="urn:microsoft.com/office/officeart/2005/8/layout/hProcess9"/>
    <dgm:cxn modelId="{854CF882-89F9-4E64-BD8A-2FF9FF1FFEFB}" srcId="{034B33CC-DBCB-44D9-ACAD-0C7079E4DC58}" destId="{617D6CE8-7548-4404-9A45-FF0AD5B83E1E}" srcOrd="3" destOrd="0" parTransId="{6BD7AF51-6BEE-4E81-9C5F-290B80AEF2AA}" sibTransId="{C3944000-7334-4B2E-ACC4-0541B1C08561}"/>
    <dgm:cxn modelId="{AB5D9D88-7A51-4029-9192-001E55A25487}" type="presOf" srcId="{F53F3405-A90C-41E5-8BC5-EEF1C863277D}" destId="{3EC35835-B16B-4589-9A5A-A9301CCA07AD}" srcOrd="0" destOrd="0" presId="urn:microsoft.com/office/officeart/2005/8/layout/hProcess9"/>
    <dgm:cxn modelId="{8F0D8C8B-190A-4061-AD82-2A7E5BE684FA}" type="presOf" srcId="{CC549D73-A78C-4577-86F2-EB9ED43FA024}" destId="{1F951239-6990-4B5F-B41C-98793E7076A8}" srcOrd="0" destOrd="0" presId="urn:microsoft.com/office/officeart/2005/8/layout/hProcess9"/>
    <dgm:cxn modelId="{BC4B1FAB-C18E-4D05-8DB3-EE1E55BB2DF5}" srcId="{034B33CC-DBCB-44D9-ACAD-0C7079E4DC58}" destId="{74BFAA7B-B5FF-4782-AD28-1FC5D43EA2BD}" srcOrd="0" destOrd="0" parTransId="{E6D26635-B6A2-4240-8635-BC3D45FAB434}" sibTransId="{5EE7D6A5-E3F0-48E8-A1DA-3A16CB4A6F1C}"/>
    <dgm:cxn modelId="{B25A8EB0-0C27-47E8-AFB0-DB4269B06879}" type="presOf" srcId="{617D6CE8-7548-4404-9A45-FF0AD5B83E1E}" destId="{79283DE5-64D3-45FB-86D4-489714983992}" srcOrd="0" destOrd="0" presId="urn:microsoft.com/office/officeart/2005/8/layout/hProcess9"/>
    <dgm:cxn modelId="{B9C612BA-CD0A-4E02-80A7-857ADA08B5D7}" type="presOf" srcId="{74BFAA7B-B5FF-4782-AD28-1FC5D43EA2BD}" destId="{49307303-95F9-446E-8BB2-7201C42442EC}" srcOrd="0" destOrd="0" presId="urn:microsoft.com/office/officeart/2005/8/layout/hProcess9"/>
    <dgm:cxn modelId="{7B13E7CC-1F88-40DB-840A-189E49D233C9}" srcId="{034B33CC-DBCB-44D9-ACAD-0C7079E4DC58}" destId="{CC549D73-A78C-4577-86F2-EB9ED43FA024}" srcOrd="2" destOrd="0" parTransId="{745E869F-30D4-4F02-8FEA-C5D07A01A2C9}" sibTransId="{625B5385-289A-4578-8B28-0FB0A23C1A26}"/>
    <dgm:cxn modelId="{2000CD4E-0FFD-4655-8BFE-6BBB1A389881}" type="presParOf" srcId="{93F44157-3CB1-4118-9727-A083063132A9}" destId="{A16501C3-8AEF-4F1D-8731-4C64AD9E0322}" srcOrd="0" destOrd="0" presId="urn:microsoft.com/office/officeart/2005/8/layout/hProcess9"/>
    <dgm:cxn modelId="{09F68198-D61E-440E-9CFD-9D62BFC6FF41}" type="presParOf" srcId="{93F44157-3CB1-4118-9727-A083063132A9}" destId="{E5CCAAA4-F72F-4FB9-992E-F0E76E5542AC}" srcOrd="1" destOrd="0" presId="urn:microsoft.com/office/officeart/2005/8/layout/hProcess9"/>
    <dgm:cxn modelId="{AE270F39-E248-424A-AEAC-C3941F0B9674}" type="presParOf" srcId="{E5CCAAA4-F72F-4FB9-992E-F0E76E5542AC}" destId="{49307303-95F9-446E-8BB2-7201C42442EC}" srcOrd="0" destOrd="0" presId="urn:microsoft.com/office/officeart/2005/8/layout/hProcess9"/>
    <dgm:cxn modelId="{11B4256E-FA63-4708-A8DA-1B3CB1BF6C84}" type="presParOf" srcId="{E5CCAAA4-F72F-4FB9-992E-F0E76E5542AC}" destId="{97DB34C2-1DE1-4312-A18B-A9365599A400}" srcOrd="1" destOrd="0" presId="urn:microsoft.com/office/officeart/2005/8/layout/hProcess9"/>
    <dgm:cxn modelId="{8079EA9D-57A9-4108-9FD2-4B7E919E2D28}" type="presParOf" srcId="{E5CCAAA4-F72F-4FB9-992E-F0E76E5542AC}" destId="{3EC35835-B16B-4589-9A5A-A9301CCA07AD}" srcOrd="2" destOrd="0" presId="urn:microsoft.com/office/officeart/2005/8/layout/hProcess9"/>
    <dgm:cxn modelId="{A29E30B6-CC2D-41CB-9652-56AE2A0D6987}" type="presParOf" srcId="{E5CCAAA4-F72F-4FB9-992E-F0E76E5542AC}" destId="{3E86A567-FCC0-4BF6-B9DF-DC5A10E97838}" srcOrd="3" destOrd="0" presId="urn:microsoft.com/office/officeart/2005/8/layout/hProcess9"/>
    <dgm:cxn modelId="{84A33B32-F81D-45AB-A292-FF6201F53EBA}" type="presParOf" srcId="{E5CCAAA4-F72F-4FB9-992E-F0E76E5542AC}" destId="{1F951239-6990-4B5F-B41C-98793E7076A8}" srcOrd="4" destOrd="0" presId="urn:microsoft.com/office/officeart/2005/8/layout/hProcess9"/>
    <dgm:cxn modelId="{6383FB02-E6CE-4C42-9F9D-29B0E716CCC0}" type="presParOf" srcId="{E5CCAAA4-F72F-4FB9-992E-F0E76E5542AC}" destId="{8FBE5B15-04B1-4DAE-BF6A-2D6AE8B8445D}" srcOrd="5" destOrd="0" presId="urn:microsoft.com/office/officeart/2005/8/layout/hProcess9"/>
    <dgm:cxn modelId="{24CEEC40-45E3-43F2-B45F-562A1F4C896B}" type="presParOf" srcId="{E5CCAAA4-F72F-4FB9-992E-F0E76E5542AC}" destId="{79283DE5-64D3-45FB-86D4-489714983992}" srcOrd="6" destOrd="0" presId="urn:microsoft.com/office/officeart/2005/8/layout/hProcess9"/>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34B33CC-DBCB-44D9-ACAD-0C7079E4DC58}" type="doc">
      <dgm:prSet loTypeId="urn:microsoft.com/office/officeart/2005/8/layout/hProcess9" loCatId="process" qsTypeId="urn:microsoft.com/office/officeart/2005/8/quickstyle/simple1" qsCatId="simple" csTypeId="urn:microsoft.com/office/officeart/2005/8/colors/accent2_2" csCatId="accent2" phldr="1"/>
      <dgm:spPr/>
      <dgm:t>
        <a:bodyPr/>
        <a:lstStyle/>
        <a:p>
          <a:endParaRPr lang="en-US"/>
        </a:p>
      </dgm:t>
    </dgm:pt>
    <dgm:pt modelId="{74BFAA7B-B5FF-4782-AD28-1FC5D43EA2BD}">
      <dgm:prSet phldrT="[Text]"/>
      <dgm:spPr>
        <a:solidFill>
          <a:schemeClr val="accent3"/>
        </a:solidFill>
      </dgm:spPr>
      <dgm:t>
        <a:bodyPr/>
        <a:lstStyle/>
        <a:p>
          <a:r>
            <a:rPr lang="en-US"/>
            <a:t>Download the ADFDI Template</a:t>
          </a:r>
        </a:p>
      </dgm:t>
    </dgm:pt>
    <dgm:pt modelId="{E6D26635-B6A2-4240-8635-BC3D45FAB434}" type="parTrans" cxnId="{BC4B1FAB-C18E-4D05-8DB3-EE1E55BB2DF5}">
      <dgm:prSet/>
      <dgm:spPr/>
      <dgm:t>
        <a:bodyPr/>
        <a:lstStyle/>
        <a:p>
          <a:endParaRPr lang="en-US"/>
        </a:p>
      </dgm:t>
    </dgm:pt>
    <dgm:pt modelId="{5EE7D6A5-E3F0-48E8-A1DA-3A16CB4A6F1C}" type="sibTrans" cxnId="{BC4B1FAB-C18E-4D05-8DB3-EE1E55BB2DF5}">
      <dgm:prSet/>
      <dgm:spPr/>
      <dgm:t>
        <a:bodyPr/>
        <a:lstStyle/>
        <a:p>
          <a:endParaRPr lang="en-US"/>
        </a:p>
      </dgm:t>
    </dgm:pt>
    <dgm:pt modelId="{CC549D73-A78C-4577-86F2-EB9ED43FA024}">
      <dgm:prSet phldrT="[Text]"/>
      <dgm:spPr>
        <a:solidFill>
          <a:schemeClr val="accent3"/>
        </a:solidFill>
      </dgm:spPr>
      <dgm:t>
        <a:bodyPr/>
        <a:lstStyle/>
        <a:p>
          <a:r>
            <a:rPr lang="en-US"/>
            <a:t>If the journal is rejected then edit, correct or delete incorrect lines in the Template</a:t>
          </a:r>
        </a:p>
      </dgm:t>
    </dgm:pt>
    <dgm:pt modelId="{745E869F-30D4-4F02-8FEA-C5D07A01A2C9}" type="parTrans" cxnId="{7B13E7CC-1F88-40DB-840A-189E49D233C9}">
      <dgm:prSet/>
      <dgm:spPr/>
      <dgm:t>
        <a:bodyPr/>
        <a:lstStyle/>
        <a:p>
          <a:endParaRPr lang="en-US"/>
        </a:p>
      </dgm:t>
    </dgm:pt>
    <dgm:pt modelId="{625B5385-289A-4578-8B28-0FB0A23C1A26}" type="sibTrans" cxnId="{7B13E7CC-1F88-40DB-840A-189E49D233C9}">
      <dgm:prSet/>
      <dgm:spPr/>
      <dgm:t>
        <a:bodyPr/>
        <a:lstStyle/>
        <a:p>
          <a:endParaRPr lang="en-US"/>
        </a:p>
      </dgm:t>
    </dgm:pt>
    <dgm:pt modelId="{617D6CE8-7548-4404-9A45-FF0AD5B83E1E}">
      <dgm:prSet/>
      <dgm:spPr>
        <a:solidFill>
          <a:schemeClr val="accent3"/>
        </a:solidFill>
      </dgm:spPr>
      <dgm:t>
        <a:bodyPr/>
        <a:lstStyle/>
        <a:p>
          <a:r>
            <a:rPr lang="en-US"/>
            <a:t>Upload &amp; Post the journal entry</a:t>
          </a:r>
        </a:p>
      </dgm:t>
    </dgm:pt>
    <dgm:pt modelId="{6BD7AF51-6BEE-4E81-9C5F-290B80AEF2AA}" type="parTrans" cxnId="{854CF882-89F9-4E64-BD8A-2FF9FF1FFEFB}">
      <dgm:prSet/>
      <dgm:spPr/>
      <dgm:t>
        <a:bodyPr/>
        <a:lstStyle/>
        <a:p>
          <a:endParaRPr lang="en-US"/>
        </a:p>
      </dgm:t>
    </dgm:pt>
    <dgm:pt modelId="{C3944000-7334-4B2E-ACC4-0541B1C08561}" type="sibTrans" cxnId="{854CF882-89F9-4E64-BD8A-2FF9FF1FFEFB}">
      <dgm:prSet/>
      <dgm:spPr/>
      <dgm:t>
        <a:bodyPr/>
        <a:lstStyle/>
        <a:p>
          <a:endParaRPr lang="en-US"/>
        </a:p>
      </dgm:t>
    </dgm:pt>
    <dgm:pt modelId="{A33BB0D4-4BD3-4EC0-A10B-506CBC57732C}">
      <dgm:prSet phldrT="[Text]"/>
      <dgm:spPr>
        <a:solidFill>
          <a:schemeClr val="accent3"/>
        </a:solidFill>
      </dgm:spPr>
      <dgm:t>
        <a:bodyPr/>
        <a:lstStyle/>
        <a:p>
          <a:r>
            <a:rPr lang="en-US"/>
            <a:t>Enter Journal Details in the Template</a:t>
          </a:r>
        </a:p>
      </dgm:t>
    </dgm:pt>
    <dgm:pt modelId="{59C8964B-7DBB-483A-81E2-2D055EB24C61}" type="parTrans" cxnId="{701B0EDB-B030-4219-870E-3EDECB6468CE}">
      <dgm:prSet/>
      <dgm:spPr/>
      <dgm:t>
        <a:bodyPr/>
        <a:lstStyle/>
        <a:p>
          <a:endParaRPr lang="en-US"/>
        </a:p>
      </dgm:t>
    </dgm:pt>
    <dgm:pt modelId="{A9CED54D-40B2-4B44-8A53-6EF7C5E6CB12}" type="sibTrans" cxnId="{701B0EDB-B030-4219-870E-3EDECB6468CE}">
      <dgm:prSet/>
      <dgm:spPr/>
      <dgm:t>
        <a:bodyPr/>
        <a:lstStyle/>
        <a:p>
          <a:endParaRPr lang="en-US"/>
        </a:p>
      </dgm:t>
    </dgm:pt>
    <dgm:pt modelId="{CFC5B97D-3110-46E1-BF98-88D83B6313DD}">
      <dgm:prSet phldrT="[Text]"/>
      <dgm:spPr>
        <a:solidFill>
          <a:schemeClr val="accent3"/>
        </a:solidFill>
      </dgm:spPr>
      <dgm:t>
        <a:bodyPr/>
        <a:lstStyle/>
        <a:p>
          <a:r>
            <a:rPr lang="en-US"/>
            <a:t>Upload the Journal</a:t>
          </a:r>
        </a:p>
      </dgm:t>
    </dgm:pt>
    <dgm:pt modelId="{7EF9C0C8-EC96-419B-BBF9-7DA8BC074C47}" type="parTrans" cxnId="{C1CEE69F-6270-4211-9007-192C02F4F6BC}">
      <dgm:prSet/>
      <dgm:spPr/>
      <dgm:t>
        <a:bodyPr/>
        <a:lstStyle/>
        <a:p>
          <a:endParaRPr lang="en-US"/>
        </a:p>
      </dgm:t>
    </dgm:pt>
    <dgm:pt modelId="{8138165A-741E-4860-BAF8-97EA4533E7F1}" type="sibTrans" cxnId="{C1CEE69F-6270-4211-9007-192C02F4F6BC}">
      <dgm:prSet/>
      <dgm:spPr/>
      <dgm:t>
        <a:bodyPr/>
        <a:lstStyle/>
        <a:p>
          <a:endParaRPr lang="en-US"/>
        </a:p>
      </dgm:t>
    </dgm:pt>
    <dgm:pt modelId="{93F44157-3CB1-4118-9727-A083063132A9}" type="pres">
      <dgm:prSet presAssocID="{034B33CC-DBCB-44D9-ACAD-0C7079E4DC58}" presName="CompostProcess" presStyleCnt="0">
        <dgm:presLayoutVars>
          <dgm:dir/>
          <dgm:resizeHandles val="exact"/>
        </dgm:presLayoutVars>
      </dgm:prSet>
      <dgm:spPr/>
    </dgm:pt>
    <dgm:pt modelId="{A16501C3-8AEF-4F1D-8731-4C64AD9E0322}" type="pres">
      <dgm:prSet presAssocID="{034B33CC-DBCB-44D9-ACAD-0C7079E4DC58}" presName="arrow" presStyleLbl="bgShp" presStyleIdx="0" presStyleCnt="1"/>
      <dgm:spPr>
        <a:solidFill>
          <a:schemeClr val="accent3">
            <a:lumMod val="20000"/>
            <a:lumOff val="80000"/>
          </a:schemeClr>
        </a:solidFill>
      </dgm:spPr>
    </dgm:pt>
    <dgm:pt modelId="{E5CCAAA4-F72F-4FB9-992E-F0E76E5542AC}" type="pres">
      <dgm:prSet presAssocID="{034B33CC-DBCB-44D9-ACAD-0C7079E4DC58}" presName="linearProcess" presStyleCnt="0"/>
      <dgm:spPr/>
    </dgm:pt>
    <dgm:pt modelId="{49307303-95F9-446E-8BB2-7201C42442EC}" type="pres">
      <dgm:prSet presAssocID="{74BFAA7B-B5FF-4782-AD28-1FC5D43EA2BD}" presName="textNode" presStyleLbl="node1" presStyleIdx="0" presStyleCnt="5">
        <dgm:presLayoutVars>
          <dgm:bulletEnabled val="1"/>
        </dgm:presLayoutVars>
      </dgm:prSet>
      <dgm:spPr/>
    </dgm:pt>
    <dgm:pt modelId="{97DB34C2-1DE1-4312-A18B-A9365599A400}" type="pres">
      <dgm:prSet presAssocID="{5EE7D6A5-E3F0-48E8-A1DA-3A16CB4A6F1C}" presName="sibTrans" presStyleCnt="0"/>
      <dgm:spPr/>
    </dgm:pt>
    <dgm:pt modelId="{55800F9E-D3C3-4EA9-9B06-089A9C09A527}" type="pres">
      <dgm:prSet presAssocID="{A33BB0D4-4BD3-4EC0-A10B-506CBC57732C}" presName="textNode" presStyleLbl="node1" presStyleIdx="1" presStyleCnt="5">
        <dgm:presLayoutVars>
          <dgm:bulletEnabled val="1"/>
        </dgm:presLayoutVars>
      </dgm:prSet>
      <dgm:spPr/>
    </dgm:pt>
    <dgm:pt modelId="{D0B4E3FD-3078-4519-B43C-3B658D471CD9}" type="pres">
      <dgm:prSet presAssocID="{A9CED54D-40B2-4B44-8A53-6EF7C5E6CB12}" presName="sibTrans" presStyleCnt="0"/>
      <dgm:spPr/>
    </dgm:pt>
    <dgm:pt modelId="{FEECF5C8-D359-441A-84A3-22482F6B3A38}" type="pres">
      <dgm:prSet presAssocID="{CFC5B97D-3110-46E1-BF98-88D83B6313DD}" presName="textNode" presStyleLbl="node1" presStyleIdx="2" presStyleCnt="5">
        <dgm:presLayoutVars>
          <dgm:bulletEnabled val="1"/>
        </dgm:presLayoutVars>
      </dgm:prSet>
      <dgm:spPr/>
    </dgm:pt>
    <dgm:pt modelId="{2A0147A6-81F5-4B0B-B172-F466128A89F5}" type="pres">
      <dgm:prSet presAssocID="{8138165A-741E-4860-BAF8-97EA4533E7F1}" presName="sibTrans" presStyleCnt="0"/>
      <dgm:spPr/>
    </dgm:pt>
    <dgm:pt modelId="{1F951239-6990-4B5F-B41C-98793E7076A8}" type="pres">
      <dgm:prSet presAssocID="{CC549D73-A78C-4577-86F2-EB9ED43FA024}" presName="textNode" presStyleLbl="node1" presStyleIdx="3" presStyleCnt="5">
        <dgm:presLayoutVars>
          <dgm:bulletEnabled val="1"/>
        </dgm:presLayoutVars>
      </dgm:prSet>
      <dgm:spPr/>
    </dgm:pt>
    <dgm:pt modelId="{8FBE5B15-04B1-4DAE-BF6A-2D6AE8B8445D}" type="pres">
      <dgm:prSet presAssocID="{625B5385-289A-4578-8B28-0FB0A23C1A26}" presName="sibTrans" presStyleCnt="0"/>
      <dgm:spPr/>
    </dgm:pt>
    <dgm:pt modelId="{79283DE5-64D3-45FB-86D4-489714983992}" type="pres">
      <dgm:prSet presAssocID="{617D6CE8-7548-4404-9A45-FF0AD5B83E1E}" presName="textNode" presStyleLbl="node1" presStyleIdx="4" presStyleCnt="5">
        <dgm:presLayoutVars>
          <dgm:bulletEnabled val="1"/>
        </dgm:presLayoutVars>
      </dgm:prSet>
      <dgm:spPr/>
    </dgm:pt>
  </dgm:ptLst>
  <dgm:cxnLst>
    <dgm:cxn modelId="{31AA6835-CB1A-45C4-AE0F-C890DA3BE03C}" type="presOf" srcId="{034B33CC-DBCB-44D9-ACAD-0C7079E4DC58}" destId="{93F44157-3CB1-4118-9727-A083063132A9}" srcOrd="0" destOrd="0" presId="urn:microsoft.com/office/officeart/2005/8/layout/hProcess9"/>
    <dgm:cxn modelId="{854CF882-89F9-4E64-BD8A-2FF9FF1FFEFB}" srcId="{034B33CC-DBCB-44D9-ACAD-0C7079E4DC58}" destId="{617D6CE8-7548-4404-9A45-FF0AD5B83E1E}" srcOrd="4" destOrd="0" parTransId="{6BD7AF51-6BEE-4E81-9C5F-290B80AEF2AA}" sibTransId="{C3944000-7334-4B2E-ACC4-0541B1C08561}"/>
    <dgm:cxn modelId="{8F0D8C8B-190A-4061-AD82-2A7E5BE684FA}" type="presOf" srcId="{CC549D73-A78C-4577-86F2-EB9ED43FA024}" destId="{1F951239-6990-4B5F-B41C-98793E7076A8}" srcOrd="0" destOrd="0" presId="urn:microsoft.com/office/officeart/2005/8/layout/hProcess9"/>
    <dgm:cxn modelId="{C1CEE69F-6270-4211-9007-192C02F4F6BC}" srcId="{034B33CC-DBCB-44D9-ACAD-0C7079E4DC58}" destId="{CFC5B97D-3110-46E1-BF98-88D83B6313DD}" srcOrd="2" destOrd="0" parTransId="{7EF9C0C8-EC96-419B-BBF9-7DA8BC074C47}" sibTransId="{8138165A-741E-4860-BAF8-97EA4533E7F1}"/>
    <dgm:cxn modelId="{DA9189A1-26F6-4CC1-8D02-B383F23967A4}" type="presOf" srcId="{A33BB0D4-4BD3-4EC0-A10B-506CBC57732C}" destId="{55800F9E-D3C3-4EA9-9B06-089A9C09A527}" srcOrd="0" destOrd="0" presId="urn:microsoft.com/office/officeart/2005/8/layout/hProcess9"/>
    <dgm:cxn modelId="{BC4B1FAB-C18E-4D05-8DB3-EE1E55BB2DF5}" srcId="{034B33CC-DBCB-44D9-ACAD-0C7079E4DC58}" destId="{74BFAA7B-B5FF-4782-AD28-1FC5D43EA2BD}" srcOrd="0" destOrd="0" parTransId="{E6D26635-B6A2-4240-8635-BC3D45FAB434}" sibTransId="{5EE7D6A5-E3F0-48E8-A1DA-3A16CB4A6F1C}"/>
    <dgm:cxn modelId="{B25A8EB0-0C27-47E8-AFB0-DB4269B06879}" type="presOf" srcId="{617D6CE8-7548-4404-9A45-FF0AD5B83E1E}" destId="{79283DE5-64D3-45FB-86D4-489714983992}" srcOrd="0" destOrd="0" presId="urn:microsoft.com/office/officeart/2005/8/layout/hProcess9"/>
    <dgm:cxn modelId="{B9C612BA-CD0A-4E02-80A7-857ADA08B5D7}" type="presOf" srcId="{74BFAA7B-B5FF-4782-AD28-1FC5D43EA2BD}" destId="{49307303-95F9-446E-8BB2-7201C42442EC}" srcOrd="0" destOrd="0" presId="urn:microsoft.com/office/officeart/2005/8/layout/hProcess9"/>
    <dgm:cxn modelId="{7B13E7CC-1F88-40DB-840A-189E49D233C9}" srcId="{034B33CC-DBCB-44D9-ACAD-0C7079E4DC58}" destId="{CC549D73-A78C-4577-86F2-EB9ED43FA024}" srcOrd="3" destOrd="0" parTransId="{745E869F-30D4-4F02-8FEA-C5D07A01A2C9}" sibTransId="{625B5385-289A-4578-8B28-0FB0A23C1A26}"/>
    <dgm:cxn modelId="{701B0EDB-B030-4219-870E-3EDECB6468CE}" srcId="{034B33CC-DBCB-44D9-ACAD-0C7079E4DC58}" destId="{A33BB0D4-4BD3-4EC0-A10B-506CBC57732C}" srcOrd="1" destOrd="0" parTransId="{59C8964B-7DBB-483A-81E2-2D055EB24C61}" sibTransId="{A9CED54D-40B2-4B44-8A53-6EF7C5E6CB12}"/>
    <dgm:cxn modelId="{C4A64FF3-B17A-4866-83F6-81F23978682F}" type="presOf" srcId="{CFC5B97D-3110-46E1-BF98-88D83B6313DD}" destId="{FEECF5C8-D359-441A-84A3-22482F6B3A38}" srcOrd="0" destOrd="0" presId="urn:microsoft.com/office/officeart/2005/8/layout/hProcess9"/>
    <dgm:cxn modelId="{2000CD4E-0FFD-4655-8BFE-6BBB1A389881}" type="presParOf" srcId="{93F44157-3CB1-4118-9727-A083063132A9}" destId="{A16501C3-8AEF-4F1D-8731-4C64AD9E0322}" srcOrd="0" destOrd="0" presId="urn:microsoft.com/office/officeart/2005/8/layout/hProcess9"/>
    <dgm:cxn modelId="{09F68198-D61E-440E-9CFD-9D62BFC6FF41}" type="presParOf" srcId="{93F44157-3CB1-4118-9727-A083063132A9}" destId="{E5CCAAA4-F72F-4FB9-992E-F0E76E5542AC}" srcOrd="1" destOrd="0" presId="urn:microsoft.com/office/officeart/2005/8/layout/hProcess9"/>
    <dgm:cxn modelId="{AE270F39-E248-424A-AEAC-C3941F0B9674}" type="presParOf" srcId="{E5CCAAA4-F72F-4FB9-992E-F0E76E5542AC}" destId="{49307303-95F9-446E-8BB2-7201C42442EC}" srcOrd="0" destOrd="0" presId="urn:microsoft.com/office/officeart/2005/8/layout/hProcess9"/>
    <dgm:cxn modelId="{11B4256E-FA63-4708-A8DA-1B3CB1BF6C84}" type="presParOf" srcId="{E5CCAAA4-F72F-4FB9-992E-F0E76E5542AC}" destId="{97DB34C2-1DE1-4312-A18B-A9365599A400}" srcOrd="1" destOrd="0" presId="urn:microsoft.com/office/officeart/2005/8/layout/hProcess9"/>
    <dgm:cxn modelId="{D8C6B740-B97D-423D-B787-817F459F59CB}" type="presParOf" srcId="{E5CCAAA4-F72F-4FB9-992E-F0E76E5542AC}" destId="{55800F9E-D3C3-4EA9-9B06-089A9C09A527}" srcOrd="2" destOrd="0" presId="urn:microsoft.com/office/officeart/2005/8/layout/hProcess9"/>
    <dgm:cxn modelId="{7ADEFE59-5172-49D3-A66F-9E6DAD488AAB}" type="presParOf" srcId="{E5CCAAA4-F72F-4FB9-992E-F0E76E5542AC}" destId="{D0B4E3FD-3078-4519-B43C-3B658D471CD9}" srcOrd="3" destOrd="0" presId="urn:microsoft.com/office/officeart/2005/8/layout/hProcess9"/>
    <dgm:cxn modelId="{EA2B19B4-8F0D-4DEA-8D83-7EA99A289067}" type="presParOf" srcId="{E5CCAAA4-F72F-4FB9-992E-F0E76E5542AC}" destId="{FEECF5C8-D359-441A-84A3-22482F6B3A38}" srcOrd="4" destOrd="0" presId="urn:microsoft.com/office/officeart/2005/8/layout/hProcess9"/>
    <dgm:cxn modelId="{55A5B38F-486C-424C-AEE8-076170D3B3DA}" type="presParOf" srcId="{E5CCAAA4-F72F-4FB9-992E-F0E76E5542AC}" destId="{2A0147A6-81F5-4B0B-B172-F466128A89F5}" srcOrd="5" destOrd="0" presId="urn:microsoft.com/office/officeart/2005/8/layout/hProcess9"/>
    <dgm:cxn modelId="{84A33B32-F81D-45AB-A292-FF6201F53EBA}" type="presParOf" srcId="{E5CCAAA4-F72F-4FB9-992E-F0E76E5542AC}" destId="{1F951239-6990-4B5F-B41C-98793E7076A8}" srcOrd="6" destOrd="0" presId="urn:microsoft.com/office/officeart/2005/8/layout/hProcess9"/>
    <dgm:cxn modelId="{6383FB02-E6CE-4C42-9F9D-29B0E716CCC0}" type="presParOf" srcId="{E5CCAAA4-F72F-4FB9-992E-F0E76E5542AC}" destId="{8FBE5B15-04B1-4DAE-BF6A-2D6AE8B8445D}" srcOrd="7" destOrd="0" presId="urn:microsoft.com/office/officeart/2005/8/layout/hProcess9"/>
    <dgm:cxn modelId="{24CEEC40-45E3-43F2-B45F-562A1F4C896B}" type="presParOf" srcId="{E5CCAAA4-F72F-4FB9-992E-F0E76E5542AC}" destId="{79283DE5-64D3-45FB-86D4-489714983992}" srcOrd="8" destOrd="0" presId="urn:microsoft.com/office/officeart/2005/8/layout/hProcess9"/>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8D4FDD-0FD4-4AD9-8641-1C77C858C79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EE820ACE-101C-46DF-81C3-7C1D2840C07D}" type="pres">
      <dgm:prSet presAssocID="{008D4FDD-0FD4-4AD9-8641-1C77C858C79C}" presName="linear" presStyleCnt="0">
        <dgm:presLayoutVars>
          <dgm:dir/>
          <dgm:animLvl val="lvl"/>
          <dgm:resizeHandles val="exact"/>
        </dgm:presLayoutVars>
      </dgm:prSet>
      <dgm:spPr/>
    </dgm:pt>
  </dgm:ptLst>
  <dgm:cxnLst>
    <dgm:cxn modelId="{5BC41573-CFE0-456B-B54B-49CB7BD1FC8F}" type="presOf" srcId="{008D4FDD-0FD4-4AD9-8641-1C77C858C79C}" destId="{EE820ACE-101C-46DF-81C3-7C1D2840C07D}" srcOrd="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ED0AF8-589D-4C83-A220-9DCBA8C6E688}">
      <dsp:nvSpPr>
        <dsp:cNvPr id="0" name=""/>
        <dsp:cNvSpPr/>
      </dsp:nvSpPr>
      <dsp:spPr>
        <a:xfrm>
          <a:off x="118871" y="0"/>
          <a:ext cx="4671295" cy="4671295"/>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158E55-C281-46A2-BDCF-7D4CCCCD76D6}">
      <dsp:nvSpPr>
        <dsp:cNvPr id="0" name=""/>
        <dsp:cNvSpPr/>
      </dsp:nvSpPr>
      <dsp:spPr>
        <a:xfrm>
          <a:off x="2423548" y="469638"/>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Enterprise</a:t>
          </a:r>
        </a:p>
      </dsp:txBody>
      <dsp:txXfrm>
        <a:off x="2450538" y="496628"/>
        <a:ext cx="2982361" cy="498911"/>
      </dsp:txXfrm>
    </dsp:sp>
    <dsp:sp modelId="{6DF72502-297E-4848-BE69-5DF7D2D415C3}">
      <dsp:nvSpPr>
        <dsp:cNvPr id="0" name=""/>
        <dsp:cNvSpPr/>
      </dsp:nvSpPr>
      <dsp:spPr>
        <a:xfrm>
          <a:off x="2423548" y="1091641"/>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Legal Entity</a:t>
          </a:r>
        </a:p>
      </dsp:txBody>
      <dsp:txXfrm>
        <a:off x="2450538" y="1118631"/>
        <a:ext cx="2982361" cy="498911"/>
      </dsp:txXfrm>
    </dsp:sp>
    <dsp:sp modelId="{0C6D051C-2383-415B-BB12-CB3FD90A2F49}">
      <dsp:nvSpPr>
        <dsp:cNvPr id="0" name=""/>
        <dsp:cNvSpPr/>
      </dsp:nvSpPr>
      <dsp:spPr>
        <a:xfrm>
          <a:off x="2423548" y="1713644"/>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Ledger</a:t>
          </a:r>
          <a:endParaRPr lang="en-US" sz="1700" kern="1200"/>
        </a:p>
      </dsp:txBody>
      <dsp:txXfrm>
        <a:off x="2450538" y="1740634"/>
        <a:ext cx="2982361" cy="498911"/>
      </dsp:txXfrm>
    </dsp:sp>
    <dsp:sp modelId="{1A45DD63-96F5-4278-9605-B46FDB9DD2DB}">
      <dsp:nvSpPr>
        <dsp:cNvPr id="0" name=""/>
        <dsp:cNvSpPr/>
      </dsp:nvSpPr>
      <dsp:spPr>
        <a:xfrm>
          <a:off x="2423548" y="2335647"/>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Business Unit</a:t>
          </a:r>
        </a:p>
      </dsp:txBody>
      <dsp:txXfrm>
        <a:off x="2450538" y="2362637"/>
        <a:ext cx="2982361" cy="498911"/>
      </dsp:txXfrm>
    </dsp:sp>
    <dsp:sp modelId="{724290B1-1F6C-49FF-8998-0AD6CA1CBF47}">
      <dsp:nvSpPr>
        <dsp:cNvPr id="0" name=""/>
        <dsp:cNvSpPr/>
      </dsp:nvSpPr>
      <dsp:spPr>
        <a:xfrm>
          <a:off x="2423548" y="2957650"/>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t>Cost Centers and Departments</a:t>
          </a:r>
        </a:p>
      </dsp:txBody>
      <dsp:txXfrm>
        <a:off x="2450538" y="2984640"/>
        <a:ext cx="2982361" cy="498911"/>
      </dsp:txXfrm>
    </dsp:sp>
    <dsp:sp modelId="{6B44394E-D423-485A-9D61-C206DDD28EEF}">
      <dsp:nvSpPr>
        <dsp:cNvPr id="0" name=""/>
        <dsp:cNvSpPr/>
      </dsp:nvSpPr>
      <dsp:spPr>
        <a:xfrm>
          <a:off x="2423548" y="3579653"/>
          <a:ext cx="3036341" cy="552891"/>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1" kern="1200">
              <a:solidFill>
                <a:schemeClr val="bg1">
                  <a:lumMod val="75000"/>
                </a:schemeClr>
              </a:solidFill>
            </a:rPr>
            <a:t>Inventory Organization</a:t>
          </a:r>
        </a:p>
      </dsp:txBody>
      <dsp:txXfrm>
        <a:off x="2450538" y="3606643"/>
        <a:ext cx="2982361" cy="4989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501C3-8AEF-4F1D-8731-4C64AD9E0322}">
      <dsp:nvSpPr>
        <dsp:cNvPr id="0" name=""/>
        <dsp:cNvSpPr/>
      </dsp:nvSpPr>
      <dsp:spPr>
        <a:xfrm>
          <a:off x="654141" y="0"/>
          <a:ext cx="7413605" cy="2302524"/>
        </a:xfrm>
        <a:prstGeom prst="rightArrow">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sp>
    <dsp:sp modelId="{49307303-95F9-446E-8BB2-7201C42442EC}">
      <dsp:nvSpPr>
        <dsp:cNvPr id="0" name=""/>
        <dsp:cNvSpPr/>
      </dsp:nvSpPr>
      <dsp:spPr>
        <a:xfrm>
          <a:off x="4365" y="690757"/>
          <a:ext cx="2099556"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Create manual journal entries after entering journal details e.g. accounting period, ledger, journal category, etc. </a:t>
          </a:r>
        </a:p>
      </dsp:txBody>
      <dsp:txXfrm>
        <a:off x="49325" y="735717"/>
        <a:ext cx="2009636" cy="831089"/>
      </dsp:txXfrm>
    </dsp:sp>
    <dsp:sp modelId="{3EC35835-B16B-4589-9A5A-A9301CCA07AD}">
      <dsp:nvSpPr>
        <dsp:cNvPr id="0" name=""/>
        <dsp:cNvSpPr/>
      </dsp:nvSpPr>
      <dsp:spPr>
        <a:xfrm>
          <a:off x="2208899" y="690757"/>
          <a:ext cx="2099556"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Submit manually entered journals for approval</a:t>
          </a:r>
        </a:p>
      </dsp:txBody>
      <dsp:txXfrm>
        <a:off x="2253859" y="735717"/>
        <a:ext cx="2009636" cy="831089"/>
      </dsp:txXfrm>
    </dsp:sp>
    <dsp:sp modelId="{1F951239-6990-4B5F-B41C-98793E7076A8}">
      <dsp:nvSpPr>
        <dsp:cNvPr id="0" name=""/>
        <dsp:cNvSpPr/>
      </dsp:nvSpPr>
      <dsp:spPr>
        <a:xfrm>
          <a:off x="4413433" y="690757"/>
          <a:ext cx="2099556"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If the journal is rejected then edit, correct or delete incorrect manual journal entry</a:t>
          </a:r>
        </a:p>
      </dsp:txBody>
      <dsp:txXfrm>
        <a:off x="4458393" y="735717"/>
        <a:ext cx="2009636" cy="831089"/>
      </dsp:txXfrm>
    </dsp:sp>
    <dsp:sp modelId="{79283DE5-64D3-45FB-86D4-489714983992}">
      <dsp:nvSpPr>
        <dsp:cNvPr id="0" name=""/>
        <dsp:cNvSpPr/>
      </dsp:nvSpPr>
      <dsp:spPr>
        <a:xfrm>
          <a:off x="6617967" y="690757"/>
          <a:ext cx="2099556"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Post the journal entry</a:t>
          </a:r>
        </a:p>
      </dsp:txBody>
      <dsp:txXfrm>
        <a:off x="6662927" y="735717"/>
        <a:ext cx="2009636" cy="8310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6501C3-8AEF-4F1D-8731-4C64AD9E0322}">
      <dsp:nvSpPr>
        <dsp:cNvPr id="0" name=""/>
        <dsp:cNvSpPr/>
      </dsp:nvSpPr>
      <dsp:spPr>
        <a:xfrm>
          <a:off x="667470" y="0"/>
          <a:ext cx="7564665" cy="2302524"/>
        </a:xfrm>
        <a:prstGeom prst="rightArrow">
          <a:avLst/>
        </a:prstGeom>
        <a:solidFill>
          <a:schemeClr val="accent3">
            <a:lumMod val="20000"/>
            <a:lumOff val="80000"/>
          </a:schemeClr>
        </a:solidFill>
        <a:ln>
          <a:noFill/>
        </a:ln>
        <a:effectLst/>
      </dsp:spPr>
      <dsp:style>
        <a:lnRef idx="0">
          <a:scrgbClr r="0" g="0" b="0"/>
        </a:lnRef>
        <a:fillRef idx="1">
          <a:scrgbClr r="0" g="0" b="0"/>
        </a:fillRef>
        <a:effectRef idx="0">
          <a:scrgbClr r="0" g="0" b="0"/>
        </a:effectRef>
        <a:fontRef idx="minor"/>
      </dsp:style>
    </dsp:sp>
    <dsp:sp modelId="{49307303-95F9-446E-8BB2-7201C42442EC}">
      <dsp:nvSpPr>
        <dsp:cNvPr id="0" name=""/>
        <dsp:cNvSpPr/>
      </dsp:nvSpPr>
      <dsp:spPr>
        <a:xfrm>
          <a:off x="3910" y="690757"/>
          <a:ext cx="1709958"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Download the ADFDI Template</a:t>
          </a:r>
        </a:p>
      </dsp:txBody>
      <dsp:txXfrm>
        <a:off x="48870" y="735717"/>
        <a:ext cx="1620038" cy="831089"/>
      </dsp:txXfrm>
    </dsp:sp>
    <dsp:sp modelId="{55800F9E-D3C3-4EA9-9B06-089A9C09A527}">
      <dsp:nvSpPr>
        <dsp:cNvPr id="0" name=""/>
        <dsp:cNvSpPr/>
      </dsp:nvSpPr>
      <dsp:spPr>
        <a:xfrm>
          <a:off x="1799367" y="690757"/>
          <a:ext cx="1709958"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Enter Journal Details in the Template</a:t>
          </a:r>
        </a:p>
      </dsp:txBody>
      <dsp:txXfrm>
        <a:off x="1844327" y="735717"/>
        <a:ext cx="1620038" cy="831089"/>
      </dsp:txXfrm>
    </dsp:sp>
    <dsp:sp modelId="{FEECF5C8-D359-441A-84A3-22482F6B3A38}">
      <dsp:nvSpPr>
        <dsp:cNvPr id="0" name=""/>
        <dsp:cNvSpPr/>
      </dsp:nvSpPr>
      <dsp:spPr>
        <a:xfrm>
          <a:off x="3594824" y="690757"/>
          <a:ext cx="1709958"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Upload the Journal</a:t>
          </a:r>
        </a:p>
      </dsp:txBody>
      <dsp:txXfrm>
        <a:off x="3639784" y="735717"/>
        <a:ext cx="1620038" cy="831089"/>
      </dsp:txXfrm>
    </dsp:sp>
    <dsp:sp modelId="{1F951239-6990-4B5F-B41C-98793E7076A8}">
      <dsp:nvSpPr>
        <dsp:cNvPr id="0" name=""/>
        <dsp:cNvSpPr/>
      </dsp:nvSpPr>
      <dsp:spPr>
        <a:xfrm>
          <a:off x="5390280" y="690757"/>
          <a:ext cx="1709958"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If the journal is rejected then edit, correct or delete incorrect lines in the Template</a:t>
          </a:r>
        </a:p>
      </dsp:txBody>
      <dsp:txXfrm>
        <a:off x="5435240" y="735717"/>
        <a:ext cx="1620038" cy="831089"/>
      </dsp:txXfrm>
    </dsp:sp>
    <dsp:sp modelId="{79283DE5-64D3-45FB-86D4-489714983992}">
      <dsp:nvSpPr>
        <dsp:cNvPr id="0" name=""/>
        <dsp:cNvSpPr/>
      </dsp:nvSpPr>
      <dsp:spPr>
        <a:xfrm>
          <a:off x="7185737" y="690757"/>
          <a:ext cx="1709958" cy="921009"/>
        </a:xfrm>
        <a:prstGeom prst="roundRect">
          <a:avLst/>
        </a:prstGeom>
        <a:solidFill>
          <a:schemeClr val="accent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Upload &amp; Post the journal entry</a:t>
          </a:r>
        </a:p>
      </dsp:txBody>
      <dsp:txXfrm>
        <a:off x="7230697" y="735717"/>
        <a:ext cx="1620038" cy="83108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4/9/2024</a:t>
            </a:fld>
            <a:endParaRPr lang="en-US">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4/9/2024</a:t>
            </a:fld>
            <a:endParaRPr lang="en-US"/>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1219170" rtl="0" eaLnBrk="1" latinLnBrk="0" hangingPunct="1">
      <a:defRPr sz="1600" kern="1200">
        <a:solidFill>
          <a:schemeClr val="tx1"/>
        </a:solidFill>
        <a:latin typeface="Arial" panose="020B0604020202020204" pitchFamily="34" charset="0"/>
        <a:ea typeface="+mn-ea"/>
        <a:cs typeface="+mn-cs"/>
      </a:defRPr>
    </a:lvl1pPr>
    <a:lvl2pPr marL="609585" algn="l" defTabSz="1219170" rtl="0" eaLnBrk="1" latinLnBrk="0" hangingPunct="1">
      <a:defRPr sz="1600" kern="1200">
        <a:solidFill>
          <a:schemeClr val="tx1"/>
        </a:solidFill>
        <a:latin typeface="Arial" panose="020B0604020202020204" pitchFamily="34" charset="0"/>
        <a:ea typeface="+mn-ea"/>
        <a:cs typeface="+mn-cs"/>
      </a:defRPr>
    </a:lvl2pPr>
    <a:lvl3pPr marL="1219170" algn="l" defTabSz="1219170" rtl="0" eaLnBrk="1" latinLnBrk="0" hangingPunct="1">
      <a:defRPr sz="1600" kern="1200">
        <a:solidFill>
          <a:schemeClr val="tx1"/>
        </a:solidFill>
        <a:latin typeface="Arial" panose="020B0604020202020204" pitchFamily="34" charset="0"/>
        <a:ea typeface="+mn-ea"/>
        <a:cs typeface="+mn-cs"/>
      </a:defRPr>
    </a:lvl3pPr>
    <a:lvl4pPr marL="1828754" algn="l" defTabSz="1219170" rtl="0" eaLnBrk="1" latinLnBrk="0" hangingPunct="1">
      <a:defRPr sz="1600" kern="1200">
        <a:solidFill>
          <a:schemeClr val="tx1"/>
        </a:solidFill>
        <a:latin typeface="Arial" panose="020B0604020202020204" pitchFamily="34" charset="0"/>
        <a:ea typeface="+mn-ea"/>
        <a:cs typeface="+mn-cs"/>
      </a:defRPr>
    </a:lvl4pPr>
    <a:lvl5pPr marL="2438339" algn="l" defTabSz="1219170" rtl="0" eaLnBrk="1" latinLnBrk="0" hangingPunct="1">
      <a:defRPr sz="1600" kern="1200">
        <a:solidFill>
          <a:schemeClr val="tx1"/>
        </a:solidFill>
        <a:latin typeface="Arial" panose="020B0604020202020204" pitchFamily="34" charset="0"/>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a:t>
            </a:fld>
            <a:endParaRPr lang="en-US"/>
          </a:p>
        </p:txBody>
      </p:sp>
    </p:spTree>
    <p:extLst>
      <p:ext uri="{BB962C8B-B14F-4D97-AF65-F5344CB8AC3E}">
        <p14:creationId xmlns:p14="http://schemas.microsoft.com/office/powerpoint/2010/main" val="394709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10</a:t>
            </a:fld>
            <a:endParaRPr lang="en-US"/>
          </a:p>
        </p:txBody>
      </p:sp>
    </p:spTree>
    <p:extLst>
      <p:ext uri="{BB962C8B-B14F-4D97-AF65-F5344CB8AC3E}">
        <p14:creationId xmlns:p14="http://schemas.microsoft.com/office/powerpoint/2010/main" val="22239825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FEB637-BC42-497E-9119-65CA0380A6EE}" type="slidenum">
              <a:rPr kumimoji="0" lang="en-GB" sz="1200" b="0" i="0" u="none" strike="noStrike" kern="1200" cap="none" spc="0" normalizeH="0" baseline="0" noProof="0" smtClean="0">
                <a:ln>
                  <a:noFill/>
                </a:ln>
                <a:solidFill>
                  <a:prstClr val="black"/>
                </a:solidFill>
                <a:effectLst/>
                <a:uLnTx/>
                <a:uFillTx/>
                <a:latin typeface="Arial" panose="020B0604020202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3544959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17</a:t>
            </a:fld>
            <a:endParaRPr lang="en-US"/>
          </a:p>
        </p:txBody>
      </p:sp>
    </p:spTree>
    <p:extLst>
      <p:ext uri="{BB962C8B-B14F-4D97-AF65-F5344CB8AC3E}">
        <p14:creationId xmlns:p14="http://schemas.microsoft.com/office/powerpoint/2010/main" val="18793613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a:p>
        </p:txBody>
      </p:sp>
    </p:spTree>
    <p:extLst>
      <p:ext uri="{BB962C8B-B14F-4D97-AF65-F5344CB8AC3E}">
        <p14:creationId xmlns:p14="http://schemas.microsoft.com/office/powerpoint/2010/main" val="2315041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21</a:t>
            </a:fld>
            <a:endParaRPr lang="en-US"/>
          </a:p>
        </p:txBody>
      </p:sp>
    </p:spTree>
    <p:extLst>
      <p:ext uri="{BB962C8B-B14F-4D97-AF65-F5344CB8AC3E}">
        <p14:creationId xmlns:p14="http://schemas.microsoft.com/office/powerpoint/2010/main" val="286014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6F3F-938D-437A-B917-709270D2E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378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23</a:t>
            </a:fld>
            <a:endParaRPr lang="en-US"/>
          </a:p>
        </p:txBody>
      </p:sp>
    </p:spTree>
    <p:extLst>
      <p:ext uri="{BB962C8B-B14F-4D97-AF65-F5344CB8AC3E}">
        <p14:creationId xmlns:p14="http://schemas.microsoft.com/office/powerpoint/2010/main" val="2496666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24</a:t>
            </a:fld>
            <a:endParaRPr lang="en-US"/>
          </a:p>
        </p:txBody>
      </p:sp>
    </p:spTree>
    <p:extLst>
      <p:ext uri="{BB962C8B-B14F-4D97-AF65-F5344CB8AC3E}">
        <p14:creationId xmlns:p14="http://schemas.microsoft.com/office/powerpoint/2010/main" val="1498340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Nick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B996F3F-938D-437A-B917-709270D2E7A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77953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26</a:t>
            </a:fld>
            <a:endParaRPr lang="en-US"/>
          </a:p>
        </p:txBody>
      </p:sp>
    </p:spTree>
    <p:extLst>
      <p:ext uri="{BB962C8B-B14F-4D97-AF65-F5344CB8AC3E}">
        <p14:creationId xmlns:p14="http://schemas.microsoft.com/office/powerpoint/2010/main" val="38994150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a:t>
            </a:fld>
            <a:endParaRPr lang="en-US"/>
          </a:p>
        </p:txBody>
      </p:sp>
    </p:spTree>
    <p:extLst>
      <p:ext uri="{BB962C8B-B14F-4D97-AF65-F5344CB8AC3E}">
        <p14:creationId xmlns:p14="http://schemas.microsoft.com/office/powerpoint/2010/main" val="1453353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DDA6D4C-07C4-4FA5-8B0A-341DDBAF5F79}" type="slidenum">
              <a:rPr lang="en-US" smtClean="0"/>
              <a:t>27</a:t>
            </a:fld>
            <a:endParaRPr lang="en-US"/>
          </a:p>
        </p:txBody>
      </p:sp>
    </p:spTree>
    <p:extLst>
      <p:ext uri="{BB962C8B-B14F-4D97-AF65-F5344CB8AC3E}">
        <p14:creationId xmlns:p14="http://schemas.microsoft.com/office/powerpoint/2010/main" val="6847314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28</a:t>
            </a:fld>
            <a:endParaRPr lang="en-US"/>
          </a:p>
        </p:txBody>
      </p:sp>
    </p:spTree>
    <p:extLst>
      <p:ext uri="{BB962C8B-B14F-4D97-AF65-F5344CB8AC3E}">
        <p14:creationId xmlns:p14="http://schemas.microsoft.com/office/powerpoint/2010/main" val="264182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31</a:t>
            </a:fld>
            <a:endParaRPr lang="en-US"/>
          </a:p>
        </p:txBody>
      </p:sp>
    </p:spTree>
    <p:extLst>
      <p:ext uri="{BB962C8B-B14F-4D97-AF65-F5344CB8AC3E}">
        <p14:creationId xmlns:p14="http://schemas.microsoft.com/office/powerpoint/2010/main" val="15790743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32</a:t>
            </a:fld>
            <a:endParaRPr lang="en-US"/>
          </a:p>
        </p:txBody>
      </p:sp>
    </p:spTree>
    <p:extLst>
      <p:ext uri="{BB962C8B-B14F-4D97-AF65-F5344CB8AC3E}">
        <p14:creationId xmlns:p14="http://schemas.microsoft.com/office/powerpoint/2010/main" val="27657919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33</a:t>
            </a:fld>
            <a:endParaRPr lang="en-US"/>
          </a:p>
        </p:txBody>
      </p:sp>
    </p:spTree>
    <p:extLst>
      <p:ext uri="{BB962C8B-B14F-4D97-AF65-F5344CB8AC3E}">
        <p14:creationId xmlns:p14="http://schemas.microsoft.com/office/powerpoint/2010/main" val="31377974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34</a:t>
            </a:fld>
            <a:endParaRPr lang="en-US"/>
          </a:p>
        </p:txBody>
      </p:sp>
    </p:spTree>
    <p:extLst>
      <p:ext uri="{BB962C8B-B14F-4D97-AF65-F5344CB8AC3E}">
        <p14:creationId xmlns:p14="http://schemas.microsoft.com/office/powerpoint/2010/main" val="1726508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35</a:t>
            </a:fld>
            <a:endParaRPr lang="en-US"/>
          </a:p>
        </p:txBody>
      </p:sp>
    </p:spTree>
    <p:extLst>
      <p:ext uri="{BB962C8B-B14F-4D97-AF65-F5344CB8AC3E}">
        <p14:creationId xmlns:p14="http://schemas.microsoft.com/office/powerpoint/2010/main" val="21774703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36</a:t>
            </a:fld>
            <a:endParaRPr lang="en-US"/>
          </a:p>
        </p:txBody>
      </p:sp>
    </p:spTree>
    <p:extLst>
      <p:ext uri="{BB962C8B-B14F-4D97-AF65-F5344CB8AC3E}">
        <p14:creationId xmlns:p14="http://schemas.microsoft.com/office/powerpoint/2010/main" val="22842435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37</a:t>
            </a:fld>
            <a:endParaRPr lang="en-US"/>
          </a:p>
        </p:txBody>
      </p:sp>
    </p:spTree>
    <p:extLst>
      <p:ext uri="{BB962C8B-B14F-4D97-AF65-F5344CB8AC3E}">
        <p14:creationId xmlns:p14="http://schemas.microsoft.com/office/powerpoint/2010/main" val="15331611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38</a:t>
            </a:fld>
            <a:endParaRPr lang="en-US"/>
          </a:p>
        </p:txBody>
      </p:sp>
    </p:spTree>
    <p:extLst>
      <p:ext uri="{BB962C8B-B14F-4D97-AF65-F5344CB8AC3E}">
        <p14:creationId xmlns:p14="http://schemas.microsoft.com/office/powerpoint/2010/main" val="367832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a:t>
            </a:fld>
            <a:endParaRPr lang="en-US"/>
          </a:p>
        </p:txBody>
      </p:sp>
    </p:spTree>
    <p:extLst>
      <p:ext uri="{BB962C8B-B14F-4D97-AF65-F5344CB8AC3E}">
        <p14:creationId xmlns:p14="http://schemas.microsoft.com/office/powerpoint/2010/main" val="18034775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39</a:t>
            </a:fld>
            <a:endParaRPr lang="en-US"/>
          </a:p>
        </p:txBody>
      </p:sp>
    </p:spTree>
    <p:extLst>
      <p:ext uri="{BB962C8B-B14F-4D97-AF65-F5344CB8AC3E}">
        <p14:creationId xmlns:p14="http://schemas.microsoft.com/office/powerpoint/2010/main" val="30675600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40</a:t>
            </a:fld>
            <a:endParaRPr lang="en-GB"/>
          </a:p>
        </p:txBody>
      </p:sp>
    </p:spTree>
    <p:extLst>
      <p:ext uri="{BB962C8B-B14F-4D97-AF65-F5344CB8AC3E}">
        <p14:creationId xmlns:p14="http://schemas.microsoft.com/office/powerpoint/2010/main" val="42370752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a:xfrm>
            <a:off x="4143375" y="9120188"/>
            <a:ext cx="3170238" cy="481012"/>
          </a:xfrm>
          <a:prstGeom prst="rect">
            <a:avLst/>
          </a:prstGeom>
        </p:spPr>
        <p:txBody>
          <a:bodyPr/>
          <a:lstStyle/>
          <a:p>
            <a:fld id="{B1FEB637-BC42-497E-9119-65CA0380A6EE}" type="slidenum">
              <a:rPr lang="en-GB" smtClean="0"/>
              <a:t>41</a:t>
            </a:fld>
            <a:endParaRPr lang="en-GB"/>
          </a:p>
        </p:txBody>
      </p:sp>
    </p:spTree>
    <p:extLst>
      <p:ext uri="{BB962C8B-B14F-4D97-AF65-F5344CB8AC3E}">
        <p14:creationId xmlns:p14="http://schemas.microsoft.com/office/powerpoint/2010/main" val="4353265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42</a:t>
            </a:fld>
            <a:endParaRPr lang="en-US"/>
          </a:p>
        </p:txBody>
      </p:sp>
    </p:spTree>
    <p:extLst>
      <p:ext uri="{BB962C8B-B14F-4D97-AF65-F5344CB8AC3E}">
        <p14:creationId xmlns:p14="http://schemas.microsoft.com/office/powerpoint/2010/main" val="17991469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5" name="Slide Number Placeholder 4"/>
          <p:cNvSpPr>
            <a:spLocks noGrp="1"/>
          </p:cNvSpPr>
          <p:nvPr>
            <p:ph type="sldNum" sz="quarter" idx="10"/>
          </p:nvPr>
        </p:nvSpPr>
        <p:spPr/>
        <p:txBody>
          <a:bodyPr/>
          <a:lstStyle/>
          <a:p>
            <a:fld id="{C0F4A2C8-6C88-4E71-83EE-698B9D4FE22F}" type="slidenum">
              <a:rPr lang="en-US" smtClean="0"/>
              <a:pPr/>
              <a:t>4</a:t>
            </a:fld>
            <a:endParaRPr lang="en-US"/>
          </a:p>
        </p:txBody>
      </p:sp>
    </p:spTree>
    <p:extLst>
      <p:ext uri="{BB962C8B-B14F-4D97-AF65-F5344CB8AC3E}">
        <p14:creationId xmlns:p14="http://schemas.microsoft.com/office/powerpoint/2010/main" val="9438885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5</a:t>
            </a:fld>
            <a:endParaRPr lang="en-US"/>
          </a:p>
        </p:txBody>
      </p:sp>
    </p:spTree>
    <p:extLst>
      <p:ext uri="{BB962C8B-B14F-4D97-AF65-F5344CB8AC3E}">
        <p14:creationId xmlns:p14="http://schemas.microsoft.com/office/powerpoint/2010/main" val="3294494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a:p>
        </p:txBody>
      </p:sp>
    </p:spTree>
    <p:extLst>
      <p:ext uri="{BB962C8B-B14F-4D97-AF65-F5344CB8AC3E}">
        <p14:creationId xmlns:p14="http://schemas.microsoft.com/office/powerpoint/2010/main" val="1747562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7</a:t>
            </a:fld>
            <a:endParaRPr lang="en-US"/>
          </a:p>
        </p:txBody>
      </p:sp>
    </p:spTree>
    <p:extLst>
      <p:ext uri="{BB962C8B-B14F-4D97-AF65-F5344CB8AC3E}">
        <p14:creationId xmlns:p14="http://schemas.microsoft.com/office/powerpoint/2010/main" val="39528482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8</a:t>
            </a:fld>
            <a:endParaRPr lang="en-US"/>
          </a:p>
        </p:txBody>
      </p:sp>
    </p:spTree>
    <p:extLst>
      <p:ext uri="{BB962C8B-B14F-4D97-AF65-F5344CB8AC3E}">
        <p14:creationId xmlns:p14="http://schemas.microsoft.com/office/powerpoint/2010/main" val="873381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C0F4A2C8-6C88-4E71-83EE-698B9D4FE22F}" type="slidenum">
              <a:rPr lang="en-US" smtClean="0"/>
              <a:pPr/>
              <a:t>9</a:t>
            </a:fld>
            <a:endParaRPr lang="en-US"/>
          </a:p>
        </p:txBody>
      </p:sp>
    </p:spTree>
    <p:extLst>
      <p:ext uri="{BB962C8B-B14F-4D97-AF65-F5344CB8AC3E}">
        <p14:creationId xmlns:p14="http://schemas.microsoft.com/office/powerpoint/2010/main" val="8926479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Title Slide - White">
    <p:bg bwMode="gray">
      <p:bgPr>
        <a:solidFill>
          <a:schemeClr val="bg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tx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AB1DBBF7-4EAE-4F8E-80EB-5E36A81C5882}"/>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B595760D-1961-4CF0-A79F-E0C641C5E1F9}"/>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BA213B5C-0BC9-4640-BE48-78260F9B6D20}"/>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9E5E405-2AF9-4E2B-8F43-F76F432CEF8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7FE942F8-2D25-42A3-A409-4D4ADADF94A1}"/>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7CFD0CDD-055D-4EF6-AB60-E6A04A31CA3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DCA52BB3-DD5F-46AB-B237-3750DBC6B68E}"/>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A24ED087-FB4A-42B2-8F67-7DF619974B9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081D059B-F9CF-4815-B2C7-F7FBC22AA27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2E6D6E46-0F1D-41F0-A413-699C42207EE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10957F9A-A9E7-4445-87CB-845E0DEBE0B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12912EC3-1855-4861-A48F-44967565F36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C26045A5-BDA5-4E60-B10E-04BA92E97924}"/>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291ED79A-C6A4-493F-85EF-04BA0E4DBAEF}"/>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1E00A011-156F-48B9-B2DB-9C341DBC74A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38C56265-27CC-48D8-9C76-18EE31E85F79}"/>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968F0C77-6FE6-49E9-BAC0-F6D3D677E37C}"/>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4E0AE3BD-57FA-4431-8D8F-36D90F5C4327}"/>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17AC8A07-9CFF-46F4-8ADA-525F96CF2BA3}"/>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3E084467-5D21-4BEE-B508-F927666F803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66FC9F5A-165E-4D09-88F9-4BF2CAB0A537}"/>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B037334F-F1D4-4771-B9B1-FCB04EF1CA24}"/>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378628073"/>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2_Divider - Deloitte Blue">
    <p:bg bwMode="gray">
      <p:bgPr>
        <a:solidFill>
          <a:srgbClr val="005587"/>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025536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Divider - Deloitte Teal">
    <p:bg bwMode="gray">
      <p:bgPr>
        <a:solidFill>
          <a:srgbClr val="004F59"/>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2102963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ey statement white">
    <p:bg>
      <p:bgRef idx="1001">
        <a:schemeClr val="bg1"/>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01651" y="1665288"/>
            <a:ext cx="9277349" cy="4716462"/>
          </a:xfrm>
          <a:prstGeom prst="rect">
            <a:avLst/>
          </a:prstGeom>
        </p:spPr>
        <p:txBody>
          <a:bodyPr>
            <a:noAutofit/>
          </a:bodyPr>
          <a:lstStyle>
            <a:lvl1pPr marL="0" indent="0" algn="l">
              <a:spcBef>
                <a:spcPts val="3600"/>
              </a:spcBef>
              <a:buFontTx/>
              <a:buNone/>
              <a:defRPr sz="3600">
                <a:solidFill>
                  <a:schemeClr val="tx1"/>
                </a:solidFill>
              </a:defRPr>
            </a:lvl1pPr>
            <a:lvl2pPr marL="457200" indent="-457200">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Click to edit Master text styles</a:t>
            </a:r>
          </a:p>
        </p:txBody>
      </p:sp>
    </p:spTree>
    <p:extLst>
      <p:ext uri="{BB962C8B-B14F-4D97-AF65-F5344CB8AC3E}">
        <p14:creationId xmlns:p14="http://schemas.microsoft.com/office/powerpoint/2010/main" val="412845854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mp; chart">
    <p:spTree>
      <p:nvGrpSpPr>
        <p:cNvPr id="1" name=""/>
        <p:cNvGrpSpPr/>
        <p:nvPr/>
      </p:nvGrpSpPr>
      <p:grpSpPr>
        <a:xfrm>
          <a:off x="0" y="0"/>
          <a:ext cx="0" cy="0"/>
          <a:chOff x="0" y="0"/>
          <a:chExt cx="0" cy="0"/>
        </a:xfrm>
      </p:grpSpPr>
      <p:sp>
        <p:nvSpPr>
          <p:cNvPr id="15"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Chart Placeholder 3"/>
          <p:cNvSpPr>
            <a:spLocks noGrp="1"/>
          </p:cNvSpPr>
          <p:nvPr>
            <p:ph type="chart" sz="quarter" idx="15"/>
          </p:nvPr>
        </p:nvSpPr>
        <p:spPr>
          <a:xfrm>
            <a:off x="501652" y="2052000"/>
            <a:ext cx="11188699" cy="4069013"/>
          </a:xfrm>
          <a:prstGeom prst="rect">
            <a:avLst/>
          </a:prstGeom>
        </p:spPr>
        <p:txBody>
          <a:bodyPr>
            <a:noAutofit/>
          </a:bodyPr>
          <a:lstStyle/>
          <a:p>
            <a:r>
              <a:rPr lang="en-US"/>
              <a:t>Click icon to add chart</a:t>
            </a:r>
            <a:endParaRPr lang="en-GB"/>
          </a:p>
        </p:txBody>
      </p:sp>
      <p:sp>
        <p:nvSpPr>
          <p:cNvPr id="18" name="Text Placeholder 8"/>
          <p:cNvSpPr>
            <a:spLocks noGrp="1"/>
          </p:cNvSpPr>
          <p:nvPr>
            <p:ph type="body" sz="quarter" idx="18"/>
          </p:nvPr>
        </p:nvSpPr>
        <p:spPr>
          <a:xfrm>
            <a:off x="501652" y="1674087"/>
            <a:ext cx="11188699" cy="357187"/>
          </a:xfrm>
        </p:spPr>
        <p:txBody>
          <a:bodyPr>
            <a:noAutofit/>
          </a:bodyPr>
          <a:lstStyle/>
          <a:p>
            <a:pPr lvl="0"/>
            <a:r>
              <a:rPr lang="en-US" noProof="0"/>
              <a:t>Click to edit Master text styles</a:t>
            </a:r>
          </a:p>
        </p:txBody>
      </p:sp>
      <p:sp>
        <p:nvSpPr>
          <p:cNvPr id="19" name="Text Placeholder 7"/>
          <p:cNvSpPr>
            <a:spLocks noGrp="1"/>
          </p:cNvSpPr>
          <p:nvPr>
            <p:ph type="body" sz="quarter" idx="23"/>
          </p:nvPr>
        </p:nvSpPr>
        <p:spPr>
          <a:xfrm>
            <a:off x="501651" y="6121014"/>
            <a:ext cx="11188700" cy="260737"/>
          </a:xfrm>
        </p:spPr>
        <p:txBody>
          <a:bodyPr>
            <a:noAutofit/>
          </a:bodyPr>
          <a:lstStyle>
            <a:lvl1pPr>
              <a:spcAft>
                <a:spcPts val="0"/>
              </a:spcAft>
              <a:defRPr sz="900"/>
            </a:lvl1pPr>
          </a:lstStyle>
          <a:p>
            <a:pPr lvl="0"/>
            <a:r>
              <a:rPr lang="en-US"/>
              <a:t>Click to edit Master text styles</a:t>
            </a:r>
          </a:p>
        </p:txBody>
      </p:sp>
      <p:sp>
        <p:nvSpPr>
          <p:cNvPr id="7" name="Title Placeholder 1">
            <a:extLst>
              <a:ext uri="{FF2B5EF4-FFF2-40B4-BE49-F238E27FC236}">
                <a16:creationId xmlns:a16="http://schemas.microsoft.com/office/drawing/2014/main" id="{8CFE9674-04ED-4C53-9426-4EA385799F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245522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501651" y="1665289"/>
            <a:ext cx="11165416" cy="4716463"/>
          </a:xfrm>
          <a:prstGeom prst="rect">
            <a:avLst/>
          </a:prstGeom>
        </p:spPr>
        <p:txBody>
          <a:bodyPr vert="horz" lIns="0" tIns="0" rIns="0" bIns="0" rtlCol="0">
            <a:noAutofit/>
          </a:bodyPr>
          <a:lstStyle>
            <a:lvl1pPr marL="0" indent="0" algn="l">
              <a:buFontTx/>
              <a:buNone/>
              <a:defRPr>
                <a:latin typeface="+mn-lt"/>
              </a:defRPr>
            </a:lvl1pPr>
            <a:lvl2pPr marL="139700" indent="-139700" algn="l">
              <a:buClrTx/>
              <a:buSzPct val="100000"/>
              <a:buFont typeface="Arial" panose="020B0604020202020204" pitchFamily="34" charset="0"/>
              <a:buChar char="•"/>
              <a:defRPr>
                <a:latin typeface="+mn-lt"/>
              </a:defRPr>
            </a:lvl2pPr>
            <a:lvl3pPr marL="304800" indent="-139700" algn="l">
              <a:buClrTx/>
              <a:buSzPct val="100000"/>
              <a:buFont typeface="Arial" panose="020B0604020202020204" pitchFamily="34" charset="0"/>
              <a:buChar char="−"/>
              <a:defRPr>
                <a:latin typeface="+mn-lt"/>
              </a:defRPr>
            </a:lvl3pPr>
            <a:lvl4pPr marL="469900" indent="-139700" algn="l">
              <a:buClrTx/>
              <a:buSzPct val="100000"/>
              <a:buFont typeface="Arial" panose="020B0604020202020204" pitchFamily="34" charset="0"/>
              <a:buChar char="◦"/>
              <a:defRPr>
                <a:latin typeface="+mn-lt"/>
              </a:defRPr>
            </a:lvl4pPr>
            <a:lvl5pPr marL="635000" indent="-139700" algn="l">
              <a:buClrTx/>
              <a:buSzPct val="100000"/>
              <a:buFont typeface="Arial" panose="020B0604020202020204" pitchFamily="34" charset="0"/>
              <a:buChar cha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1">
            <a:extLst>
              <a:ext uri="{FF2B5EF4-FFF2-40B4-BE49-F238E27FC236}">
                <a16:creationId xmlns:a16="http://schemas.microsoft.com/office/drawing/2014/main" id="{491AA219-3285-40E3-9146-7A9E17B0F4D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40069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1651" y="1665289"/>
            <a:ext cx="9277349" cy="4716463"/>
          </a:xfrm>
          <a:prstGeom prst="rect">
            <a:avLst/>
          </a:prstGeom>
        </p:spPr>
        <p:txBody>
          <a:bodyPr>
            <a:noAutofit/>
          </a:bodyPr>
          <a:lstStyle>
            <a:lvl1pPr marL="0" indent="0" algn="l">
              <a:buFontTx/>
              <a:buNone/>
              <a:tabLst>
                <a:tab pos="6729413" algn="r"/>
              </a:tabLst>
              <a:defRPr>
                <a:latin typeface="+mn-lt"/>
              </a:defRPr>
            </a:lvl1pPr>
            <a:lvl2pPr marL="139700" indent="-139700" algn="l">
              <a:buClrTx/>
              <a:buSzPct val="100000"/>
              <a:buFont typeface="Arial" panose="020B0604020202020204" pitchFamily="34" charset="0"/>
              <a:buChar char="•"/>
              <a:tabLst>
                <a:tab pos="6729413" algn="r"/>
              </a:tabLst>
              <a:defRPr>
                <a:latin typeface="+mn-lt"/>
              </a:defRPr>
            </a:lvl2pPr>
            <a:lvl3pPr marL="304800" indent="-139700" algn="l">
              <a:buClrTx/>
              <a:buSzPct val="100000"/>
              <a:buFont typeface="Arial" panose="020B0604020202020204" pitchFamily="34" charset="0"/>
              <a:buChar char="−"/>
              <a:tabLst>
                <a:tab pos="6729413" algn="r"/>
              </a:tabLst>
              <a:defRPr>
                <a:latin typeface="+mn-lt"/>
              </a:defRPr>
            </a:lvl3pPr>
            <a:lvl4pPr marL="469900" indent="-139700" algn="l">
              <a:buClrTx/>
              <a:buSzPct val="100000"/>
              <a:buFont typeface="Arial" panose="020B0604020202020204" pitchFamily="34" charset="0"/>
              <a:buChar char="◦"/>
              <a:tabLst>
                <a:tab pos="6729413"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vl6pPr>
              <a:tabLst>
                <a:tab pos="6729413" algn="r"/>
              </a:tabLst>
              <a:defRPr/>
            </a:lvl6pPr>
            <a:lvl7pPr>
              <a:tabLst>
                <a:tab pos="6729413" algn="r"/>
              </a:tabLst>
              <a:defRPr/>
            </a:lvl7pPr>
            <a:lvl8pPr>
              <a:tabLst>
                <a:tab pos="6729413" algn="r"/>
              </a:tabLst>
              <a:defRPr/>
            </a:lvl8pPr>
            <a:lvl9pPr>
              <a:tabLst>
                <a:tab pos="6729413"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9E56660C-D97A-4199-9DB7-D8D50E3721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8322450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Letter Layou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8862256" y="405929"/>
            <a:ext cx="2804160" cy="1027760"/>
          </a:xfrm>
        </p:spPr>
        <p:txBody>
          <a:bodyPr>
            <a:noAutofit/>
          </a:bodyPr>
          <a:lstStyle>
            <a:lvl1pPr>
              <a:spcBef>
                <a:spcPts val="185"/>
              </a:spcBef>
              <a:defRPr sz="923">
                <a:solidFill>
                  <a:schemeClr val="tx1"/>
                </a:solidFill>
              </a:defRPr>
            </a:lvl1pPr>
            <a:lvl2pPr>
              <a:defRPr sz="969">
                <a:solidFill>
                  <a:schemeClr val="tx2"/>
                </a:solidFill>
              </a:defRPr>
            </a:lvl2pPr>
            <a:lvl3pPr>
              <a:defRPr sz="969">
                <a:solidFill>
                  <a:schemeClr val="tx2"/>
                </a:solidFill>
              </a:defRPr>
            </a:lvl3pPr>
            <a:lvl4pPr>
              <a:defRPr sz="923">
                <a:solidFill>
                  <a:schemeClr val="tx2"/>
                </a:solidFill>
              </a:defRPr>
            </a:lvl4pPr>
            <a:lvl5pPr>
              <a:defRPr sz="923">
                <a:solidFill>
                  <a:schemeClr val="tx2"/>
                </a:solidFill>
              </a:defRPr>
            </a:lvl5pPr>
          </a:lstStyle>
          <a:p>
            <a:pPr lvl="0"/>
            <a:r>
              <a:rPr lang="en-US"/>
              <a:t>Click to edit Master text styles</a:t>
            </a:r>
          </a:p>
        </p:txBody>
      </p:sp>
      <p:sp>
        <p:nvSpPr>
          <p:cNvPr id="7" name="Text Placeholder 6"/>
          <p:cNvSpPr>
            <a:spLocks noGrp="1"/>
          </p:cNvSpPr>
          <p:nvPr>
            <p:ph type="body" sz="quarter" idx="11"/>
          </p:nvPr>
        </p:nvSpPr>
        <p:spPr>
          <a:xfrm>
            <a:off x="495300" y="1665288"/>
            <a:ext cx="2796541" cy="4716462"/>
          </a:xfrm>
        </p:spPr>
        <p:txBody>
          <a:bodyPr>
            <a:noAutofit/>
          </a:bodyPr>
          <a:lstStyle>
            <a:lvl1pPr>
              <a:spcBef>
                <a:spcPts val="0"/>
              </a:spcBef>
              <a:spcAft>
                <a:spcPts val="554"/>
              </a:spcAft>
              <a:defRPr sz="1000"/>
            </a:lvl1pPr>
            <a:lvl2pPr>
              <a:spcBef>
                <a:spcPts val="277"/>
              </a:spcBef>
              <a:defRPr/>
            </a:lvl2pPr>
            <a:lvl3pPr>
              <a:spcBef>
                <a:spcPts val="277"/>
              </a:spcBef>
              <a:defRPr/>
            </a:lvl3pPr>
            <a:lvl4pPr>
              <a:spcBef>
                <a:spcPts val="277"/>
              </a:spcBef>
              <a:defRPr/>
            </a:lvl4pPr>
            <a:lvl5pPr>
              <a:spcBef>
                <a:spcPts val="277"/>
              </a:spcBef>
              <a:defRPr/>
            </a:lvl5pPr>
          </a:lstStyle>
          <a:p>
            <a:pPr lvl="0"/>
            <a:r>
              <a:rPr lang="en-US"/>
              <a:t>Click to edit Master text styles</a:t>
            </a:r>
          </a:p>
        </p:txBody>
      </p:sp>
      <p:sp>
        <p:nvSpPr>
          <p:cNvPr id="9" name="Text Placeholder 8"/>
          <p:cNvSpPr>
            <a:spLocks noGrp="1"/>
          </p:cNvSpPr>
          <p:nvPr>
            <p:ph type="body" sz="quarter" idx="12"/>
          </p:nvPr>
        </p:nvSpPr>
        <p:spPr>
          <a:xfrm>
            <a:off x="3780369" y="1665287"/>
            <a:ext cx="7916331" cy="4716461"/>
          </a:xfrm>
        </p:spPr>
        <p:txBody>
          <a:bodyPr>
            <a:noAutofit/>
          </a:bodyPr>
          <a:lstStyle>
            <a:lvl1pPr marL="0" indent="0" algn="l">
              <a:spcBef>
                <a:spcPts val="1662"/>
              </a:spcBef>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grpSp>
        <p:nvGrpSpPr>
          <p:cNvPr id="16" name="Group 15">
            <a:extLst>
              <a:ext uri="{FF2B5EF4-FFF2-40B4-BE49-F238E27FC236}">
                <a16:creationId xmlns:a16="http://schemas.microsoft.com/office/drawing/2014/main" id="{E7C54E12-F787-4B6D-B957-5BFB290BB220}"/>
              </a:ext>
            </a:extLst>
          </p:cNvPr>
          <p:cNvGrpSpPr>
            <a:grpSpLocks noChangeAspect="1"/>
          </p:cNvGrpSpPr>
          <p:nvPr/>
        </p:nvGrpSpPr>
        <p:grpSpPr>
          <a:xfrm>
            <a:off x="475325" y="457200"/>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D842BC5-6476-461F-92C1-0BBC55269B55}"/>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3D5047E5-5216-4426-B515-7CA53314816D}"/>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D0A93C1C-3209-487D-B5A2-563BA5D67CD3}"/>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1" name="Freeform 8">
              <a:extLst>
                <a:ext uri="{FF2B5EF4-FFF2-40B4-BE49-F238E27FC236}">
                  <a16:creationId xmlns:a16="http://schemas.microsoft.com/office/drawing/2014/main" id="{8C70728D-0A6F-4BF8-A124-23D8A2DF3046}"/>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Rectangle 9">
              <a:extLst>
                <a:ext uri="{FF2B5EF4-FFF2-40B4-BE49-F238E27FC236}">
                  <a16:creationId xmlns:a16="http://schemas.microsoft.com/office/drawing/2014/main" id="{B2CEECF2-0C1E-4BBC-BE4A-BC449A26DC2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10">
              <a:extLst>
                <a:ext uri="{FF2B5EF4-FFF2-40B4-BE49-F238E27FC236}">
                  <a16:creationId xmlns:a16="http://schemas.microsoft.com/office/drawing/2014/main" id="{3B9E0F32-14A5-493D-83F2-F42588B9249B}"/>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692FD902-0E73-43D0-B1B8-FA25CD54FE4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Freeform 12">
              <a:extLst>
                <a:ext uri="{FF2B5EF4-FFF2-40B4-BE49-F238E27FC236}">
                  <a16:creationId xmlns:a16="http://schemas.microsoft.com/office/drawing/2014/main" id="{BCD3C252-8F19-4706-8A09-E473846334F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Freeform 13">
              <a:extLst>
                <a:ext uri="{FF2B5EF4-FFF2-40B4-BE49-F238E27FC236}">
                  <a16:creationId xmlns:a16="http://schemas.microsoft.com/office/drawing/2014/main" id="{32BC4765-ECD3-44BD-AD71-FC51A8134EE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4">
              <a:extLst>
                <a:ext uri="{FF2B5EF4-FFF2-40B4-BE49-F238E27FC236}">
                  <a16:creationId xmlns:a16="http://schemas.microsoft.com/office/drawing/2014/main" id="{E37FCFBA-6C21-49F1-BD1E-969002567CA9}"/>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0" name="Group 19">
            <a:extLst>
              <a:ext uri="{FF2B5EF4-FFF2-40B4-BE49-F238E27FC236}">
                <a16:creationId xmlns:a16="http://schemas.microsoft.com/office/drawing/2014/main" id="{1329D6D4-38CD-4379-9FC6-B6687A49C859}"/>
              </a:ext>
            </a:extLst>
          </p:cNvPr>
          <p:cNvGrpSpPr>
            <a:grpSpLocks noChangeAspect="1"/>
          </p:cNvGrpSpPr>
          <p:nvPr/>
        </p:nvGrpSpPr>
        <p:grpSpPr>
          <a:xfrm>
            <a:off x="475325" y="457200"/>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AE6ED15D-2C57-4909-970A-202D915A4F3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5BD4E32B-226F-46EB-B601-3856A02B70FB}"/>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0F1AAD0C-B296-45B7-9E5A-20BD2877012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FD121C73-5C5C-4360-8EB5-E75E90671D93}"/>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7820EBA0-29B2-457F-8C42-C6999B8C215E}"/>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6AA7EA11-CDBF-464E-9243-90C6230956F8}"/>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B624E1B1-6657-49A0-B80A-E1FD4DF1BAC9}"/>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E86B2E42-0E10-4A70-B9EF-DB7E343E48ED}"/>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280D859B-0685-4D23-B179-9E42323AB7D0}"/>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B7BF240D-03CC-44FA-B191-E59014FCD7D1}"/>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38" name="Group 37">
            <a:extLst>
              <a:ext uri="{FF2B5EF4-FFF2-40B4-BE49-F238E27FC236}">
                <a16:creationId xmlns:a16="http://schemas.microsoft.com/office/drawing/2014/main" id="{1A2DCA97-92B7-4E52-BE6A-904A9D22F29A}"/>
              </a:ext>
            </a:extLst>
          </p:cNvPr>
          <p:cNvGrpSpPr>
            <a:grpSpLocks noChangeAspect="1"/>
          </p:cNvGrpSpPr>
          <p:nvPr userDrawn="1"/>
        </p:nvGrpSpPr>
        <p:grpSpPr>
          <a:xfrm>
            <a:off x="475325" y="457200"/>
            <a:ext cx="1998000" cy="374400"/>
            <a:chOff x="398463" y="404813"/>
            <a:chExt cx="1627187" cy="307976"/>
          </a:xfrm>
          <a:solidFill>
            <a:schemeClr val="tx1"/>
          </a:solidFill>
        </p:grpSpPr>
        <p:sp>
          <p:nvSpPr>
            <p:cNvPr id="39" name="Oval 5">
              <a:extLst>
                <a:ext uri="{FF2B5EF4-FFF2-40B4-BE49-F238E27FC236}">
                  <a16:creationId xmlns:a16="http://schemas.microsoft.com/office/drawing/2014/main" id="{02A83B32-097D-4E01-B3A8-77C48385959D}"/>
                </a:ext>
              </a:extLst>
            </p:cNvPr>
            <p:cNvSpPr>
              <a:spLocks noChangeArrowheads="1"/>
            </p:cNvSpPr>
            <p:nvPr userDrawn="1"/>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6">
              <a:extLst>
                <a:ext uri="{FF2B5EF4-FFF2-40B4-BE49-F238E27FC236}">
                  <a16:creationId xmlns:a16="http://schemas.microsoft.com/office/drawing/2014/main" id="{30E27498-E91D-41E0-A196-9E2FB8692F41}"/>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1" name="Rectangle 7">
              <a:extLst>
                <a:ext uri="{FF2B5EF4-FFF2-40B4-BE49-F238E27FC236}">
                  <a16:creationId xmlns:a16="http://schemas.microsoft.com/office/drawing/2014/main" id="{524DBE99-D543-47AC-A2B6-25395BDB7D69}"/>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8">
              <a:extLst>
                <a:ext uri="{FF2B5EF4-FFF2-40B4-BE49-F238E27FC236}">
                  <a16:creationId xmlns:a16="http://schemas.microsoft.com/office/drawing/2014/main" id="{209C606A-12E7-40E3-A6B8-DEE79173C9BA}"/>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3" name="Rectangle 9">
              <a:extLst>
                <a:ext uri="{FF2B5EF4-FFF2-40B4-BE49-F238E27FC236}">
                  <a16:creationId xmlns:a16="http://schemas.microsoft.com/office/drawing/2014/main" id="{73ED221B-16E3-4EBE-8EBC-9F66E803CB33}"/>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10">
              <a:extLst>
                <a:ext uri="{FF2B5EF4-FFF2-40B4-BE49-F238E27FC236}">
                  <a16:creationId xmlns:a16="http://schemas.microsoft.com/office/drawing/2014/main" id="{0D697A95-88D2-47F0-B4DF-915E2EDEDB5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11">
              <a:extLst>
                <a:ext uri="{FF2B5EF4-FFF2-40B4-BE49-F238E27FC236}">
                  <a16:creationId xmlns:a16="http://schemas.microsoft.com/office/drawing/2014/main" id="{960B0F46-3D82-4FFC-B9BB-9D5BF8DA27BA}"/>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Freeform 12">
              <a:extLst>
                <a:ext uri="{FF2B5EF4-FFF2-40B4-BE49-F238E27FC236}">
                  <a16:creationId xmlns:a16="http://schemas.microsoft.com/office/drawing/2014/main" id="{DBC1DB9C-3617-4E82-B521-DF02390A435D}"/>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Freeform 13">
              <a:extLst>
                <a:ext uri="{FF2B5EF4-FFF2-40B4-BE49-F238E27FC236}">
                  <a16:creationId xmlns:a16="http://schemas.microsoft.com/office/drawing/2014/main" id="{265776A6-2E98-464E-8730-90C3148BA8A2}"/>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4">
              <a:extLst>
                <a:ext uri="{FF2B5EF4-FFF2-40B4-BE49-F238E27FC236}">
                  <a16:creationId xmlns:a16="http://schemas.microsoft.com/office/drawing/2014/main" id="{44252080-8419-4833-996E-5F1D7B09FF4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91435820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s with image">
    <p:spTree>
      <p:nvGrpSpPr>
        <p:cNvPr id="1" name=""/>
        <p:cNvGrpSpPr/>
        <p:nvPr/>
      </p:nvGrpSpPr>
      <p:grpSpPr>
        <a:xfrm>
          <a:off x="0" y="0"/>
          <a:ext cx="0" cy="0"/>
          <a:chOff x="0" y="0"/>
          <a:chExt cx="0" cy="0"/>
        </a:xfrm>
      </p:grpSpPr>
      <p:sp>
        <p:nvSpPr>
          <p:cNvPr id="5" name="Picture Placeholder 9"/>
          <p:cNvSpPr>
            <a:spLocks noGrp="1"/>
          </p:cNvSpPr>
          <p:nvPr>
            <p:ph type="pic" sz="quarter" idx="15"/>
          </p:nvPr>
        </p:nvSpPr>
        <p:spPr>
          <a:xfrm>
            <a:off x="5450351" y="1665288"/>
            <a:ext cx="6240000" cy="4716463"/>
          </a:xfrm>
        </p:spPr>
        <p:txBody>
          <a:bodyPr>
            <a:noAutofit/>
          </a:bodyPr>
          <a:lstStyle/>
          <a:p>
            <a:r>
              <a:rPr lang="en-US" noProof="0"/>
              <a:t>Click icon to add picture</a:t>
            </a:r>
          </a:p>
        </p:txBody>
      </p:sp>
      <p:sp>
        <p:nvSpPr>
          <p:cNvPr id="6" name="Content Placeholder 3"/>
          <p:cNvSpPr>
            <a:spLocks noGrp="1"/>
          </p:cNvSpPr>
          <p:nvPr>
            <p:ph sz="quarter" idx="10"/>
          </p:nvPr>
        </p:nvSpPr>
        <p:spPr>
          <a:xfrm>
            <a:off x="501651" y="1665289"/>
            <a:ext cx="4456429" cy="4716463"/>
          </a:xfrm>
          <a:prstGeom prst="rect">
            <a:avLst/>
          </a:prstGeom>
        </p:spPr>
        <p:txBody>
          <a:bodyPr>
            <a:noAutofit/>
          </a:bodyPr>
          <a:lstStyle>
            <a:lvl1pPr marL="0" indent="0" algn="l">
              <a:buFontTx/>
              <a:buNone/>
              <a:tabLst>
                <a:tab pos="5029200" algn="r"/>
              </a:tabLst>
              <a:defRPr>
                <a:latin typeface="+mn-lt"/>
              </a:defRPr>
            </a:lvl1pPr>
            <a:lvl2pPr marL="139700" indent="-139700" algn="l">
              <a:buClrTx/>
              <a:buSzPct val="100000"/>
              <a:buFont typeface="Arial" panose="020B0604020202020204" pitchFamily="34" charset="0"/>
              <a:buChar char="•"/>
              <a:tabLst>
                <a:tab pos="5029200" algn="r"/>
              </a:tabLst>
              <a:defRPr>
                <a:latin typeface="+mn-lt"/>
              </a:defRPr>
            </a:lvl2pPr>
            <a:lvl3pPr marL="304800" indent="-139700" algn="l">
              <a:buClrTx/>
              <a:buSzPct val="100000"/>
              <a:buFont typeface="Arial" panose="020B0604020202020204" pitchFamily="34" charset="0"/>
              <a:buChar char="−"/>
              <a:tabLst>
                <a:tab pos="5029200" algn="r"/>
              </a:tabLst>
              <a:defRPr>
                <a:latin typeface="+mn-lt"/>
              </a:defRPr>
            </a:lvl3pPr>
            <a:lvl4pPr marL="469900" indent="-139700" algn="l">
              <a:buClrTx/>
              <a:buSzPct val="100000"/>
              <a:buFont typeface="Arial" panose="020B0604020202020204" pitchFamily="34" charset="0"/>
              <a:buChar char="◦"/>
              <a:tabLst>
                <a:tab pos="5029200" algn="r"/>
              </a:tabLst>
              <a:defRPr>
                <a:latin typeface="+mn-lt"/>
              </a:defRPr>
            </a:lvl4pPr>
            <a:lvl5pPr marL="635000" indent="-139700" algn="l">
              <a:buClrTx/>
              <a:buSzPct val="100000"/>
              <a:buFont typeface="Arial" panose="020B0604020202020204" pitchFamily="34" charset="0"/>
              <a:buChar char="−"/>
              <a:tabLst>
                <a:tab pos="5029200" algn="r"/>
              </a:tabLst>
              <a:defRPr baseline="0">
                <a:latin typeface="+mn-lt"/>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65632EF4-0628-41B2-82A6-C4B3B13042F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0666503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of text">
    <p:bg>
      <p:bgPr>
        <a:solidFill>
          <a:schemeClr val="tx1"/>
        </a:solidFill>
        <a:effectLst/>
      </p:bgPr>
    </p:bg>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chemeClr val="bg1"/>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7" name="CaseCode">
            <a:extLst>
              <a:ext uri="{FF2B5EF4-FFF2-40B4-BE49-F238E27FC236}">
                <a16:creationId xmlns:a16="http://schemas.microsoft.com/office/drawing/2014/main" id="{FA3F73AF-7771-204E-86AB-AF9A33E80403}"/>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8" name="Copyright">
            <a:extLst>
              <a:ext uri="{FF2B5EF4-FFF2-40B4-BE49-F238E27FC236}">
                <a16:creationId xmlns:a16="http://schemas.microsoft.com/office/drawing/2014/main" id="{A89AB86D-23C7-BF41-90B1-22ADB149797F}"/>
              </a:ext>
            </a:extLst>
          </p:cNvPr>
          <p:cNvSpPr txBox="1"/>
          <p:nvPr userDrawn="1"/>
        </p:nvSpPr>
        <p:spPr>
          <a:xfrm>
            <a:off x="469900" y="6477000"/>
            <a:ext cx="5355167" cy="100027"/>
          </a:xfrm>
          <a:prstGeom prst="rect">
            <a:avLst/>
          </a:prstGeom>
          <a:noFill/>
        </p:spPr>
        <p:txBody>
          <a:bodyPr vert="horz" wrap="square" lIns="0" tIns="0" rIns="0" bIns="0" rtlCol="0" anchor="t">
            <a:noAutofit/>
          </a:bodyPr>
          <a:lstStyle/>
          <a:p>
            <a:pPr marL="0" indent="0" algn="l" defTabSz="914400" rtl="0" eaLnBrk="1" latinLnBrk="0" hangingPunct="1">
              <a:spcBef>
                <a:spcPts val="600"/>
              </a:spcBef>
              <a:buSzPct val="100000"/>
              <a:buFont typeface="Arial"/>
              <a:buNone/>
            </a:pPr>
            <a:r>
              <a:rPr lang="en-US" sz="900" b="0" noProof="0">
                <a:solidFill>
                  <a:schemeClr val="bg1"/>
                </a:solidFill>
                <a:latin typeface="+mn-lt"/>
                <a:cs typeface="Calibri" panose="020F0502020204030204" pitchFamily="34" charset="0"/>
              </a:rPr>
              <a:t>Copyright © 2021 Deloitte Development LLC. All rights reserved.</a:t>
            </a:r>
          </a:p>
        </p:txBody>
      </p:sp>
      <p:sp>
        <p:nvSpPr>
          <p:cNvPr id="9" name="TextBox 8">
            <a:extLst>
              <a:ext uri="{FF2B5EF4-FFF2-40B4-BE49-F238E27FC236}">
                <a16:creationId xmlns:a16="http://schemas.microsoft.com/office/drawing/2014/main" id="{41B64605-1F7B-B74A-BE95-88E701A0AAEB}"/>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05931460"/>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2 columns of text">
    <p:spTree>
      <p:nvGrpSpPr>
        <p:cNvPr id="1" name=""/>
        <p:cNvGrpSpPr/>
        <p:nvPr/>
      </p:nvGrpSpPr>
      <p:grpSpPr>
        <a:xfrm>
          <a:off x="0" y="0"/>
          <a:ext cx="0" cy="0"/>
          <a:chOff x="0" y="0"/>
          <a:chExt cx="0" cy="0"/>
        </a:xfrm>
      </p:grpSpPr>
      <p:sp>
        <p:nvSpPr>
          <p:cNvPr id="13" name="Content Placeholder 3"/>
          <p:cNvSpPr>
            <a:spLocks noGrp="1"/>
          </p:cNvSpPr>
          <p:nvPr>
            <p:ph sz="quarter" idx="10"/>
          </p:nvPr>
        </p:nvSpPr>
        <p:spPr>
          <a:xfrm>
            <a:off x="501651" y="1665289"/>
            <a:ext cx="5305579"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p:cNvSpPr>
            <a:spLocks noGrp="1"/>
          </p:cNvSpPr>
          <p:nvPr>
            <p:ph sz="quarter" idx="20"/>
          </p:nvPr>
        </p:nvSpPr>
        <p:spPr>
          <a:xfrm>
            <a:off x="6381539" y="1665289"/>
            <a:ext cx="5322781" cy="4716461"/>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a:extLst>
              <a:ext uri="{FF2B5EF4-FFF2-40B4-BE49-F238E27FC236}">
                <a16:creationId xmlns:a16="http://schemas.microsoft.com/office/drawing/2014/main" id="{8A9CD2DA-AA83-4DCB-8501-DE5878CC0B8A}"/>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 name="Title 1">
            <a:extLst>
              <a:ext uri="{FF2B5EF4-FFF2-40B4-BE49-F238E27FC236}">
                <a16:creationId xmlns:a16="http://schemas.microsoft.com/office/drawing/2014/main" id="{5FCB6144-2726-4520-8393-B7B337E0F73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380367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75325" y="4572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727595"/>
            <a:ext cx="5400000" cy="5400000"/>
          </a:xfrm>
          <a:prstGeom prst="rect">
            <a:avLst/>
          </a:prstGeom>
        </p:spPr>
        <p:txBody>
          <a:bodyPr/>
          <a:lstStyle/>
          <a:p>
            <a:r>
              <a:rPr lang="en-US" noProof="0"/>
              <a:t>Click icon to add picture</a:t>
            </a:r>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grpSp>
        <p:nvGrpSpPr>
          <p:cNvPr id="16" name="Group 15">
            <a:extLst>
              <a:ext uri="{FF2B5EF4-FFF2-40B4-BE49-F238E27FC236}">
                <a16:creationId xmlns:a16="http://schemas.microsoft.com/office/drawing/2014/main" id="{D0250D39-3CD2-434D-B748-17EED0F3A2F1}"/>
              </a:ext>
            </a:extLst>
          </p:cNvPr>
          <p:cNvGrpSpPr>
            <a:grpSpLocks noChangeAspect="1"/>
          </p:cNvGrpSpPr>
          <p:nvPr/>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E29F2EAE-0B0B-4311-B8C7-B92308FDB408}"/>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D66D6FD-671C-4971-84E7-3F95D681AA9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9" name="Rectangle 7">
              <a:extLst>
                <a:ext uri="{FF2B5EF4-FFF2-40B4-BE49-F238E27FC236}">
                  <a16:creationId xmlns:a16="http://schemas.microsoft.com/office/drawing/2014/main" id="{A0D0BAEB-42C5-4909-8FAE-D062C5097925}"/>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0" name="Freeform 8">
              <a:extLst>
                <a:ext uri="{FF2B5EF4-FFF2-40B4-BE49-F238E27FC236}">
                  <a16:creationId xmlns:a16="http://schemas.microsoft.com/office/drawing/2014/main" id="{A442559A-2DAB-4A59-908E-A9F300335494}"/>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1" name="Rectangle 9">
              <a:extLst>
                <a:ext uri="{FF2B5EF4-FFF2-40B4-BE49-F238E27FC236}">
                  <a16:creationId xmlns:a16="http://schemas.microsoft.com/office/drawing/2014/main" id="{3319EAFB-82E3-4AA5-8E76-BCBFD48519E1}"/>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Rectangle 10">
              <a:extLst>
                <a:ext uri="{FF2B5EF4-FFF2-40B4-BE49-F238E27FC236}">
                  <a16:creationId xmlns:a16="http://schemas.microsoft.com/office/drawing/2014/main" id="{1B86A800-7B43-42DC-8F55-2BE218DAA856}"/>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Freeform 11">
              <a:extLst>
                <a:ext uri="{FF2B5EF4-FFF2-40B4-BE49-F238E27FC236}">
                  <a16:creationId xmlns:a16="http://schemas.microsoft.com/office/drawing/2014/main" id="{74D7DE78-318C-43DC-8425-6815074FDFF2}"/>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12">
              <a:extLst>
                <a:ext uri="{FF2B5EF4-FFF2-40B4-BE49-F238E27FC236}">
                  <a16:creationId xmlns:a16="http://schemas.microsoft.com/office/drawing/2014/main" id="{8B9FF502-04DE-4886-8EC5-F59E2DDA7638}"/>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Freeform 13">
              <a:extLst>
                <a:ext uri="{FF2B5EF4-FFF2-40B4-BE49-F238E27FC236}">
                  <a16:creationId xmlns:a16="http://schemas.microsoft.com/office/drawing/2014/main" id="{AFD2C9A9-58B2-40D7-900D-9935E569C95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Freeform 14">
              <a:extLst>
                <a:ext uri="{FF2B5EF4-FFF2-40B4-BE49-F238E27FC236}">
                  <a16:creationId xmlns:a16="http://schemas.microsoft.com/office/drawing/2014/main" id="{FBFCAACE-51E1-460B-B814-DB6E1935A9AA}"/>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grpSp>
        <p:nvGrpSpPr>
          <p:cNvPr id="27" name="Group 26">
            <a:extLst>
              <a:ext uri="{FF2B5EF4-FFF2-40B4-BE49-F238E27FC236}">
                <a16:creationId xmlns:a16="http://schemas.microsoft.com/office/drawing/2014/main" id="{C35D988E-AB9B-4338-8B0B-A9D2FBBD359E}"/>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28" name="Oval 5">
              <a:extLst>
                <a:ext uri="{FF2B5EF4-FFF2-40B4-BE49-F238E27FC236}">
                  <a16:creationId xmlns:a16="http://schemas.microsoft.com/office/drawing/2014/main" id="{900D145D-F249-4360-A851-84590354DE01}"/>
                </a:ext>
              </a:extLst>
            </p:cNvPr>
            <p:cNvSpPr>
              <a:spLocks noChangeArrowheads="1"/>
            </p:cNvSpPr>
            <p:nvPr userDrawn="1"/>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6">
              <a:extLst>
                <a:ext uri="{FF2B5EF4-FFF2-40B4-BE49-F238E27FC236}">
                  <a16:creationId xmlns:a16="http://schemas.microsoft.com/office/drawing/2014/main" id="{DA91093B-1D7D-4E9C-80DD-053FD0C92826}"/>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4" name="Rectangle 7">
              <a:extLst>
                <a:ext uri="{FF2B5EF4-FFF2-40B4-BE49-F238E27FC236}">
                  <a16:creationId xmlns:a16="http://schemas.microsoft.com/office/drawing/2014/main" id="{D75F7421-C68D-4202-A0E2-B866717DDEF0}"/>
                </a:ext>
              </a:extLst>
            </p:cNvPr>
            <p:cNvSpPr>
              <a:spLocks noChangeArrowheads="1"/>
            </p:cNvSpPr>
            <p:nvPr userDrawn="1"/>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5" name="Freeform 8">
              <a:extLst>
                <a:ext uri="{FF2B5EF4-FFF2-40B4-BE49-F238E27FC236}">
                  <a16:creationId xmlns:a16="http://schemas.microsoft.com/office/drawing/2014/main" id="{6DE98E27-9E3D-4174-9895-EE41667C63A4}"/>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6" name="Rectangle 9">
              <a:extLst>
                <a:ext uri="{FF2B5EF4-FFF2-40B4-BE49-F238E27FC236}">
                  <a16:creationId xmlns:a16="http://schemas.microsoft.com/office/drawing/2014/main" id="{A400316F-9B75-46A7-B1DF-72DD3623FD16}"/>
                </a:ext>
              </a:extLst>
            </p:cNvPr>
            <p:cNvSpPr>
              <a:spLocks noChangeArrowheads="1"/>
            </p:cNvSpPr>
            <p:nvPr userDrawn="1"/>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7" name="Rectangle 10">
              <a:extLst>
                <a:ext uri="{FF2B5EF4-FFF2-40B4-BE49-F238E27FC236}">
                  <a16:creationId xmlns:a16="http://schemas.microsoft.com/office/drawing/2014/main" id="{80392710-6741-4A2A-B74E-E7E47B6F6C92}"/>
                </a:ext>
              </a:extLst>
            </p:cNvPr>
            <p:cNvSpPr>
              <a:spLocks noChangeArrowheads="1"/>
            </p:cNvSpPr>
            <p:nvPr userDrawn="1"/>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8" name="Freeform 11">
              <a:extLst>
                <a:ext uri="{FF2B5EF4-FFF2-40B4-BE49-F238E27FC236}">
                  <a16:creationId xmlns:a16="http://schemas.microsoft.com/office/drawing/2014/main" id="{7E5628F7-91B4-40CC-93AA-15FE7FE83E90}"/>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9" name="Freeform 12">
              <a:extLst>
                <a:ext uri="{FF2B5EF4-FFF2-40B4-BE49-F238E27FC236}">
                  <a16:creationId xmlns:a16="http://schemas.microsoft.com/office/drawing/2014/main" id="{705DD4AC-A5BB-439E-AD61-E7E5A2A004D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0" name="Freeform 13">
              <a:extLst>
                <a:ext uri="{FF2B5EF4-FFF2-40B4-BE49-F238E27FC236}">
                  <a16:creationId xmlns:a16="http://schemas.microsoft.com/office/drawing/2014/main" id="{B332C818-B977-4B0B-BF7A-3565E9B5BE51}"/>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51" name="Freeform 14">
              <a:extLst>
                <a:ext uri="{FF2B5EF4-FFF2-40B4-BE49-F238E27FC236}">
                  <a16:creationId xmlns:a16="http://schemas.microsoft.com/office/drawing/2014/main" id="{01AFB913-ABEF-4721-A184-6CE57CC2AA4C}"/>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91561670"/>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10" name="Content Placeholder 3"/>
          <p:cNvSpPr>
            <a:spLocks noGrp="1"/>
          </p:cNvSpPr>
          <p:nvPr>
            <p:ph sz="quarter" idx="10"/>
          </p:nvPr>
        </p:nvSpPr>
        <p:spPr>
          <a:xfrm>
            <a:off x="501652" y="1665289"/>
            <a:ext cx="5355165" cy="4455725"/>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Chart Placeholder 2"/>
          <p:cNvSpPr>
            <a:spLocks noGrp="1"/>
          </p:cNvSpPr>
          <p:nvPr>
            <p:ph type="chart" sz="quarter" idx="21"/>
          </p:nvPr>
        </p:nvSpPr>
        <p:spPr>
          <a:xfrm>
            <a:off x="6341223" y="2125013"/>
            <a:ext cx="5349128" cy="3996000"/>
          </a:xfrm>
        </p:spPr>
        <p:txBody>
          <a:bodyPr>
            <a:noAutofit/>
          </a:bodyPr>
          <a:lstStyle/>
          <a:p>
            <a:r>
              <a:rPr lang="en-US" noProof="0"/>
              <a:t>Click icon to add chart</a:t>
            </a:r>
          </a:p>
        </p:txBody>
      </p:sp>
      <p:sp>
        <p:nvSpPr>
          <p:cNvPr id="6" name="Text Placeholder 5"/>
          <p:cNvSpPr>
            <a:spLocks noGrp="1"/>
          </p:cNvSpPr>
          <p:nvPr>
            <p:ph type="body" sz="quarter" idx="22"/>
          </p:nvPr>
        </p:nvSpPr>
        <p:spPr>
          <a:xfrm>
            <a:off x="6341223" y="1665288"/>
            <a:ext cx="5349128"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50" y="6121014"/>
            <a:ext cx="11188700" cy="260737"/>
          </a:xfrm>
        </p:spPr>
        <p:txBody>
          <a:bodyPr>
            <a:noAutofit/>
          </a:bodyPr>
          <a:lstStyle>
            <a:lvl1pPr>
              <a:spcAft>
                <a:spcPts val="0"/>
              </a:spcAft>
              <a:defRPr sz="900"/>
            </a:lvl1pPr>
          </a:lstStyle>
          <a:p>
            <a:pPr lvl="0"/>
            <a:r>
              <a:rPr lang="en-US"/>
              <a:t>Click to edit Master text styles</a:t>
            </a:r>
          </a:p>
        </p:txBody>
      </p:sp>
      <p:sp>
        <p:nvSpPr>
          <p:cNvPr id="8" name="Text Placeholder 8">
            <a:extLst>
              <a:ext uri="{FF2B5EF4-FFF2-40B4-BE49-F238E27FC236}">
                <a16:creationId xmlns:a16="http://schemas.microsoft.com/office/drawing/2014/main" id="{E911C489-B226-49BC-B069-119CF8BC96E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F47218A4-44FE-4E96-A903-7AD44AF4E8DB}"/>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953416071"/>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 chart">
    <p:spTree>
      <p:nvGrpSpPr>
        <p:cNvPr id="1" name=""/>
        <p:cNvGrpSpPr/>
        <p:nvPr/>
      </p:nvGrpSpPr>
      <p:grpSpPr>
        <a:xfrm>
          <a:off x="0" y="0"/>
          <a:ext cx="0" cy="0"/>
          <a:chOff x="0" y="0"/>
          <a:chExt cx="0" cy="0"/>
        </a:xfrm>
      </p:grpSpPr>
      <p:sp>
        <p:nvSpPr>
          <p:cNvPr id="3" name="Chart Placeholder 2"/>
          <p:cNvSpPr>
            <a:spLocks noGrp="1"/>
          </p:cNvSpPr>
          <p:nvPr>
            <p:ph type="chart" sz="quarter" idx="21"/>
          </p:nvPr>
        </p:nvSpPr>
        <p:spPr>
          <a:xfrm>
            <a:off x="6341221" y="2125013"/>
            <a:ext cx="5349129" cy="3996000"/>
          </a:xfrm>
        </p:spPr>
        <p:txBody>
          <a:bodyPr>
            <a:noAutofit/>
          </a:bodyPr>
          <a:lstStyle/>
          <a:p>
            <a:r>
              <a:rPr lang="en-US"/>
              <a:t>Click icon to add chart</a:t>
            </a:r>
            <a:endParaRPr lang="en-GB"/>
          </a:p>
        </p:txBody>
      </p:sp>
      <p:sp>
        <p:nvSpPr>
          <p:cNvPr id="6" name="Text Placeholder 5"/>
          <p:cNvSpPr>
            <a:spLocks noGrp="1"/>
          </p:cNvSpPr>
          <p:nvPr>
            <p:ph type="body" sz="quarter" idx="22"/>
          </p:nvPr>
        </p:nvSpPr>
        <p:spPr>
          <a:xfrm>
            <a:off x="6341222" y="1665288"/>
            <a:ext cx="5349129" cy="420687"/>
          </a:xfrm>
        </p:spPr>
        <p:txBody>
          <a:bodyPr>
            <a:noAutofit/>
          </a:bodyPr>
          <a:lstStyle/>
          <a:p>
            <a:pPr lvl="0"/>
            <a:r>
              <a:rPr lang="en-US" noProof="0"/>
              <a:t>Click to edit Master text styles</a:t>
            </a:r>
          </a:p>
        </p:txBody>
      </p:sp>
      <p:sp>
        <p:nvSpPr>
          <p:cNvPr id="15"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a:t>Click to edit Master text styles</a:t>
            </a:r>
          </a:p>
        </p:txBody>
      </p:sp>
      <p:sp>
        <p:nvSpPr>
          <p:cNvPr id="9" name="Chart Placeholder 2"/>
          <p:cNvSpPr>
            <a:spLocks noGrp="1"/>
          </p:cNvSpPr>
          <p:nvPr>
            <p:ph type="chart" sz="quarter" idx="24"/>
          </p:nvPr>
        </p:nvSpPr>
        <p:spPr>
          <a:xfrm>
            <a:off x="501650" y="2125013"/>
            <a:ext cx="5349240" cy="3996000"/>
          </a:xfrm>
        </p:spPr>
        <p:txBody>
          <a:bodyPr>
            <a:noAutofit/>
          </a:bodyPr>
          <a:lstStyle/>
          <a:p>
            <a:r>
              <a:rPr lang="en-US"/>
              <a:t>Click icon to add chart</a:t>
            </a:r>
            <a:endParaRPr lang="en-GB"/>
          </a:p>
        </p:txBody>
      </p:sp>
      <p:sp>
        <p:nvSpPr>
          <p:cNvPr id="12" name="Text Placeholder 5"/>
          <p:cNvSpPr>
            <a:spLocks noGrp="1"/>
          </p:cNvSpPr>
          <p:nvPr>
            <p:ph type="body" sz="quarter" idx="25"/>
          </p:nvPr>
        </p:nvSpPr>
        <p:spPr>
          <a:xfrm>
            <a:off x="501649" y="1665288"/>
            <a:ext cx="5349240" cy="420687"/>
          </a:xfrm>
        </p:spPr>
        <p:txBody>
          <a:bodyPr>
            <a:noAutofit/>
          </a:bodyPr>
          <a:lstStyle/>
          <a:p>
            <a:pPr lvl="0"/>
            <a:r>
              <a:rPr lang="en-US" noProof="0"/>
              <a:t>Click to edit Master text styles</a:t>
            </a:r>
          </a:p>
        </p:txBody>
      </p:sp>
      <p:sp>
        <p:nvSpPr>
          <p:cNvPr id="10" name="Text Placeholder 8">
            <a:extLst>
              <a:ext uri="{FF2B5EF4-FFF2-40B4-BE49-F238E27FC236}">
                <a16:creationId xmlns:a16="http://schemas.microsoft.com/office/drawing/2014/main" id="{5D528E1B-5BDF-48B1-B9CD-A31A99631297}"/>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4" name="Title Placeholder 1">
            <a:extLst>
              <a:ext uri="{FF2B5EF4-FFF2-40B4-BE49-F238E27FC236}">
                <a16:creationId xmlns:a16="http://schemas.microsoft.com/office/drawing/2014/main" id="{56A696DA-71F5-44D5-B231-17F470D2F6A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05260727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 column content">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501650" y="1665289"/>
            <a:ext cx="4431857"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p:cNvSpPr>
            <a:spLocks noGrp="1"/>
          </p:cNvSpPr>
          <p:nvPr>
            <p:ph sz="quarter" idx="16"/>
          </p:nvPr>
        </p:nvSpPr>
        <p:spPr>
          <a:xfrm>
            <a:off x="5450349" y="1665289"/>
            <a:ext cx="6240000" cy="4716463"/>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5DCFBECF-F261-4066-B77C-A1FCF54AA07F}"/>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6E9BEEDA-6F6F-4BD9-B1D8-9731D1B037A6}"/>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0148918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577882" y="1658680"/>
            <a:ext cx="4112468" cy="4723072"/>
          </a:xfrm>
          <a:prstGeom prst="rect">
            <a:avLst/>
          </a:prstGeom>
        </p:spPr>
        <p:txBody>
          <a:bodyPr>
            <a:noAutofit/>
          </a:bodyPr>
          <a:lstStyle>
            <a:lvl1pPr>
              <a:tabLst>
                <a:tab pos="5029200" algn="r"/>
              </a:tabLst>
              <a:defRPr sz="2100">
                <a:solidFill>
                  <a:schemeClr val="accent3"/>
                </a:solidFill>
              </a:defRPr>
            </a:lvl1pPr>
            <a:lvl2pPr>
              <a:tabLst>
                <a:tab pos="5029200" algn="r"/>
              </a:tabLst>
              <a:defRPr/>
            </a:lvl2pPr>
            <a:lvl3pPr>
              <a:tabLst>
                <a:tab pos="5029200" algn="r"/>
              </a:tabLst>
              <a:defRPr/>
            </a:lvl3pPr>
            <a:lvl4pPr>
              <a:tabLst>
                <a:tab pos="5029200" algn="r"/>
              </a:tabLst>
              <a:defRPr/>
            </a:lvl4pPr>
            <a:lvl5pPr>
              <a:tabLst>
                <a:tab pos="5029200"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01651" y="1665288"/>
            <a:ext cx="6506348" cy="4716462"/>
          </a:xfrm>
          <a:prstGeom prst="rect">
            <a:avLst/>
          </a:prstGeom>
        </p:spPr>
        <p:txBody>
          <a:bodyPr>
            <a:noAutofit/>
          </a:bodyPr>
          <a:lstStyle>
            <a:lvl1pPr marL="0" indent="0" algn="l">
              <a:buFontTx/>
              <a:buNone/>
              <a:tabLst>
                <a:tab pos="5029200" algn="r"/>
              </a:tabLst>
              <a:defRPr/>
            </a:lvl1pPr>
            <a:lvl2pPr marL="139700" indent="-139700" algn="l">
              <a:buClrTx/>
              <a:buSzPct val="100000"/>
              <a:buFont typeface="Arial" panose="020B0604020202020204" pitchFamily="34" charset="0"/>
              <a:buChar char="•"/>
              <a:tabLst>
                <a:tab pos="5029200" algn="r"/>
              </a:tabLst>
              <a:defRPr/>
            </a:lvl2pPr>
            <a:lvl3pPr marL="304800" indent="-139700" algn="l">
              <a:buClrTx/>
              <a:buSzPct val="100000"/>
              <a:buFont typeface="Arial" panose="020B0604020202020204" pitchFamily="34" charset="0"/>
              <a:buChar char="−"/>
              <a:tabLst>
                <a:tab pos="5029200" algn="r"/>
              </a:tabLst>
              <a:defRPr/>
            </a:lvl3pPr>
            <a:lvl4pPr marL="469900" indent="-139700" algn="l">
              <a:buClrTx/>
              <a:buSzPct val="100000"/>
              <a:buFont typeface="Arial" panose="020B0604020202020204" pitchFamily="34" charset="0"/>
              <a:buChar char="◦"/>
              <a:tabLst>
                <a:tab pos="5029200" algn="r"/>
              </a:tabLst>
              <a:defRPr/>
            </a:lvl4pPr>
            <a:lvl5pPr marL="635000" indent="-139700" algn="l">
              <a:buClrTx/>
              <a:buSzPct val="100000"/>
              <a:buFont typeface="Arial" panose="020B0604020202020204" pitchFamily="34" charset="0"/>
              <a:buChar char="−"/>
              <a:tabLst>
                <a:tab pos="5029200"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a:extLst>
              <a:ext uri="{FF2B5EF4-FFF2-40B4-BE49-F238E27FC236}">
                <a16:creationId xmlns:a16="http://schemas.microsoft.com/office/drawing/2014/main" id="{68009483-F3D1-4AD9-8031-CEB4620DB87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1" name="Title Placeholder 1">
            <a:extLst>
              <a:ext uri="{FF2B5EF4-FFF2-40B4-BE49-F238E27FC236}">
                <a16:creationId xmlns:a16="http://schemas.microsoft.com/office/drawing/2014/main" id="{51FE75E2-F986-4CD3-8A43-338DEE272CB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08113661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 chart">
    <p:spTree>
      <p:nvGrpSpPr>
        <p:cNvPr id="1" name=""/>
        <p:cNvGrpSpPr/>
        <p:nvPr/>
      </p:nvGrpSpPr>
      <p:grpSpPr>
        <a:xfrm>
          <a:off x="0" y="0"/>
          <a:ext cx="0" cy="0"/>
          <a:chOff x="0" y="0"/>
          <a:chExt cx="0" cy="0"/>
        </a:xfrm>
      </p:grpSpPr>
      <p:sp>
        <p:nvSpPr>
          <p:cNvPr id="17" name="Chart Placeholder 3"/>
          <p:cNvSpPr>
            <a:spLocks noGrp="1"/>
          </p:cNvSpPr>
          <p:nvPr>
            <p:ph type="chart" sz="quarter" idx="15"/>
          </p:nvPr>
        </p:nvSpPr>
        <p:spPr>
          <a:xfrm>
            <a:off x="504000" y="2051999"/>
            <a:ext cx="3549549" cy="4069014"/>
          </a:xfrm>
          <a:prstGeom prst="rect">
            <a:avLst/>
          </a:prstGeom>
        </p:spPr>
        <p:txBody>
          <a:bodyPr>
            <a:noAutofit/>
          </a:bodyPr>
          <a:lstStyle/>
          <a:p>
            <a:r>
              <a:rPr lang="en-US" noProof="0"/>
              <a:t>Click icon to add chart</a:t>
            </a:r>
          </a:p>
        </p:txBody>
      </p:sp>
      <p:sp>
        <p:nvSpPr>
          <p:cNvPr id="18" name="Text Placeholder 8"/>
          <p:cNvSpPr>
            <a:spLocks noGrp="1"/>
          </p:cNvSpPr>
          <p:nvPr>
            <p:ph type="body" sz="quarter" idx="18"/>
          </p:nvPr>
        </p:nvSpPr>
        <p:spPr>
          <a:xfrm>
            <a:off x="501650" y="1659145"/>
            <a:ext cx="3549549" cy="392112"/>
          </a:xfrm>
        </p:spPr>
        <p:txBody>
          <a:bodyPr>
            <a:noAutofit/>
          </a:bodyPr>
          <a:lstStyle/>
          <a:p>
            <a:pPr lvl="0"/>
            <a:r>
              <a:rPr lang="en-US" noProof="0"/>
              <a:t>Click to edit Master text styles</a:t>
            </a:r>
          </a:p>
        </p:txBody>
      </p:sp>
      <p:sp>
        <p:nvSpPr>
          <p:cNvPr id="7" name="Chart Placeholder 3"/>
          <p:cNvSpPr>
            <a:spLocks noGrp="1"/>
          </p:cNvSpPr>
          <p:nvPr>
            <p:ph type="chart" sz="quarter" idx="19"/>
          </p:nvPr>
        </p:nvSpPr>
        <p:spPr>
          <a:xfrm>
            <a:off x="4322401" y="2051999"/>
            <a:ext cx="3549549" cy="4069014"/>
          </a:xfrm>
          <a:prstGeom prst="rect">
            <a:avLst/>
          </a:prstGeom>
        </p:spPr>
        <p:txBody>
          <a:bodyPr>
            <a:noAutofit/>
          </a:bodyPr>
          <a:lstStyle/>
          <a:p>
            <a:r>
              <a:rPr lang="en-US" noProof="0"/>
              <a:t>Click icon to add chart</a:t>
            </a:r>
          </a:p>
        </p:txBody>
      </p:sp>
      <p:sp>
        <p:nvSpPr>
          <p:cNvPr id="8" name="Text Placeholder 8"/>
          <p:cNvSpPr>
            <a:spLocks noGrp="1"/>
          </p:cNvSpPr>
          <p:nvPr>
            <p:ph type="body" sz="quarter" idx="20"/>
          </p:nvPr>
        </p:nvSpPr>
        <p:spPr>
          <a:xfrm>
            <a:off x="4321226" y="1659145"/>
            <a:ext cx="3549549" cy="392112"/>
          </a:xfrm>
        </p:spPr>
        <p:txBody>
          <a:bodyPr>
            <a:noAutofit/>
          </a:bodyPr>
          <a:lstStyle/>
          <a:p>
            <a:pPr lvl="0"/>
            <a:r>
              <a:rPr lang="en-US" noProof="0"/>
              <a:t>Click to edit Master text styles</a:t>
            </a:r>
          </a:p>
        </p:txBody>
      </p:sp>
      <p:sp>
        <p:nvSpPr>
          <p:cNvPr id="9" name="Chart Placeholder 3"/>
          <p:cNvSpPr>
            <a:spLocks noGrp="1"/>
          </p:cNvSpPr>
          <p:nvPr>
            <p:ph type="chart" sz="quarter" idx="21"/>
          </p:nvPr>
        </p:nvSpPr>
        <p:spPr>
          <a:xfrm>
            <a:off x="8140801" y="2051999"/>
            <a:ext cx="3549549" cy="4069014"/>
          </a:xfrm>
          <a:prstGeom prst="rect">
            <a:avLst/>
          </a:prstGeom>
        </p:spPr>
        <p:txBody>
          <a:bodyPr>
            <a:noAutofit/>
          </a:bodyPr>
          <a:lstStyle/>
          <a:p>
            <a:r>
              <a:rPr lang="en-US" noProof="0"/>
              <a:t>Click icon to add chart</a:t>
            </a:r>
          </a:p>
        </p:txBody>
      </p:sp>
      <p:sp>
        <p:nvSpPr>
          <p:cNvPr id="10" name="Text Placeholder 8"/>
          <p:cNvSpPr>
            <a:spLocks noGrp="1"/>
          </p:cNvSpPr>
          <p:nvPr>
            <p:ph type="body" sz="quarter" idx="22"/>
          </p:nvPr>
        </p:nvSpPr>
        <p:spPr>
          <a:xfrm>
            <a:off x="8140801" y="1659145"/>
            <a:ext cx="3549549" cy="398256"/>
          </a:xfrm>
        </p:spPr>
        <p:txBody>
          <a:bodyPr>
            <a:noAutofit/>
          </a:bodyPr>
          <a:lstStyle/>
          <a:p>
            <a:pPr lvl="0"/>
            <a:r>
              <a:rPr lang="en-US" noProof="0"/>
              <a:t>Click to edit Master text styles</a:t>
            </a:r>
          </a:p>
        </p:txBody>
      </p:sp>
      <p:sp>
        <p:nvSpPr>
          <p:cNvPr id="12" name="Text Placeholder 7"/>
          <p:cNvSpPr>
            <a:spLocks noGrp="1"/>
          </p:cNvSpPr>
          <p:nvPr>
            <p:ph type="body" sz="quarter" idx="23"/>
          </p:nvPr>
        </p:nvSpPr>
        <p:spPr>
          <a:xfrm>
            <a:off x="501649" y="6121014"/>
            <a:ext cx="11165419" cy="260737"/>
          </a:xfrm>
        </p:spPr>
        <p:txBody>
          <a:bodyPr>
            <a:noAutofit/>
          </a:bodyPr>
          <a:lstStyle>
            <a:lvl1pPr>
              <a:spcAft>
                <a:spcPts val="0"/>
              </a:spcAft>
              <a:defRPr sz="900"/>
            </a:lvl1pPr>
          </a:lstStyle>
          <a:p>
            <a:pPr lvl="0"/>
            <a:r>
              <a:rPr lang="en-US" noProof="0"/>
              <a:t>Click to edit Master text styles</a:t>
            </a:r>
          </a:p>
        </p:txBody>
      </p:sp>
      <p:sp>
        <p:nvSpPr>
          <p:cNvPr id="11" name="Text Placeholder 8">
            <a:extLst>
              <a:ext uri="{FF2B5EF4-FFF2-40B4-BE49-F238E27FC236}">
                <a16:creationId xmlns:a16="http://schemas.microsoft.com/office/drawing/2014/main" id="{F3BAE7D4-2DCE-493F-8804-6735FFDC6D71}"/>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0AA8666D-884E-4CE4-A16C-E06A6E0BAE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1895692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eam profile">
    <p:spTree>
      <p:nvGrpSpPr>
        <p:cNvPr id="1" name=""/>
        <p:cNvGrpSpPr/>
        <p:nvPr/>
      </p:nvGrpSpPr>
      <p:grpSpPr>
        <a:xfrm>
          <a:off x="0" y="0"/>
          <a:ext cx="0" cy="0"/>
          <a:chOff x="0" y="0"/>
          <a:chExt cx="0" cy="0"/>
        </a:xfrm>
      </p:grpSpPr>
      <p:sp>
        <p:nvSpPr>
          <p:cNvPr id="4" name="Picture Placeholder 6"/>
          <p:cNvSpPr>
            <a:spLocks noGrp="1"/>
          </p:cNvSpPr>
          <p:nvPr>
            <p:ph type="pic" sz="quarter" idx="13"/>
          </p:nvPr>
        </p:nvSpPr>
        <p:spPr>
          <a:xfrm>
            <a:off x="501649" y="1674086"/>
            <a:ext cx="2712000" cy="1260000"/>
          </a:xfrm>
        </p:spPr>
        <p:txBody>
          <a:bodyPr lIns="0" tIns="0" rIns="0" bIns="0">
            <a:noAutofit/>
          </a:bodyPr>
          <a:lstStyle/>
          <a:p>
            <a:r>
              <a:rPr lang="en-US" noProof="0"/>
              <a:t>Click icon to add picture</a:t>
            </a:r>
          </a:p>
        </p:txBody>
      </p:sp>
      <p:sp>
        <p:nvSpPr>
          <p:cNvPr id="5" name="Picture Placeholder 6"/>
          <p:cNvSpPr>
            <a:spLocks noGrp="1"/>
          </p:cNvSpPr>
          <p:nvPr>
            <p:ph type="pic" sz="quarter" idx="14"/>
          </p:nvPr>
        </p:nvSpPr>
        <p:spPr>
          <a:xfrm>
            <a:off x="3327216" y="1674086"/>
            <a:ext cx="2712000" cy="1260000"/>
          </a:xfrm>
        </p:spPr>
        <p:txBody>
          <a:bodyPr lIns="0" tIns="0" rIns="0" bIns="0">
            <a:noAutofit/>
          </a:bodyPr>
          <a:lstStyle/>
          <a:p>
            <a:r>
              <a:rPr lang="en-US" noProof="0"/>
              <a:t>Click icon to add picture</a:t>
            </a:r>
          </a:p>
        </p:txBody>
      </p:sp>
      <p:sp>
        <p:nvSpPr>
          <p:cNvPr id="6" name="Picture Placeholder 6"/>
          <p:cNvSpPr>
            <a:spLocks noGrp="1"/>
          </p:cNvSpPr>
          <p:nvPr>
            <p:ph type="pic" sz="quarter" idx="15"/>
          </p:nvPr>
        </p:nvSpPr>
        <p:spPr>
          <a:xfrm>
            <a:off x="6152783" y="1674086"/>
            <a:ext cx="2712000" cy="1260000"/>
          </a:xfrm>
        </p:spPr>
        <p:txBody>
          <a:bodyPr lIns="0" tIns="0" rIns="0" bIns="0">
            <a:noAutofit/>
          </a:bodyPr>
          <a:lstStyle/>
          <a:p>
            <a:r>
              <a:rPr lang="en-US" noProof="0"/>
              <a:t>Click icon to add picture</a:t>
            </a:r>
          </a:p>
        </p:txBody>
      </p:sp>
      <p:sp>
        <p:nvSpPr>
          <p:cNvPr id="7" name="Picture Placeholder 6"/>
          <p:cNvSpPr>
            <a:spLocks noGrp="1"/>
          </p:cNvSpPr>
          <p:nvPr>
            <p:ph type="pic" sz="quarter" idx="16"/>
          </p:nvPr>
        </p:nvSpPr>
        <p:spPr>
          <a:xfrm>
            <a:off x="8978351" y="1674086"/>
            <a:ext cx="2712000" cy="1260000"/>
          </a:xfrm>
        </p:spPr>
        <p:txBody>
          <a:bodyPr lIns="0" tIns="0" rIns="0" bIns="0">
            <a:noAutofit/>
          </a:bodyPr>
          <a:lstStyle/>
          <a:p>
            <a:r>
              <a:rPr lang="en-US" noProof="0"/>
              <a:t>Click icon to add picture</a:t>
            </a:r>
          </a:p>
        </p:txBody>
      </p:sp>
      <p:sp>
        <p:nvSpPr>
          <p:cNvPr id="9" name="Text Placeholder 8"/>
          <p:cNvSpPr>
            <a:spLocks noGrp="1"/>
          </p:cNvSpPr>
          <p:nvPr>
            <p:ph type="body" sz="quarter" idx="17"/>
          </p:nvPr>
        </p:nvSpPr>
        <p:spPr>
          <a:xfrm>
            <a:off x="501650" y="3124200"/>
            <a:ext cx="2720468" cy="3257548"/>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8"/>
          </p:nvPr>
        </p:nvSpPr>
        <p:spPr>
          <a:xfrm>
            <a:off x="6149963" y="3120551"/>
            <a:ext cx="2712000" cy="326119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p:cNvSpPr>
            <a:spLocks noGrp="1"/>
          </p:cNvSpPr>
          <p:nvPr>
            <p:ph type="body" sz="quarter" idx="19"/>
          </p:nvPr>
        </p:nvSpPr>
        <p:spPr>
          <a:xfrm>
            <a:off x="3330040" y="3124200"/>
            <a:ext cx="2712000" cy="3257549"/>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Text Placeholder 8"/>
          <p:cNvSpPr>
            <a:spLocks noGrp="1"/>
          </p:cNvSpPr>
          <p:nvPr>
            <p:ph type="body" sz="quarter" idx="20"/>
          </p:nvPr>
        </p:nvSpPr>
        <p:spPr>
          <a:xfrm>
            <a:off x="8993169" y="3108508"/>
            <a:ext cx="2697183" cy="3273240"/>
          </a:xfrm>
        </p:spPr>
        <p:txBody>
          <a:bodyPr>
            <a:noAutofit/>
          </a:bodyPr>
          <a:lstStyle>
            <a:lvl1pPr marL="0" indent="0" algn="l">
              <a:buFontTx/>
              <a:buNone/>
              <a:defRPr b="1">
                <a:solidFill>
                  <a:schemeClr val="accent1"/>
                </a:solidFill>
              </a:defRPr>
            </a:lvl1pPr>
            <a:lvl2pPr marL="139700" indent="-139700" algn="l">
              <a:spcAft>
                <a:spcPts val="0"/>
              </a:spcAft>
              <a:buClrTx/>
              <a:buSzPct val="100000"/>
              <a:buFont typeface="Arial" panose="020B0604020202020204" pitchFamily="34" charset="0"/>
              <a:buChar char="•"/>
              <a:defRPr/>
            </a:lvl2pPr>
            <a:lvl3pPr marL="304800" indent="-139700" algn="l">
              <a:spcAft>
                <a:spcPts val="0"/>
              </a:spcAft>
              <a:buClrTx/>
              <a:buSzPct val="100000"/>
              <a:buFont typeface="Arial" panose="020B0604020202020204" pitchFamily="34" charset="0"/>
              <a:buChar char="−"/>
              <a:defRPr/>
            </a:lvl3pPr>
            <a:lvl4pPr marL="469900" indent="-139700" algn="l">
              <a:spcAft>
                <a:spcPts val="0"/>
              </a:spcAft>
              <a:buClrTx/>
              <a:buSzPct val="100000"/>
              <a:buFont typeface="Arial" panose="020B0604020202020204" pitchFamily="34" charset="0"/>
              <a:buChar char="◦"/>
              <a:defRPr/>
            </a:lvl4pPr>
            <a:lvl5pPr marL="635000" indent="-139700" algn="l">
              <a:spcAft>
                <a:spcPts val="0"/>
              </a:spcAft>
              <a:buClrTx/>
              <a:buSzPct val="100000"/>
              <a:buFont typeface="Arial" panose="020B0604020202020204" pitchFamily="34" charset="0"/>
              <a:buChar char="−"/>
              <a:defRPr baseline="0"/>
            </a:lvl5pPr>
            <a:lvl6pPr marL="356400" indent="-176400">
              <a:spcAft>
                <a:spcPts val="0"/>
              </a:spcAft>
              <a:buFont typeface="Verdana" panose="020B0604030504040204" pitchFamily="34" charset="0"/>
              <a:buChar char="−"/>
              <a:defRPr/>
            </a:lvl6pPr>
            <a:lvl7pPr marL="356400" indent="-176400">
              <a:spcAft>
                <a:spcPts val="0"/>
              </a:spcAft>
              <a:defRPr/>
            </a:lvl7pPr>
            <a:lvl8pPr marL="356400" indent="-176400">
              <a:spcAft>
                <a:spcPts val="0"/>
              </a:spcAft>
              <a:defRPr/>
            </a:lvl8pPr>
            <a:lvl9pPr marL="356400" indent="-176400">
              <a:spcAft>
                <a:spcPts val="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 name="Text Placeholder 8">
            <a:extLst>
              <a:ext uri="{FF2B5EF4-FFF2-40B4-BE49-F238E27FC236}">
                <a16:creationId xmlns:a16="http://schemas.microsoft.com/office/drawing/2014/main" id="{CB36819A-C0CE-4CC8-96BE-D57C8135F44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A14F8B0D-4D62-4988-B307-1BB6BBEEC11C}"/>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5584108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eam profile 2">
    <p:spTree>
      <p:nvGrpSpPr>
        <p:cNvPr id="1" name=""/>
        <p:cNvGrpSpPr/>
        <p:nvPr/>
      </p:nvGrpSpPr>
      <p:grpSpPr>
        <a:xfrm>
          <a:off x="0" y="0"/>
          <a:ext cx="0" cy="0"/>
          <a:chOff x="0" y="0"/>
          <a:chExt cx="0" cy="0"/>
        </a:xfrm>
      </p:grpSpPr>
      <p:sp>
        <p:nvSpPr>
          <p:cNvPr id="4" name="Rectangle 3"/>
          <p:cNvSpPr/>
          <p:nvPr/>
        </p:nvSpPr>
        <p:spPr>
          <a:xfrm>
            <a:off x="504000" y="1672337"/>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5" name="Rectangle 4"/>
          <p:cNvSpPr/>
          <p:nvPr/>
        </p:nvSpPr>
        <p:spPr>
          <a:xfrm>
            <a:off x="6224085" y="1665377"/>
            <a:ext cx="5475067" cy="60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6" name="Rectangle 5"/>
          <p:cNvSpPr/>
          <p:nvPr/>
        </p:nvSpPr>
        <p:spPr>
          <a:xfrm>
            <a:off x="504000" y="4065173"/>
            <a:ext cx="5496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7" name="Rectangle 6"/>
          <p:cNvSpPr/>
          <p:nvPr/>
        </p:nvSpPr>
        <p:spPr>
          <a:xfrm>
            <a:off x="6224085" y="4065173"/>
            <a:ext cx="547506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GB" sz="1100">
              <a:solidFill>
                <a:schemeClr val="bg1"/>
              </a:solidFill>
            </a:endParaRPr>
          </a:p>
        </p:txBody>
      </p:sp>
      <p:sp>
        <p:nvSpPr>
          <p:cNvPr id="8" name="Picture Placeholder 11"/>
          <p:cNvSpPr>
            <a:spLocks noGrp="1"/>
          </p:cNvSpPr>
          <p:nvPr>
            <p:ph type="pic" sz="quarter" idx="25"/>
          </p:nvPr>
        </p:nvSpPr>
        <p:spPr>
          <a:xfrm>
            <a:off x="504000" y="1845377"/>
            <a:ext cx="1968000" cy="1476000"/>
          </a:xfrm>
        </p:spPr>
        <p:txBody>
          <a:bodyPr/>
          <a:lstStyle>
            <a:lvl1pPr algn="ctr">
              <a:defRPr/>
            </a:lvl1pPr>
          </a:lstStyle>
          <a:p>
            <a:r>
              <a:rPr lang="en-US"/>
              <a:t>Click icon to add picture</a:t>
            </a:r>
            <a:endParaRPr lang="en-GB"/>
          </a:p>
        </p:txBody>
      </p:sp>
      <p:sp>
        <p:nvSpPr>
          <p:cNvPr id="9" name="Picture Placeholder 11"/>
          <p:cNvSpPr>
            <a:spLocks noGrp="1"/>
          </p:cNvSpPr>
          <p:nvPr>
            <p:ph type="pic" sz="quarter" idx="27"/>
          </p:nvPr>
        </p:nvSpPr>
        <p:spPr>
          <a:xfrm>
            <a:off x="6224085" y="1845377"/>
            <a:ext cx="1968000" cy="1476000"/>
          </a:xfrm>
        </p:spPr>
        <p:txBody>
          <a:bodyPr/>
          <a:lstStyle>
            <a:lvl1pPr algn="ctr">
              <a:defRPr/>
            </a:lvl1pPr>
          </a:lstStyle>
          <a:p>
            <a:r>
              <a:rPr lang="en-US"/>
              <a:t>Click icon to add picture</a:t>
            </a:r>
            <a:endParaRPr lang="en-GB"/>
          </a:p>
        </p:txBody>
      </p:sp>
      <p:sp>
        <p:nvSpPr>
          <p:cNvPr id="10" name="Picture Placeholder 11"/>
          <p:cNvSpPr>
            <a:spLocks noGrp="1"/>
          </p:cNvSpPr>
          <p:nvPr>
            <p:ph type="pic" sz="quarter" idx="29"/>
          </p:nvPr>
        </p:nvSpPr>
        <p:spPr>
          <a:xfrm>
            <a:off x="504000" y="4256213"/>
            <a:ext cx="1968000" cy="1476000"/>
          </a:xfrm>
        </p:spPr>
        <p:txBody>
          <a:bodyPr/>
          <a:lstStyle>
            <a:lvl1pPr algn="ctr">
              <a:defRPr/>
            </a:lvl1pPr>
          </a:lstStyle>
          <a:p>
            <a:r>
              <a:rPr lang="en-US"/>
              <a:t>Click icon to add picture</a:t>
            </a:r>
            <a:endParaRPr lang="en-GB"/>
          </a:p>
        </p:txBody>
      </p:sp>
      <p:sp>
        <p:nvSpPr>
          <p:cNvPr id="11" name="Picture Placeholder 11"/>
          <p:cNvSpPr>
            <a:spLocks noGrp="1"/>
          </p:cNvSpPr>
          <p:nvPr>
            <p:ph type="pic" sz="quarter" idx="31"/>
          </p:nvPr>
        </p:nvSpPr>
        <p:spPr>
          <a:xfrm>
            <a:off x="6224085" y="4256213"/>
            <a:ext cx="1968000" cy="1476000"/>
          </a:xfrm>
        </p:spPr>
        <p:txBody>
          <a:bodyPr/>
          <a:lstStyle>
            <a:lvl1pPr algn="ctr">
              <a:defRPr/>
            </a:lvl1pPr>
          </a:lstStyle>
          <a:p>
            <a:r>
              <a:rPr lang="en-US"/>
              <a:t>Click icon to add picture</a:t>
            </a:r>
            <a:endParaRPr lang="en-GB"/>
          </a:p>
        </p:txBody>
      </p:sp>
      <p:sp>
        <p:nvSpPr>
          <p:cNvPr id="13" name="Text Placeholder 12"/>
          <p:cNvSpPr>
            <a:spLocks noGrp="1"/>
          </p:cNvSpPr>
          <p:nvPr>
            <p:ph type="body" sz="quarter" idx="32"/>
          </p:nvPr>
        </p:nvSpPr>
        <p:spPr>
          <a:xfrm>
            <a:off x="2683483" y="1845377"/>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4" name="Text Placeholder 12"/>
          <p:cNvSpPr>
            <a:spLocks noGrp="1"/>
          </p:cNvSpPr>
          <p:nvPr>
            <p:ph type="body" sz="quarter" idx="33"/>
          </p:nvPr>
        </p:nvSpPr>
        <p:spPr>
          <a:xfrm>
            <a:off x="8396560" y="1845377"/>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5" name="Text Placeholder 12"/>
          <p:cNvSpPr>
            <a:spLocks noGrp="1"/>
          </p:cNvSpPr>
          <p:nvPr>
            <p:ph type="body" sz="quarter" idx="34"/>
          </p:nvPr>
        </p:nvSpPr>
        <p:spPr>
          <a:xfrm>
            <a:off x="2683483" y="4256213"/>
            <a:ext cx="3288000"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6" name="Text Placeholder 12"/>
          <p:cNvSpPr>
            <a:spLocks noGrp="1"/>
          </p:cNvSpPr>
          <p:nvPr>
            <p:ph type="body" sz="quarter" idx="35"/>
          </p:nvPr>
        </p:nvSpPr>
        <p:spPr>
          <a:xfrm>
            <a:off x="8396560" y="4256213"/>
            <a:ext cx="3302592" cy="1944000"/>
          </a:xfrm>
        </p:spPr>
        <p:txBody>
          <a:bodyPr>
            <a:noAutofit/>
          </a:bodyPr>
          <a:lstStyle>
            <a:lvl1pPr marL="0" indent="0" algn="l">
              <a:spcAft>
                <a:spcPts val="0"/>
              </a:spcAft>
              <a:buFontTx/>
              <a:buNone/>
              <a:defRPr b="1"/>
            </a:lvl1pPr>
            <a:lvl2pPr marL="139700" indent="-139700" algn="l">
              <a:spcAft>
                <a:spcPts val="0"/>
              </a:spcAft>
              <a:buClrTx/>
              <a:buSzPct val="100000"/>
              <a:buFont typeface="Arial" panose="020B0604020202020204" pitchFamily="34" charset="0"/>
              <a:buChar char="•"/>
              <a:defRPr b="0"/>
            </a:lvl2pPr>
          </a:lstStyle>
          <a:p>
            <a:pPr lvl="0"/>
            <a:r>
              <a:rPr lang="en-US"/>
              <a:t>Click to edit Master text styles</a:t>
            </a:r>
          </a:p>
          <a:p>
            <a:pPr lvl="1"/>
            <a:r>
              <a:rPr lang="en-US"/>
              <a:t>Second level</a:t>
            </a:r>
          </a:p>
        </p:txBody>
      </p:sp>
      <p:sp>
        <p:nvSpPr>
          <p:cNvPr id="18" name="Rectangle 17">
            <a:extLst>
              <a:ext uri="{FF2B5EF4-FFF2-40B4-BE49-F238E27FC236}">
                <a16:creationId xmlns:a16="http://schemas.microsoft.com/office/drawing/2014/main" id="{12753468-486C-4E44-B97B-3442F4990D23}"/>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9" name="Rectangle 18">
            <a:extLst>
              <a:ext uri="{FF2B5EF4-FFF2-40B4-BE49-F238E27FC236}">
                <a16:creationId xmlns:a16="http://schemas.microsoft.com/office/drawing/2014/main" id="{B44C2095-0900-4569-A109-645CF4777A8D}"/>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0" name="Rectangle 19">
            <a:extLst>
              <a:ext uri="{FF2B5EF4-FFF2-40B4-BE49-F238E27FC236}">
                <a16:creationId xmlns:a16="http://schemas.microsoft.com/office/drawing/2014/main" id="{448A3CDF-F5A1-44AC-9648-5A3D0461AB03}"/>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1" name="Rectangle 20">
            <a:extLst>
              <a:ext uri="{FF2B5EF4-FFF2-40B4-BE49-F238E27FC236}">
                <a16:creationId xmlns:a16="http://schemas.microsoft.com/office/drawing/2014/main" id="{D8A9EEEA-4AE4-43FE-9262-BC961D83A4C2}"/>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2" name="Text Placeholder 8">
            <a:extLst>
              <a:ext uri="{FF2B5EF4-FFF2-40B4-BE49-F238E27FC236}">
                <a16:creationId xmlns:a16="http://schemas.microsoft.com/office/drawing/2014/main" id="{E14920E0-BAB9-44E6-A33A-5F4B6E751C0E}"/>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B186F496-8F3D-4D1B-850D-31517B35E6F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Rectangle 23">
            <a:extLst>
              <a:ext uri="{FF2B5EF4-FFF2-40B4-BE49-F238E27FC236}">
                <a16:creationId xmlns:a16="http://schemas.microsoft.com/office/drawing/2014/main" id="{650DA35B-33FF-43EA-B25A-C41FAE3895FE}"/>
              </a:ext>
            </a:extLst>
          </p:cNvPr>
          <p:cNvSpPr/>
          <p:nvPr/>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5" name="Rectangle 24">
            <a:extLst>
              <a:ext uri="{FF2B5EF4-FFF2-40B4-BE49-F238E27FC236}">
                <a16:creationId xmlns:a16="http://schemas.microsoft.com/office/drawing/2014/main" id="{FFDB6557-D6FD-466B-8D3E-3CA708F12E73}"/>
              </a:ext>
            </a:extLst>
          </p:cNvPr>
          <p:cNvSpPr/>
          <p:nvPr/>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6" name="Rectangle 25">
            <a:extLst>
              <a:ext uri="{FF2B5EF4-FFF2-40B4-BE49-F238E27FC236}">
                <a16:creationId xmlns:a16="http://schemas.microsoft.com/office/drawing/2014/main" id="{BFB24D0F-7771-4CE5-8960-0A3E81C0F642}"/>
              </a:ext>
            </a:extLst>
          </p:cNvPr>
          <p:cNvSpPr/>
          <p:nvPr/>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7" name="Rectangle 26">
            <a:extLst>
              <a:ext uri="{FF2B5EF4-FFF2-40B4-BE49-F238E27FC236}">
                <a16:creationId xmlns:a16="http://schemas.microsoft.com/office/drawing/2014/main" id="{477787FC-D28B-408A-8718-323CBB5A4885}"/>
              </a:ext>
            </a:extLst>
          </p:cNvPr>
          <p:cNvSpPr/>
          <p:nvPr/>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8" name="Rectangle 27">
            <a:extLst>
              <a:ext uri="{FF2B5EF4-FFF2-40B4-BE49-F238E27FC236}">
                <a16:creationId xmlns:a16="http://schemas.microsoft.com/office/drawing/2014/main" id="{5843AFDC-68A4-4D09-8F2E-8F5868A21405}"/>
              </a:ext>
            </a:extLst>
          </p:cNvPr>
          <p:cNvSpPr/>
          <p:nvPr userDrawn="1"/>
        </p:nvSpPr>
        <p:spPr>
          <a:xfrm>
            <a:off x="47678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29" name="Rectangle 28">
            <a:extLst>
              <a:ext uri="{FF2B5EF4-FFF2-40B4-BE49-F238E27FC236}">
                <a16:creationId xmlns:a16="http://schemas.microsoft.com/office/drawing/2014/main" id="{71E9E8D4-00A2-44E2-A14B-6AEA5102B278}"/>
              </a:ext>
            </a:extLst>
          </p:cNvPr>
          <p:cNvSpPr/>
          <p:nvPr userDrawn="1"/>
        </p:nvSpPr>
        <p:spPr>
          <a:xfrm>
            <a:off x="6184900" y="1669027"/>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0" name="Rectangle 29">
            <a:extLst>
              <a:ext uri="{FF2B5EF4-FFF2-40B4-BE49-F238E27FC236}">
                <a16:creationId xmlns:a16="http://schemas.microsoft.com/office/drawing/2014/main" id="{EEFD725F-23DE-4826-A867-5F9CE983F8F2}"/>
              </a:ext>
            </a:extLst>
          </p:cNvPr>
          <p:cNvSpPr/>
          <p:nvPr userDrawn="1"/>
        </p:nvSpPr>
        <p:spPr>
          <a:xfrm>
            <a:off x="469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31" name="Rectangle 30">
            <a:extLst>
              <a:ext uri="{FF2B5EF4-FFF2-40B4-BE49-F238E27FC236}">
                <a16:creationId xmlns:a16="http://schemas.microsoft.com/office/drawing/2014/main" id="{DAC698B6-FF29-48D7-A20E-957F651B531E}"/>
              </a:ext>
            </a:extLst>
          </p:cNvPr>
          <p:cNvSpPr/>
          <p:nvPr userDrawn="1"/>
        </p:nvSpPr>
        <p:spPr>
          <a:xfrm>
            <a:off x="6184900" y="4065173"/>
            <a:ext cx="55368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Tree>
    <p:extLst>
      <p:ext uri="{BB962C8B-B14F-4D97-AF65-F5344CB8AC3E}">
        <p14:creationId xmlns:p14="http://schemas.microsoft.com/office/powerpoint/2010/main" val="3902412892"/>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alifications 2 x 1">
    <p:spTree>
      <p:nvGrpSpPr>
        <p:cNvPr id="1" name=""/>
        <p:cNvGrpSpPr/>
        <p:nvPr/>
      </p:nvGrpSpPr>
      <p:grpSpPr>
        <a:xfrm>
          <a:off x="0" y="0"/>
          <a:ext cx="0" cy="0"/>
          <a:chOff x="0" y="0"/>
          <a:chExt cx="0" cy="0"/>
        </a:xfrm>
      </p:grpSpPr>
      <p:sp>
        <p:nvSpPr>
          <p:cNvPr id="8" name="Text Placeholder 8"/>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21"/>
          </p:nvPr>
        </p:nvSpPr>
        <p:spPr>
          <a:xfrm>
            <a:off x="6246195" y="1857892"/>
            <a:ext cx="5444156"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US" sz="1100" noProof="0">
              <a:solidFill>
                <a:schemeClr val="bg1"/>
              </a:solidFill>
            </a:endParaRPr>
          </a:p>
        </p:txBody>
      </p:sp>
      <p:sp>
        <p:nvSpPr>
          <p:cNvPr id="6"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7" name="Picture Placeholder 29"/>
          <p:cNvSpPr>
            <a:spLocks noGrp="1"/>
          </p:cNvSpPr>
          <p:nvPr>
            <p:ph type="pic" sz="quarter" idx="20" hasCustomPrompt="1"/>
          </p:nvPr>
        </p:nvSpPr>
        <p:spPr>
          <a:xfrm>
            <a:off x="10446190"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noProof="0">
                <a:solidFill>
                  <a:schemeClr val="bg1"/>
                </a:solidFill>
              </a:rPr>
              <a:t>Co-brand</a:t>
            </a:r>
            <a:br>
              <a:rPr lang="en-US" sz="1200" noProof="0">
                <a:solidFill>
                  <a:schemeClr val="bg1"/>
                </a:solidFill>
              </a:rPr>
            </a:br>
            <a:r>
              <a:rPr lang="en-US" sz="1200" noProof="0">
                <a:solidFill>
                  <a:schemeClr val="bg1"/>
                </a:solidFill>
              </a:rPr>
              <a:t>Logo</a:t>
            </a:r>
          </a:p>
          <a:p>
            <a:endParaRPr lang="en-US" noProof="0"/>
          </a:p>
        </p:txBody>
      </p:sp>
      <p:sp>
        <p:nvSpPr>
          <p:cNvPr id="10" name="Rectangle 9">
            <a:extLst>
              <a:ext uri="{FF2B5EF4-FFF2-40B4-BE49-F238E27FC236}">
                <a16:creationId xmlns:a16="http://schemas.microsoft.com/office/drawing/2014/main" id="{283703CC-2625-4A3C-9057-35BB359C858C}"/>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1" name="Rectangle 10">
            <a:extLst>
              <a:ext uri="{FF2B5EF4-FFF2-40B4-BE49-F238E27FC236}">
                <a16:creationId xmlns:a16="http://schemas.microsoft.com/office/drawing/2014/main" id="{6497003E-0D5A-4199-A9D0-BFB3CBF4A0D4}"/>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2" name="Text Placeholder 8">
            <a:extLst>
              <a:ext uri="{FF2B5EF4-FFF2-40B4-BE49-F238E27FC236}">
                <a16:creationId xmlns:a16="http://schemas.microsoft.com/office/drawing/2014/main" id="{4074C3BE-314B-470C-927B-DBC4A457D923}"/>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3" name="Title Placeholder 1">
            <a:extLst>
              <a:ext uri="{FF2B5EF4-FFF2-40B4-BE49-F238E27FC236}">
                <a16:creationId xmlns:a16="http://schemas.microsoft.com/office/drawing/2014/main" id="{E8EE9A28-CEAF-410C-B504-E930E2347F5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Rectangle 13">
            <a:extLst>
              <a:ext uri="{FF2B5EF4-FFF2-40B4-BE49-F238E27FC236}">
                <a16:creationId xmlns:a16="http://schemas.microsoft.com/office/drawing/2014/main" id="{031FFC15-3C97-48B0-861A-657AC081F266}"/>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5" name="Rectangle 14">
            <a:extLst>
              <a:ext uri="{FF2B5EF4-FFF2-40B4-BE49-F238E27FC236}">
                <a16:creationId xmlns:a16="http://schemas.microsoft.com/office/drawing/2014/main" id="{A5725472-BC96-48FD-96B0-C09B68923B28}"/>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6" name="Rectangle 15">
            <a:extLst>
              <a:ext uri="{FF2B5EF4-FFF2-40B4-BE49-F238E27FC236}">
                <a16:creationId xmlns:a16="http://schemas.microsoft.com/office/drawing/2014/main" id="{875FA341-4A36-4ACA-8A69-078973CB3576}"/>
              </a:ext>
            </a:extLst>
          </p:cNvPr>
          <p:cNvSpPr/>
          <p:nvPr userDrawn="1"/>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
        <p:nvSpPr>
          <p:cNvPr id="17" name="Rectangle 16">
            <a:extLst>
              <a:ext uri="{FF2B5EF4-FFF2-40B4-BE49-F238E27FC236}">
                <a16:creationId xmlns:a16="http://schemas.microsoft.com/office/drawing/2014/main" id="{1A340598-BE63-4AF2-A3A7-B484B6E166D5}"/>
              </a:ext>
            </a:extLst>
          </p:cNvPr>
          <p:cNvSpPr/>
          <p:nvPr userDrawn="1"/>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333"/>
              </a:spcAft>
            </a:pPr>
            <a:endParaRPr lang="en-US" sz="1467" noProof="0">
              <a:solidFill>
                <a:schemeClr val="bg1"/>
              </a:solidFill>
            </a:endParaRPr>
          </a:p>
        </p:txBody>
      </p:sp>
    </p:spTree>
    <p:extLst>
      <p:ext uri="{BB962C8B-B14F-4D97-AF65-F5344CB8AC3E}">
        <p14:creationId xmlns:p14="http://schemas.microsoft.com/office/powerpoint/2010/main" val="2043361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alifications 2 x 2">
    <p:spTree>
      <p:nvGrpSpPr>
        <p:cNvPr id="1" name=""/>
        <p:cNvGrpSpPr/>
        <p:nvPr/>
      </p:nvGrpSpPr>
      <p:grpSpPr>
        <a:xfrm>
          <a:off x="0" y="0"/>
          <a:ext cx="0" cy="0"/>
          <a:chOff x="0" y="0"/>
          <a:chExt cx="0" cy="0"/>
        </a:xfrm>
      </p:grpSpPr>
      <p:sp>
        <p:nvSpPr>
          <p:cNvPr id="4" name="Rectangle 3"/>
          <p:cNvSpPr/>
          <p:nvPr/>
        </p:nvSpPr>
        <p:spPr>
          <a:xfrm>
            <a:off x="504000" y="1705378"/>
            <a:ext cx="5466824"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5" name="Rectangle 4"/>
          <p:cNvSpPr/>
          <p:nvPr/>
        </p:nvSpPr>
        <p:spPr>
          <a:xfrm>
            <a:off x="6246195" y="1705378"/>
            <a:ext cx="5452957"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7" name="Picture Placeholder 29"/>
          <p:cNvSpPr>
            <a:spLocks noGrp="1"/>
          </p:cNvSpPr>
          <p:nvPr>
            <p:ph type="pic" sz="quarter" idx="20" hasCustomPrompt="1"/>
          </p:nvPr>
        </p:nvSpPr>
        <p:spPr>
          <a:xfrm>
            <a:off x="10456702" y="1857892"/>
            <a:ext cx="124416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2" name="Rectangle 11"/>
          <p:cNvSpPr/>
          <p:nvPr/>
        </p:nvSpPr>
        <p:spPr>
          <a:xfrm>
            <a:off x="504001" y="4103518"/>
            <a:ext cx="546894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3" name="Rectangle 12"/>
          <p:cNvSpPr/>
          <p:nvPr/>
        </p:nvSpPr>
        <p:spPr>
          <a:xfrm>
            <a:off x="6246194" y="4103518"/>
            <a:ext cx="5444716"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spcAft>
                <a:spcPts val="1000"/>
              </a:spcAft>
            </a:pPr>
            <a:endParaRPr lang="en-GB" sz="1100">
              <a:solidFill>
                <a:schemeClr val="bg1"/>
              </a:solidFill>
            </a:endParaRPr>
          </a:p>
        </p:txBody>
      </p:sp>
      <p:sp>
        <p:nvSpPr>
          <p:cNvPr id="14" name="Picture Placeholder 29"/>
          <p:cNvSpPr>
            <a:spLocks noGrp="1"/>
          </p:cNvSpPr>
          <p:nvPr>
            <p:ph type="pic" sz="quarter" idx="24" hasCustomPrompt="1"/>
          </p:nvPr>
        </p:nvSpPr>
        <p:spPr>
          <a:xfrm>
            <a:off x="4754494" y="4249682"/>
            <a:ext cx="1239381"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5" name="Picture Placeholder 29"/>
          <p:cNvSpPr>
            <a:spLocks noGrp="1"/>
          </p:cNvSpPr>
          <p:nvPr>
            <p:ph type="pic" sz="quarter" idx="25" hasCustomPrompt="1"/>
          </p:nvPr>
        </p:nvSpPr>
        <p:spPr>
          <a:xfrm>
            <a:off x="10454993" y="4249682"/>
            <a:ext cx="1244160"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7" name="Picture Placeholder 29"/>
          <p:cNvSpPr>
            <a:spLocks noGrp="1"/>
          </p:cNvSpPr>
          <p:nvPr>
            <p:ph type="pic" sz="quarter" idx="19" hasCustomPrompt="1"/>
          </p:nvPr>
        </p:nvSpPr>
        <p:spPr>
          <a:xfrm>
            <a:off x="4769491" y="1857892"/>
            <a:ext cx="1210207" cy="549275"/>
          </a:xfrm>
        </p:spPr>
        <p:txBody>
          <a:bodyPr/>
          <a:lstStyle>
            <a:lvl1pPr marL="0" marR="0" indent="0" algn="l" defTabSz="914400" rtl="0" eaLnBrk="1" fontAlgn="auto" latinLnBrk="0" hangingPunct="1">
              <a:lnSpc>
                <a:spcPct val="100000"/>
              </a:lnSpc>
              <a:spcBef>
                <a:spcPts val="0"/>
              </a:spcBef>
              <a:spcAft>
                <a:spcPts val="1000"/>
              </a:spcAft>
              <a:buClrTx/>
              <a:buSzTx/>
              <a:buFont typeface="Arial" panose="020B0604020202020204" pitchFamily="34" charset="0"/>
              <a:buNone/>
              <a:tabLst/>
              <a:defRPr sz="900"/>
            </a:lvl1pPr>
          </a:lstStyle>
          <a:p>
            <a:pPr>
              <a:spcBef>
                <a:spcPct val="0"/>
              </a:spcBef>
            </a:pPr>
            <a:r>
              <a:rPr lang="en-US" sz="1200">
                <a:solidFill>
                  <a:schemeClr val="bg1"/>
                </a:solidFill>
              </a:rPr>
              <a:t>Co-brand</a:t>
            </a:r>
            <a:br>
              <a:rPr lang="en-US" sz="1200">
                <a:solidFill>
                  <a:schemeClr val="bg1"/>
                </a:solidFill>
              </a:rPr>
            </a:br>
            <a:r>
              <a:rPr lang="en-US" sz="1200">
                <a:solidFill>
                  <a:schemeClr val="bg1"/>
                </a:solidFill>
              </a:rPr>
              <a:t>Logo</a:t>
            </a:r>
          </a:p>
          <a:p>
            <a:endParaRPr lang="en-GB"/>
          </a:p>
        </p:txBody>
      </p:sp>
      <p:sp>
        <p:nvSpPr>
          <p:cNvPr id="18" name="Rectangle 17">
            <a:extLst>
              <a:ext uri="{FF2B5EF4-FFF2-40B4-BE49-F238E27FC236}">
                <a16:creationId xmlns:a16="http://schemas.microsoft.com/office/drawing/2014/main" id="{A32462FA-7D20-4E6B-9335-5F0CC56925D0}"/>
              </a:ext>
            </a:extLst>
          </p:cNvPr>
          <p:cNvSpPr/>
          <p:nvPr/>
        </p:nvSpPr>
        <p:spPr>
          <a:xfrm>
            <a:off x="469899"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19" name="Rectangle 18">
            <a:extLst>
              <a:ext uri="{FF2B5EF4-FFF2-40B4-BE49-F238E27FC236}">
                <a16:creationId xmlns:a16="http://schemas.microsoft.com/office/drawing/2014/main" id="{E5AF616D-3F67-4FD6-BC16-ABC13A0ACA22}"/>
              </a:ext>
            </a:extLst>
          </p:cNvPr>
          <p:cNvSpPr/>
          <p:nvPr/>
        </p:nvSpPr>
        <p:spPr>
          <a:xfrm>
            <a:off x="6167796" y="1705379"/>
            <a:ext cx="5544000" cy="530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0" name="Rectangle 19">
            <a:extLst>
              <a:ext uri="{FF2B5EF4-FFF2-40B4-BE49-F238E27FC236}">
                <a16:creationId xmlns:a16="http://schemas.microsoft.com/office/drawing/2014/main" id="{01986DCA-1B97-4EC9-A852-97E5340E26DC}"/>
              </a:ext>
            </a:extLst>
          </p:cNvPr>
          <p:cNvSpPr/>
          <p:nvPr/>
        </p:nvSpPr>
        <p:spPr>
          <a:xfrm>
            <a:off x="469899"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1" name="Rectangle 20">
            <a:extLst>
              <a:ext uri="{FF2B5EF4-FFF2-40B4-BE49-F238E27FC236}">
                <a16:creationId xmlns:a16="http://schemas.microsoft.com/office/drawing/2014/main" id="{421E9D44-54F1-4CE7-8FDF-78DC08D29E3F}"/>
              </a:ext>
            </a:extLst>
          </p:cNvPr>
          <p:cNvSpPr/>
          <p:nvPr/>
        </p:nvSpPr>
        <p:spPr>
          <a:xfrm>
            <a:off x="6167796" y="4103519"/>
            <a:ext cx="5544000"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algn="ctr">
              <a:spcAft>
                <a:spcPts val="1333"/>
              </a:spcAft>
            </a:pPr>
            <a:endParaRPr lang="en-US" sz="1467" noProof="0">
              <a:solidFill>
                <a:schemeClr val="bg1"/>
              </a:solidFill>
            </a:endParaRPr>
          </a:p>
        </p:txBody>
      </p:sp>
      <p:sp>
        <p:nvSpPr>
          <p:cNvPr id="22" name="Text Placeholder 8">
            <a:extLst>
              <a:ext uri="{FF2B5EF4-FFF2-40B4-BE49-F238E27FC236}">
                <a16:creationId xmlns:a16="http://schemas.microsoft.com/office/drawing/2014/main" id="{3CAAD7DA-8C87-4BD9-82C1-81D09B5A7A7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23" name="Title Placeholder 1">
            <a:extLst>
              <a:ext uri="{FF2B5EF4-FFF2-40B4-BE49-F238E27FC236}">
                <a16:creationId xmlns:a16="http://schemas.microsoft.com/office/drawing/2014/main" id="{9957D34C-FCB8-47FD-97FA-BF6A4F7FEC37}"/>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24" name="Text Placeholder 8">
            <a:extLst>
              <a:ext uri="{FF2B5EF4-FFF2-40B4-BE49-F238E27FC236}">
                <a16:creationId xmlns:a16="http://schemas.microsoft.com/office/drawing/2014/main" id="{DE12908D-2FA0-48AB-B2FF-08FF43357198}"/>
              </a:ext>
            </a:extLst>
          </p:cNvPr>
          <p:cNvSpPr>
            <a:spLocks noGrp="1"/>
          </p:cNvSpPr>
          <p:nvPr>
            <p:ph type="body" sz="quarter" idx="17"/>
          </p:nvPr>
        </p:nvSpPr>
        <p:spPr>
          <a:xfrm>
            <a:off x="51287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Text Placeholder 8">
            <a:extLst>
              <a:ext uri="{FF2B5EF4-FFF2-40B4-BE49-F238E27FC236}">
                <a16:creationId xmlns:a16="http://schemas.microsoft.com/office/drawing/2014/main" id="{8DB1A9EF-276C-4FE9-B33D-E2267D9DB46B}"/>
              </a:ext>
            </a:extLst>
          </p:cNvPr>
          <p:cNvSpPr>
            <a:spLocks noGrp="1"/>
          </p:cNvSpPr>
          <p:nvPr>
            <p:ph type="body" sz="quarter" idx="26"/>
          </p:nvPr>
        </p:nvSpPr>
        <p:spPr>
          <a:xfrm>
            <a:off x="6246194" y="1857892"/>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6" name="Text Placeholder 8">
            <a:extLst>
              <a:ext uri="{FF2B5EF4-FFF2-40B4-BE49-F238E27FC236}">
                <a16:creationId xmlns:a16="http://schemas.microsoft.com/office/drawing/2014/main" id="{C2A7C1E0-8314-4B78-902A-0828B984B279}"/>
              </a:ext>
            </a:extLst>
          </p:cNvPr>
          <p:cNvSpPr>
            <a:spLocks noGrp="1"/>
          </p:cNvSpPr>
          <p:nvPr>
            <p:ph type="body" sz="quarter" idx="27"/>
          </p:nvPr>
        </p:nvSpPr>
        <p:spPr>
          <a:xfrm>
            <a:off x="537297"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7" name="Text Placeholder 8">
            <a:extLst>
              <a:ext uri="{FF2B5EF4-FFF2-40B4-BE49-F238E27FC236}">
                <a16:creationId xmlns:a16="http://schemas.microsoft.com/office/drawing/2014/main" id="{9057B8DE-1E5B-4E78-8FC1-456B14A880F7}"/>
              </a:ext>
            </a:extLst>
          </p:cNvPr>
          <p:cNvSpPr>
            <a:spLocks noGrp="1"/>
          </p:cNvSpPr>
          <p:nvPr>
            <p:ph type="body" sz="quarter" idx="28"/>
          </p:nvPr>
        </p:nvSpPr>
        <p:spPr>
          <a:xfrm>
            <a:off x="6246194" y="4249681"/>
            <a:ext cx="5466824" cy="1695450"/>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828765407"/>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 column green line">
    <p:spTree>
      <p:nvGrpSpPr>
        <p:cNvPr id="1" name=""/>
        <p:cNvGrpSpPr/>
        <p:nvPr/>
      </p:nvGrpSpPr>
      <p:grpSpPr>
        <a:xfrm>
          <a:off x="0" y="0"/>
          <a:ext cx="0" cy="0"/>
          <a:chOff x="0" y="0"/>
          <a:chExt cx="0" cy="0"/>
        </a:xfrm>
      </p:grpSpPr>
      <p:sp>
        <p:nvSpPr>
          <p:cNvPr id="4" name="Rectangle 3"/>
          <p:cNvSpPr/>
          <p:nvPr/>
        </p:nvSpPr>
        <p:spPr>
          <a:xfrm>
            <a:off x="4320000" y="1705968"/>
            <a:ext cx="3556117"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5" name="Rectangle 4"/>
          <p:cNvSpPr/>
          <p:nvPr/>
        </p:nvSpPr>
        <p:spPr>
          <a:xfrm>
            <a:off x="504000" y="1700214"/>
            <a:ext cx="3560000" cy="597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6" name="Rectangle 5"/>
          <p:cNvSpPr/>
          <p:nvPr/>
        </p:nvSpPr>
        <p:spPr>
          <a:xfrm>
            <a:off x="8115300" y="1705968"/>
            <a:ext cx="3583853"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a:solidFill>
                <a:schemeClr val="bg1"/>
              </a:solidFill>
            </a:endParaRPr>
          </a:p>
        </p:txBody>
      </p:sp>
      <p:sp>
        <p:nvSpPr>
          <p:cNvPr id="11" name="Rectangle 10">
            <a:extLst>
              <a:ext uri="{FF2B5EF4-FFF2-40B4-BE49-F238E27FC236}">
                <a16:creationId xmlns:a16="http://schemas.microsoft.com/office/drawing/2014/main" id="{BCD5B122-EABE-4ECA-819A-54D0AA2130F9}"/>
              </a:ext>
            </a:extLst>
          </p:cNvPr>
          <p:cNvSpPr/>
          <p:nvPr/>
        </p:nvSpPr>
        <p:spPr>
          <a:xfrm>
            <a:off x="4278313" y="1705968"/>
            <a:ext cx="3636962"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2" name="Rectangle 11">
            <a:extLst>
              <a:ext uri="{FF2B5EF4-FFF2-40B4-BE49-F238E27FC236}">
                <a16:creationId xmlns:a16="http://schemas.microsoft.com/office/drawing/2014/main" id="{3FF78E2E-2B9E-4E32-8A54-BC55293CD3C9}"/>
              </a:ext>
            </a:extLst>
          </p:cNvPr>
          <p:cNvSpPr/>
          <p:nvPr/>
        </p:nvSpPr>
        <p:spPr>
          <a:xfrm>
            <a:off x="469900" y="1705968"/>
            <a:ext cx="3627438"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3" name="Rectangle 12">
            <a:extLst>
              <a:ext uri="{FF2B5EF4-FFF2-40B4-BE49-F238E27FC236}">
                <a16:creationId xmlns:a16="http://schemas.microsoft.com/office/drawing/2014/main" id="{6B0F314D-E019-4AD3-B954-818463FF0B9D}"/>
              </a:ext>
            </a:extLst>
          </p:cNvPr>
          <p:cNvSpPr/>
          <p:nvPr/>
        </p:nvSpPr>
        <p:spPr>
          <a:xfrm>
            <a:off x="8104176" y="1705968"/>
            <a:ext cx="3629025" cy="5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467" noProof="0">
              <a:solidFill>
                <a:schemeClr val="bg1"/>
              </a:solidFill>
            </a:endParaRPr>
          </a:p>
        </p:txBody>
      </p:sp>
      <p:sp>
        <p:nvSpPr>
          <p:cNvPr id="16" name="Text Placeholder 8">
            <a:extLst>
              <a:ext uri="{FF2B5EF4-FFF2-40B4-BE49-F238E27FC236}">
                <a16:creationId xmlns:a16="http://schemas.microsoft.com/office/drawing/2014/main" id="{E69DF469-1C05-4DC1-B6C9-2712D9E1B834}"/>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7" name="Title Placeholder 1">
            <a:extLst>
              <a:ext uri="{FF2B5EF4-FFF2-40B4-BE49-F238E27FC236}">
                <a16:creationId xmlns:a16="http://schemas.microsoft.com/office/drawing/2014/main" id="{77DBFC5B-8E23-48FC-97C3-38FCFE625365}"/>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
        <p:nvSpPr>
          <p:cNvPr id="14" name="Text Placeholder 8">
            <a:extLst>
              <a:ext uri="{FF2B5EF4-FFF2-40B4-BE49-F238E27FC236}">
                <a16:creationId xmlns:a16="http://schemas.microsoft.com/office/drawing/2014/main" id="{F739EC70-7463-4AC3-840B-4FCA6DF39734}"/>
              </a:ext>
            </a:extLst>
          </p:cNvPr>
          <p:cNvSpPr>
            <a:spLocks noGrp="1"/>
          </p:cNvSpPr>
          <p:nvPr>
            <p:ph type="body" sz="quarter" idx="22"/>
          </p:nvPr>
        </p:nvSpPr>
        <p:spPr>
          <a:xfrm>
            <a:off x="512874" y="185789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8">
            <a:extLst>
              <a:ext uri="{FF2B5EF4-FFF2-40B4-BE49-F238E27FC236}">
                <a16:creationId xmlns:a16="http://schemas.microsoft.com/office/drawing/2014/main" id="{A85F1297-532C-478B-8C8C-A7A406ADF2C4}"/>
              </a:ext>
            </a:extLst>
          </p:cNvPr>
          <p:cNvSpPr>
            <a:spLocks noGrp="1"/>
          </p:cNvSpPr>
          <p:nvPr>
            <p:ph type="body" sz="quarter" idx="23"/>
          </p:nvPr>
        </p:nvSpPr>
        <p:spPr>
          <a:xfrm>
            <a:off x="4325938" y="1861481"/>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Text Placeholder 8">
            <a:extLst>
              <a:ext uri="{FF2B5EF4-FFF2-40B4-BE49-F238E27FC236}">
                <a16:creationId xmlns:a16="http://schemas.microsoft.com/office/drawing/2014/main" id="{72E6BFE1-0779-4417-985A-E1020673A1FF}"/>
              </a:ext>
            </a:extLst>
          </p:cNvPr>
          <p:cNvSpPr>
            <a:spLocks noGrp="1"/>
          </p:cNvSpPr>
          <p:nvPr>
            <p:ph type="body" sz="quarter" idx="24"/>
          </p:nvPr>
        </p:nvSpPr>
        <p:spPr>
          <a:xfrm>
            <a:off x="8148737" y="1857890"/>
            <a:ext cx="3584464" cy="3839303"/>
          </a:xfrm>
        </p:spPr>
        <p:txBody>
          <a:bodyPr>
            <a:noAutofit/>
          </a:bodyPr>
          <a:lstStyle>
            <a:lvl1pPr marL="0" indent="0" algn="l">
              <a:spcAft>
                <a:spcPts val="1000"/>
              </a:spcAft>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15287170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50165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501651" y="5186207"/>
            <a:ext cx="4446269" cy="895983"/>
          </a:xfrm>
          <a:prstGeom prst="rect">
            <a:avLst/>
          </a:prstGeom>
        </p:spPr>
        <p:txBody>
          <a:bodyPr anchor="b" anchorCtr="0">
            <a:noAutofit/>
          </a:bodyPr>
          <a:lstStyle>
            <a:lvl1pPr algn="l">
              <a:lnSpc>
                <a:spcPts val="3200"/>
              </a:lnSpc>
              <a:defRPr sz="3200" b="0">
                <a:solidFill>
                  <a:schemeClr val="accent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Click to edit Master title style</a:t>
            </a:r>
          </a:p>
        </p:txBody>
      </p:sp>
      <p:grpSp>
        <p:nvGrpSpPr>
          <p:cNvPr id="30" name="Group 29">
            <a:extLst>
              <a:ext uri="{FF2B5EF4-FFF2-40B4-BE49-F238E27FC236}">
                <a16:creationId xmlns:a16="http://schemas.microsoft.com/office/drawing/2014/main" id="{55EEA3F2-C909-4275-956A-5518D341D424}"/>
              </a:ext>
            </a:extLst>
          </p:cNvPr>
          <p:cNvGrpSpPr>
            <a:grpSpLocks noChangeAspect="1"/>
          </p:cNvGrpSpPr>
          <p:nvPr/>
        </p:nvGrpSpPr>
        <p:grpSpPr>
          <a:xfrm>
            <a:off x="475325" y="457200"/>
            <a:ext cx="1998000" cy="374400"/>
            <a:chOff x="398463" y="404813"/>
            <a:chExt cx="1627187" cy="307976"/>
          </a:xfrm>
          <a:solidFill>
            <a:schemeClr val="tx1"/>
          </a:solidFill>
        </p:grpSpPr>
        <p:sp>
          <p:nvSpPr>
            <p:cNvPr id="31" name="Oval 5">
              <a:extLst>
                <a:ext uri="{FF2B5EF4-FFF2-40B4-BE49-F238E27FC236}">
                  <a16:creationId xmlns:a16="http://schemas.microsoft.com/office/drawing/2014/main" id="{619F8D2D-E0FF-4267-BB4C-23E0F19AA0F4}"/>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2" name="Freeform 6">
              <a:extLst>
                <a:ext uri="{FF2B5EF4-FFF2-40B4-BE49-F238E27FC236}">
                  <a16:creationId xmlns:a16="http://schemas.microsoft.com/office/drawing/2014/main" id="{40BDA8F6-D1EC-4590-8515-7F2E0D9EE11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3" name="Rectangle 7">
              <a:extLst>
                <a:ext uri="{FF2B5EF4-FFF2-40B4-BE49-F238E27FC236}">
                  <a16:creationId xmlns:a16="http://schemas.microsoft.com/office/drawing/2014/main" id="{8E570DBD-3EC7-4EE8-886A-A6498BEC37F4}"/>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8">
              <a:extLst>
                <a:ext uri="{FF2B5EF4-FFF2-40B4-BE49-F238E27FC236}">
                  <a16:creationId xmlns:a16="http://schemas.microsoft.com/office/drawing/2014/main" id="{B1656288-29CD-4B95-A46B-7B8DA786095F}"/>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5" name="Rectangle 9">
              <a:extLst>
                <a:ext uri="{FF2B5EF4-FFF2-40B4-BE49-F238E27FC236}">
                  <a16:creationId xmlns:a16="http://schemas.microsoft.com/office/drawing/2014/main" id="{C3894AF9-2B03-4231-9AEA-EC49F5E194E0}"/>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6" name="Rectangle 10">
              <a:extLst>
                <a:ext uri="{FF2B5EF4-FFF2-40B4-BE49-F238E27FC236}">
                  <a16:creationId xmlns:a16="http://schemas.microsoft.com/office/drawing/2014/main" id="{F1C43784-6F73-4D9F-8497-B40FDBB854E4}"/>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7" name="Freeform 11">
              <a:extLst>
                <a:ext uri="{FF2B5EF4-FFF2-40B4-BE49-F238E27FC236}">
                  <a16:creationId xmlns:a16="http://schemas.microsoft.com/office/drawing/2014/main" id="{E031C0BD-B701-4255-B53D-1A0FB806633C}"/>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8" name="Freeform 12">
              <a:extLst>
                <a:ext uri="{FF2B5EF4-FFF2-40B4-BE49-F238E27FC236}">
                  <a16:creationId xmlns:a16="http://schemas.microsoft.com/office/drawing/2014/main" id="{1F07466D-8C2C-4286-9984-9193301353E7}"/>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9" name="Freeform 13">
              <a:extLst>
                <a:ext uri="{FF2B5EF4-FFF2-40B4-BE49-F238E27FC236}">
                  <a16:creationId xmlns:a16="http://schemas.microsoft.com/office/drawing/2014/main" id="{F2700776-9B5A-4A2C-BA8E-E8C5B03A090F}"/>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42" name="Freeform 14">
              <a:extLst>
                <a:ext uri="{FF2B5EF4-FFF2-40B4-BE49-F238E27FC236}">
                  <a16:creationId xmlns:a16="http://schemas.microsoft.com/office/drawing/2014/main" id="{1D768AB6-AEBA-4689-BCE3-70447F634D0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2400527487"/>
      </p:ext>
    </p:extLst>
  </p:cSld>
  <p:clrMapOvr>
    <a:masterClrMapping/>
  </p:clrMapOvr>
  <p:transition>
    <p:fade/>
  </p:transition>
  <p:extLst>
    <p:ext uri="{DCECCB84-F9BA-43D5-87BE-67443E8EF086}">
      <p15:sldGuideLst xmlns:p15="http://schemas.microsoft.com/office/powerpoint/2012/main">
        <p15:guide id="1" orient="horz" pos="4088">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picture and text">
    <p:spTree>
      <p:nvGrpSpPr>
        <p:cNvPr id="1" name=""/>
        <p:cNvGrpSpPr/>
        <p:nvPr/>
      </p:nvGrpSpPr>
      <p:grpSpPr>
        <a:xfrm>
          <a:off x="0" y="0"/>
          <a:ext cx="0" cy="0"/>
          <a:chOff x="0" y="0"/>
          <a:chExt cx="0" cy="0"/>
        </a:xfrm>
      </p:grpSpPr>
      <p:sp>
        <p:nvSpPr>
          <p:cNvPr id="4" name="Picture Placeholder 7"/>
          <p:cNvSpPr>
            <a:spLocks noGrp="1"/>
          </p:cNvSpPr>
          <p:nvPr>
            <p:ph type="pic" sz="quarter" idx="13"/>
          </p:nvPr>
        </p:nvSpPr>
        <p:spPr>
          <a:xfrm>
            <a:off x="501651" y="1674087"/>
            <a:ext cx="3695700" cy="1971675"/>
          </a:xfrm>
        </p:spPr>
        <p:txBody>
          <a:bodyPr/>
          <a:lstStyle/>
          <a:p>
            <a:r>
              <a:rPr lang="en-US" noProof="0"/>
              <a:t>Click icon to add picture</a:t>
            </a:r>
          </a:p>
        </p:txBody>
      </p:sp>
      <p:sp>
        <p:nvSpPr>
          <p:cNvPr id="5" name="Picture Placeholder 7"/>
          <p:cNvSpPr>
            <a:spLocks noGrp="1"/>
          </p:cNvSpPr>
          <p:nvPr>
            <p:ph type="pic" sz="quarter" idx="14"/>
          </p:nvPr>
        </p:nvSpPr>
        <p:spPr>
          <a:xfrm>
            <a:off x="8006398" y="1674087"/>
            <a:ext cx="3683953" cy="1971675"/>
          </a:xfrm>
        </p:spPr>
        <p:txBody>
          <a:bodyPr/>
          <a:lstStyle/>
          <a:p>
            <a:r>
              <a:rPr lang="en-US" noProof="0"/>
              <a:t>Click icon to add picture</a:t>
            </a:r>
          </a:p>
        </p:txBody>
      </p:sp>
      <p:sp>
        <p:nvSpPr>
          <p:cNvPr id="6" name="Picture Placeholder 7"/>
          <p:cNvSpPr>
            <a:spLocks noGrp="1"/>
          </p:cNvSpPr>
          <p:nvPr>
            <p:ph type="pic" sz="quarter" idx="15"/>
          </p:nvPr>
        </p:nvSpPr>
        <p:spPr>
          <a:xfrm>
            <a:off x="4273075" y="1674087"/>
            <a:ext cx="3657600" cy="1971675"/>
          </a:xfrm>
        </p:spPr>
        <p:txBody>
          <a:bodyPr/>
          <a:lstStyle/>
          <a:p>
            <a:r>
              <a:rPr lang="en-US" noProof="0"/>
              <a:t>Click icon to add picture</a:t>
            </a:r>
          </a:p>
        </p:txBody>
      </p:sp>
      <p:sp>
        <p:nvSpPr>
          <p:cNvPr id="9" name="Text Placeholder 18"/>
          <p:cNvSpPr>
            <a:spLocks noGrp="1"/>
          </p:cNvSpPr>
          <p:nvPr>
            <p:ph idx="1"/>
          </p:nvPr>
        </p:nvSpPr>
        <p:spPr>
          <a:xfrm>
            <a:off x="501651" y="3832225"/>
            <a:ext cx="3683949"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18"/>
          <p:cNvSpPr>
            <a:spLocks noGrp="1"/>
          </p:cNvSpPr>
          <p:nvPr>
            <p:ph idx="16"/>
          </p:nvPr>
        </p:nvSpPr>
        <p:spPr>
          <a:xfrm>
            <a:off x="4267200" y="3832225"/>
            <a:ext cx="3657600"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Text Placeholder 18"/>
          <p:cNvSpPr>
            <a:spLocks noGrp="1"/>
          </p:cNvSpPr>
          <p:nvPr>
            <p:ph idx="17"/>
          </p:nvPr>
        </p:nvSpPr>
        <p:spPr>
          <a:xfrm>
            <a:off x="8006398" y="3832225"/>
            <a:ext cx="3683953" cy="2095200"/>
          </a:xfrm>
          <a:prstGeom prst="rect">
            <a:avLst/>
          </a:prstGeom>
        </p:spPr>
        <p:txBody>
          <a:bodyPr vert="horz" lIns="0" tIns="0" rIns="0" bIns="0" rtlCol="0">
            <a:noAutofit/>
          </a:bodyPr>
          <a:lstStyle>
            <a:lvl1pPr marL="0" indent="0" algn="l">
              <a:buFontTx/>
              <a:buNone/>
              <a:defRPr/>
            </a:lvl1pPr>
            <a:lvl2pPr marL="139700" indent="-139700" algn="l">
              <a:buClrTx/>
              <a:buSzPct val="100000"/>
              <a:buFont typeface="Arial" panose="020B0604020202020204" pitchFamily="34" charset="0"/>
              <a:buChar char="•"/>
              <a:defRPr/>
            </a:lvl2pPr>
            <a:lvl3pPr marL="304800" indent="-139700" algn="l">
              <a:buClrTx/>
              <a:buSzPct val="100000"/>
              <a:buFont typeface="Arial" panose="020B0604020202020204" pitchFamily="34" charset="0"/>
              <a:buChar char="−"/>
              <a:defRPr/>
            </a:lvl3pPr>
            <a:lvl4pPr marL="469900" indent="-139700" algn="l">
              <a:buClrTx/>
              <a:buSzPct val="100000"/>
              <a:buFont typeface="Arial" panose="020B0604020202020204" pitchFamily="34" charset="0"/>
              <a:buChar char="◦"/>
              <a:defRPr/>
            </a:lvl4pPr>
            <a:lvl5pPr marL="635000" indent="-139700" algn="l">
              <a:buClrTx/>
              <a:buSzPct val="100000"/>
              <a:buFont typeface="Arial" panose="020B0604020202020204" pitchFamily="34" charset="0"/>
              <a:buChar char="−"/>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8">
            <a:extLst>
              <a:ext uri="{FF2B5EF4-FFF2-40B4-BE49-F238E27FC236}">
                <a16:creationId xmlns:a16="http://schemas.microsoft.com/office/drawing/2014/main" id="{9F15AF63-D425-4D3F-B484-4B7A0F329F9A}"/>
              </a:ext>
            </a:extLst>
          </p:cNvPr>
          <p:cNvSpPr>
            <a:spLocks noGrp="1"/>
          </p:cNvSpPr>
          <p:nvPr>
            <p:ph type="body" sz="quarter" idx="18"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2" name="Title Placeholder 1">
            <a:extLst>
              <a:ext uri="{FF2B5EF4-FFF2-40B4-BE49-F238E27FC236}">
                <a16:creationId xmlns:a16="http://schemas.microsoft.com/office/drawing/2014/main" id="{F7002A92-1CF7-42F5-B761-7DB3C2CF11E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6365517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4 column icon">
    <p:spTree>
      <p:nvGrpSpPr>
        <p:cNvPr id="1" name=""/>
        <p:cNvGrpSpPr/>
        <p:nvPr/>
      </p:nvGrpSpPr>
      <p:grpSpPr>
        <a:xfrm>
          <a:off x="0" y="0"/>
          <a:ext cx="0" cy="0"/>
          <a:chOff x="0" y="0"/>
          <a:chExt cx="0" cy="0"/>
        </a:xfrm>
      </p:grpSpPr>
      <p:sp>
        <p:nvSpPr>
          <p:cNvPr id="4" name="Text Placeholder 8"/>
          <p:cNvSpPr>
            <a:spLocks noGrp="1"/>
          </p:cNvSpPr>
          <p:nvPr>
            <p:ph type="body" sz="quarter" idx="17"/>
          </p:nvPr>
        </p:nvSpPr>
        <p:spPr>
          <a:xfrm>
            <a:off x="504000"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8"/>
          <p:cNvSpPr>
            <a:spLocks noGrp="1"/>
          </p:cNvSpPr>
          <p:nvPr>
            <p:ph type="body" sz="quarter" idx="18"/>
          </p:nvPr>
        </p:nvSpPr>
        <p:spPr>
          <a:xfrm>
            <a:off x="9096836"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8"/>
          <p:cNvSpPr>
            <a:spLocks noGrp="1"/>
          </p:cNvSpPr>
          <p:nvPr>
            <p:ph type="body" sz="quarter" idx="19"/>
          </p:nvPr>
        </p:nvSpPr>
        <p:spPr>
          <a:xfrm>
            <a:off x="3368279"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ext Placeholder 8"/>
          <p:cNvSpPr>
            <a:spLocks noGrp="1"/>
          </p:cNvSpPr>
          <p:nvPr>
            <p:ph type="body" sz="quarter" idx="20"/>
          </p:nvPr>
        </p:nvSpPr>
        <p:spPr>
          <a:xfrm>
            <a:off x="6232557" y="2556000"/>
            <a:ext cx="2592000" cy="3394800"/>
          </a:xfrm>
        </p:spPr>
        <p:txBody>
          <a:bodyPr>
            <a:noAutofit/>
          </a:bodyPr>
          <a:lstStyle>
            <a:lvl1pPr marL="0" indent="0" algn="l">
              <a:buFontTx/>
              <a:buNone/>
              <a:defRPr b="1">
                <a:solidFill>
                  <a:schemeClr val="accent1"/>
                </a:solidFill>
              </a:defRPr>
            </a:lvl1pPr>
            <a:lvl2pPr marL="139700" indent="-139700" algn="l">
              <a:spcAft>
                <a:spcPts val="1000"/>
              </a:spcAft>
              <a:buClrTx/>
              <a:buSzPct val="100000"/>
              <a:buFont typeface="Arial" panose="020B0604020202020204" pitchFamily="34" charset="0"/>
              <a:buChar char="•"/>
              <a:defRPr/>
            </a:lvl2pPr>
            <a:lvl3pPr marL="304800" indent="-139700" algn="l">
              <a:spcAft>
                <a:spcPts val="1000"/>
              </a:spcAft>
              <a:buClrTx/>
              <a:buSzPct val="100000"/>
              <a:buFont typeface="Arial" panose="020B0604020202020204" pitchFamily="34" charset="0"/>
              <a:buChar char="−"/>
              <a:defRPr/>
            </a:lvl3pPr>
            <a:lvl4pPr marL="469900" indent="-139700" algn="l">
              <a:spcAft>
                <a:spcPts val="1000"/>
              </a:spcAft>
              <a:buClrTx/>
              <a:buSzPct val="100000"/>
              <a:buFont typeface="Arial" panose="020B0604020202020204" pitchFamily="34" charset="0"/>
              <a:buChar char="◦"/>
              <a:defRPr/>
            </a:lvl4pPr>
            <a:lvl5pPr marL="635000" indent="-139700" algn="l">
              <a:spcAft>
                <a:spcPts val="1000"/>
              </a:spcAft>
              <a:buClrTx/>
              <a:buSzPct val="100000"/>
              <a:buFont typeface="Arial" panose="020B0604020202020204" pitchFamily="34" charset="0"/>
              <a:buChar char="−"/>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a:extLst>
              <a:ext uri="{FF2B5EF4-FFF2-40B4-BE49-F238E27FC236}">
                <a16:creationId xmlns:a16="http://schemas.microsoft.com/office/drawing/2014/main" id="{43B6715C-C932-49B3-880D-8C5710C8F99B}"/>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10" name="Title Placeholder 1">
            <a:extLst>
              <a:ext uri="{FF2B5EF4-FFF2-40B4-BE49-F238E27FC236}">
                <a16:creationId xmlns:a16="http://schemas.microsoft.com/office/drawing/2014/main" id="{6EA7B5E5-1F8D-43CD-9AD2-8B87181DC53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414024197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ubtitle, 1 column text with charts">
    <p:spTree>
      <p:nvGrpSpPr>
        <p:cNvPr id="1" name=""/>
        <p:cNvGrpSpPr/>
        <p:nvPr/>
      </p:nvGrpSpPr>
      <p:grpSpPr>
        <a:xfrm>
          <a:off x="0" y="0"/>
          <a:ext cx="0" cy="0"/>
          <a:chOff x="0" y="0"/>
          <a:chExt cx="0" cy="0"/>
        </a:xfrm>
      </p:grpSpPr>
      <p:sp>
        <p:nvSpPr>
          <p:cNvPr id="10" name="Text Placeholder 18"/>
          <p:cNvSpPr>
            <a:spLocks noGrp="1"/>
          </p:cNvSpPr>
          <p:nvPr>
            <p:ph idx="1"/>
          </p:nvPr>
        </p:nvSpPr>
        <p:spPr>
          <a:xfrm>
            <a:off x="501650" y="1665289"/>
            <a:ext cx="5594351" cy="4716463"/>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8">
            <a:extLst>
              <a:ext uri="{FF2B5EF4-FFF2-40B4-BE49-F238E27FC236}">
                <a16:creationId xmlns:a16="http://schemas.microsoft.com/office/drawing/2014/main" id="{9939BF43-6ABE-4327-81AC-7892A0477322}"/>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6" name="Title Placeholder 1">
            <a:extLst>
              <a:ext uri="{FF2B5EF4-FFF2-40B4-BE49-F238E27FC236}">
                <a16:creationId xmlns:a16="http://schemas.microsoft.com/office/drawing/2014/main" id="{E4133C46-CE37-4404-B4D0-9DFA124106B1}"/>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33267024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851955865"/>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Full Bleed Image">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5452D8-8F21-0C4E-9A83-DE459B0158A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15"/>
            <a:ext cx="12192000" cy="6850569"/>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725394305"/>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descr="A close up of a computer keyboard&#10;&#10;Description automatically generated with low confidence">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4990" y="851338"/>
            <a:ext cx="12192000" cy="6006662"/>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280049058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428113785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_Divider-Full Bleed Image">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82A6CC6-BC47-904D-B0FD-76A9EAABD8BF}"/>
              </a:ext>
            </a:extLst>
          </p:cNvPr>
          <p:cNvPicPr>
            <a:picLocks noChangeAspect="1"/>
          </p:cNvPicPr>
          <p:nvPr userDrawn="1"/>
        </p:nvPicPr>
        <p:blipFill>
          <a:blip r:embed="rId2"/>
          <a:srcRect/>
          <a:stretch/>
        </p:blipFill>
        <p:spPr>
          <a:xfrm>
            <a:off x="0" y="1332701"/>
            <a:ext cx="12192000" cy="5536210"/>
          </a:xfrm>
          <a:prstGeom prst="rect">
            <a:avLst/>
          </a:prstGeom>
        </p:spPr>
      </p:pic>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66547"/>
            <a:ext cx="5465380" cy="484791"/>
          </a:xfrm>
        </p:spPr>
        <p:txBody>
          <a:bodyPr>
            <a:noAutofit/>
          </a:bodyPr>
          <a:lstStyle>
            <a:lvl1pPr>
              <a:defRPr sz="3200" b="1">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51339"/>
            <a:ext cx="5465380" cy="863162"/>
          </a:xfrm>
        </p:spPr>
        <p:txBody>
          <a:bodyPr>
            <a:noAutofit/>
          </a:bodyPr>
          <a:lstStyle>
            <a:lvl1pPr>
              <a:defRPr sz="3200" b="0">
                <a:solidFill>
                  <a:schemeClr val="bg1"/>
                </a:solidFill>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a:t>Click to edit Master text styles</a:t>
            </a:r>
          </a:p>
        </p:txBody>
      </p:sp>
    </p:spTree>
    <p:extLst>
      <p:ext uri="{BB962C8B-B14F-4D97-AF65-F5344CB8AC3E}">
        <p14:creationId xmlns:p14="http://schemas.microsoft.com/office/powerpoint/2010/main" val="3347246511"/>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89834208"/>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4597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white">
    <p:bg bwMode="gray">
      <p:bgPr>
        <a:solidFill>
          <a:schemeClr val="bg1"/>
        </a:solidFill>
        <a:effectLst/>
      </p:bgPr>
    </p:bg>
    <p:spTree>
      <p:nvGrpSpPr>
        <p:cNvPr id="1" name=""/>
        <p:cNvGrpSpPr/>
        <p:nvPr/>
      </p:nvGrpSpPr>
      <p:grpSpPr>
        <a:xfrm>
          <a:off x="0" y="0"/>
          <a:ext cx="0" cy="0"/>
          <a:chOff x="0" y="0"/>
          <a:chExt cx="0" cy="0"/>
        </a:xfrm>
      </p:grpSpPr>
      <p:pic>
        <p:nvPicPr>
          <p:cNvPr id="10" name="Picture 9" descr="Background pattern&#10;&#10;Description automatically generated">
            <a:extLst>
              <a:ext uri="{FF2B5EF4-FFF2-40B4-BE49-F238E27FC236}">
                <a16:creationId xmlns:a16="http://schemas.microsoft.com/office/drawing/2014/main" id="{4CB94C39-8B87-5C4B-9C17-68F29CB21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766969515"/>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End slide ">
    <p:bg>
      <p:bgPr>
        <a:solidFill>
          <a:schemeClr val="bg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tx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tx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89556497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Autofit/>
          </a:bodyPr>
          <a:lstStyle>
            <a:lvl1pPr>
              <a:lnSpc>
                <a:spcPct val="100000"/>
              </a:lnSpc>
              <a:spcAft>
                <a:spcPts val="600"/>
              </a:spcAft>
              <a:defRPr sz="900">
                <a:solidFill>
                  <a:schemeClr val="bg1"/>
                </a:solidFill>
              </a:defRPr>
            </a:lvl1pPr>
          </a:lstStyle>
          <a:p>
            <a:pPr lvl="0"/>
            <a:r>
              <a:rPr lang="en-US"/>
              <a:t>Click to edit Master text styles</a:t>
            </a:r>
          </a:p>
        </p:txBody>
      </p:sp>
      <p:sp>
        <p:nvSpPr>
          <p:cNvPr id="3" name="Picture Placeholder 2"/>
          <p:cNvSpPr>
            <a:spLocks noGrp="1"/>
          </p:cNvSpPr>
          <p:nvPr>
            <p:ph type="pic" sz="quarter" idx="14" hasCustomPrompt="1"/>
          </p:nvPr>
        </p:nvSpPr>
        <p:spPr>
          <a:xfrm>
            <a:off x="9370847" y="4211955"/>
            <a:ext cx="2319503" cy="1725448"/>
          </a:xfrm>
        </p:spPr>
        <p:txBody>
          <a:bodyPr anchor="ctr" anchorCtr="0"/>
          <a:lstStyle>
            <a:lvl1pPr algn="ctr">
              <a:defRPr sz="900">
                <a:solidFill>
                  <a:schemeClr val="bg1"/>
                </a:solidFill>
              </a:defRPr>
            </a:lvl1pPr>
          </a:lstStyle>
          <a:p>
            <a:r>
              <a:rPr lang="en-GB" sz="900"/>
              <a:t>Insert sponsorship mark here</a:t>
            </a:r>
            <a:endParaRPr lang="en-GB"/>
          </a:p>
        </p:txBody>
      </p:sp>
      <p:sp>
        <p:nvSpPr>
          <p:cNvPr id="8" name="Text Placeholder 7"/>
          <p:cNvSpPr>
            <a:spLocks noGrp="1"/>
          </p:cNvSpPr>
          <p:nvPr>
            <p:ph type="body" sz="quarter" idx="15"/>
          </p:nvPr>
        </p:nvSpPr>
        <p:spPr>
          <a:xfrm>
            <a:off x="9370850" y="6018028"/>
            <a:ext cx="2319501" cy="363722"/>
          </a:xfrm>
        </p:spPr>
        <p:txBody>
          <a:bodyPr anchor="b" anchorCtr="0">
            <a:noAutofit/>
          </a:bodyPr>
          <a:lstStyle>
            <a:lvl1pPr>
              <a:lnSpc>
                <a:spcPct val="100000"/>
              </a:lnSpc>
              <a:defRPr sz="950">
                <a:solidFill>
                  <a:schemeClr val="bg1"/>
                </a:solidFill>
              </a:defRPr>
            </a:lvl1pPr>
          </a:lstStyle>
          <a:p>
            <a:pPr lvl="0"/>
            <a:r>
              <a:rPr lang="en-US"/>
              <a:t>Click to edit Master text styles</a:t>
            </a:r>
          </a:p>
        </p:txBody>
      </p:sp>
      <p:grpSp>
        <p:nvGrpSpPr>
          <p:cNvPr id="20" name="Group 19">
            <a:extLst>
              <a:ext uri="{FF2B5EF4-FFF2-40B4-BE49-F238E27FC236}">
                <a16:creationId xmlns:a16="http://schemas.microsoft.com/office/drawing/2014/main" id="{8DBE0613-D0C6-405A-ACD6-58EF0477427B}"/>
              </a:ext>
            </a:extLst>
          </p:cNvPr>
          <p:cNvGrpSpPr>
            <a:grpSpLocks noChangeAspect="1"/>
          </p:cNvGrpSpPr>
          <p:nvPr/>
        </p:nvGrpSpPr>
        <p:grpSpPr>
          <a:xfrm>
            <a:off x="469900" y="457761"/>
            <a:ext cx="1998000" cy="374400"/>
            <a:chOff x="398463" y="404813"/>
            <a:chExt cx="1627187" cy="307976"/>
          </a:xfrm>
          <a:solidFill>
            <a:schemeClr val="tx1"/>
          </a:solidFill>
        </p:grpSpPr>
        <p:sp>
          <p:nvSpPr>
            <p:cNvPr id="21" name="Oval 5">
              <a:extLst>
                <a:ext uri="{FF2B5EF4-FFF2-40B4-BE49-F238E27FC236}">
                  <a16:creationId xmlns:a16="http://schemas.microsoft.com/office/drawing/2014/main" id="{FD362D39-3352-4BA0-AC51-553983A71CD1}"/>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2" name="Freeform 6">
              <a:extLst>
                <a:ext uri="{FF2B5EF4-FFF2-40B4-BE49-F238E27FC236}">
                  <a16:creationId xmlns:a16="http://schemas.microsoft.com/office/drawing/2014/main" id="{1156DAFF-F101-4061-AA75-F8EEDC00FC74}"/>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3" name="Rectangle 7">
              <a:extLst>
                <a:ext uri="{FF2B5EF4-FFF2-40B4-BE49-F238E27FC236}">
                  <a16:creationId xmlns:a16="http://schemas.microsoft.com/office/drawing/2014/main" id="{5667AB23-84F3-44E4-B904-5D4D3A9B3109}"/>
                </a:ext>
              </a:extLst>
            </p:cNvPr>
            <p:cNvSpPr>
              <a:spLocks noChangeArrowheads="1"/>
            </p:cNvSpPr>
            <p:nvPr/>
          </p:nvSpPr>
          <p:spPr bwMode="auto">
            <a:xfrm>
              <a:off x="906463" y="404813"/>
              <a:ext cx="74612" cy="3032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4" name="Freeform 8">
              <a:extLst>
                <a:ext uri="{FF2B5EF4-FFF2-40B4-BE49-F238E27FC236}">
                  <a16:creationId xmlns:a16="http://schemas.microsoft.com/office/drawing/2014/main" id="{12CE4E7F-CB40-4545-80AF-423201F72F2E}"/>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5" name="Rectangle 9">
              <a:extLst>
                <a:ext uri="{FF2B5EF4-FFF2-40B4-BE49-F238E27FC236}">
                  <a16:creationId xmlns:a16="http://schemas.microsoft.com/office/drawing/2014/main" id="{A7B265B2-4EA1-416A-A272-49E48905C3E6}"/>
                </a:ext>
              </a:extLst>
            </p:cNvPr>
            <p:cNvSpPr>
              <a:spLocks noChangeArrowheads="1"/>
            </p:cNvSpPr>
            <p:nvPr/>
          </p:nvSpPr>
          <p:spPr bwMode="auto">
            <a:xfrm>
              <a:off x="1257300" y="482601"/>
              <a:ext cx="74612" cy="2254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6" name="Rectangle 10">
              <a:extLst>
                <a:ext uri="{FF2B5EF4-FFF2-40B4-BE49-F238E27FC236}">
                  <a16:creationId xmlns:a16="http://schemas.microsoft.com/office/drawing/2014/main" id="{3744CD22-C3A3-4D80-AB50-3E6D3483304C}"/>
                </a:ext>
              </a:extLst>
            </p:cNvPr>
            <p:cNvSpPr>
              <a:spLocks noChangeArrowheads="1"/>
            </p:cNvSpPr>
            <p:nvPr/>
          </p:nvSpPr>
          <p:spPr bwMode="auto">
            <a:xfrm>
              <a:off x="1257300" y="404813"/>
              <a:ext cx="74612" cy="508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7" name="Freeform 11">
              <a:extLst>
                <a:ext uri="{FF2B5EF4-FFF2-40B4-BE49-F238E27FC236}">
                  <a16:creationId xmlns:a16="http://schemas.microsoft.com/office/drawing/2014/main" id="{3046CB4E-F174-491D-9CAB-2A9115985705}"/>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8" name="Freeform 12">
              <a:extLst>
                <a:ext uri="{FF2B5EF4-FFF2-40B4-BE49-F238E27FC236}">
                  <a16:creationId xmlns:a16="http://schemas.microsoft.com/office/drawing/2014/main" id="{8B2D79F2-05A8-4E1C-A4D8-725E5296302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29" name="Freeform 13">
              <a:extLst>
                <a:ext uri="{FF2B5EF4-FFF2-40B4-BE49-F238E27FC236}">
                  <a16:creationId xmlns:a16="http://schemas.microsoft.com/office/drawing/2014/main" id="{9EA13742-485A-4EC3-BF90-9FD12F905B12}"/>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0" name="Freeform 14">
              <a:extLst>
                <a:ext uri="{FF2B5EF4-FFF2-40B4-BE49-F238E27FC236}">
                  <a16:creationId xmlns:a16="http://schemas.microsoft.com/office/drawing/2014/main" id="{5D44DAC1-76F0-42F6-93C9-61B9C3054D6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grpSp>
    </p:spTree>
    <p:extLst>
      <p:ext uri="{BB962C8B-B14F-4D97-AF65-F5344CB8AC3E}">
        <p14:creationId xmlns:p14="http://schemas.microsoft.com/office/powerpoint/2010/main" val="384562463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Title, subtitle &amp; 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339552164"/>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OC">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ADCA4F2-9E48-F244-9BBF-2116139680B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42216" y="1052576"/>
            <a:ext cx="7952197" cy="5803900"/>
          </a:xfrm>
          <a:prstGeom prst="rect">
            <a:avLst/>
          </a:prstGeom>
        </p:spPr>
      </p:pic>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1677401626"/>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OC_Black">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50292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8">
            <a:extLst>
              <a:ext uri="{FF2B5EF4-FFF2-40B4-BE49-F238E27FC236}">
                <a16:creationId xmlns:a16="http://schemas.microsoft.com/office/drawing/2014/main" id="{B4464A84-542A-4D1A-8583-EEE0342E31DC}"/>
              </a:ext>
            </a:extLst>
          </p:cNvPr>
          <p:cNvSpPr>
            <a:spLocks noGrp="1"/>
          </p:cNvSpPr>
          <p:nvPr>
            <p:ph type="body" sz="quarter" idx="21"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3565A"/>
                </a:solidFill>
              </a:defRPr>
            </a:lvl1pPr>
          </a:lstStyle>
          <a:p>
            <a:pPr lvl="0"/>
            <a:r>
              <a:rPr lang="en-US"/>
              <a:t>Click to add subtitle</a:t>
            </a:r>
          </a:p>
        </p:txBody>
      </p:sp>
      <p:sp>
        <p:nvSpPr>
          <p:cNvPr id="9" name="Title Placeholder 1">
            <a:extLst>
              <a:ext uri="{FF2B5EF4-FFF2-40B4-BE49-F238E27FC236}">
                <a16:creationId xmlns:a16="http://schemas.microsoft.com/office/drawing/2014/main" id="{B12EEE0C-4EE5-49C0-A99D-660B1A86B51D}"/>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60715929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Key statement white">
    <p:bg>
      <p:bgPr>
        <a:solidFill>
          <a:schemeClr val="bg1"/>
        </a:solidFill>
        <a:effectLst/>
      </p:bgPr>
    </p:bg>
    <p:spTree>
      <p:nvGrpSpPr>
        <p:cNvPr id="1" name=""/>
        <p:cNvGrpSpPr/>
        <p:nvPr/>
      </p:nvGrpSpPr>
      <p:grpSpPr>
        <a:xfrm>
          <a:off x="0" y="0"/>
          <a:ext cx="0" cy="0"/>
          <a:chOff x="0" y="0"/>
          <a:chExt cx="0" cy="0"/>
        </a:xfrm>
      </p:grpSpPr>
      <p:pic>
        <p:nvPicPr>
          <p:cNvPr id="12" name="Picture 11" descr="Background pattern&#10;&#10;Description automatically generated">
            <a:extLst>
              <a:ext uri="{FF2B5EF4-FFF2-40B4-BE49-F238E27FC236}">
                <a16:creationId xmlns:a16="http://schemas.microsoft.com/office/drawing/2014/main" id="{E0453B57-B0D5-1F4E-BF68-AE443ED2B1AA}"/>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rot="16200000">
            <a:off x="6453357" y="850032"/>
            <a:ext cx="6367672" cy="4667608"/>
          </a:xfrm>
          <a:prstGeom prst="rect">
            <a:avLst/>
          </a:prstGeom>
        </p:spPr>
      </p:pic>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6" name="CaseCode">
            <a:extLst>
              <a:ext uri="{FF2B5EF4-FFF2-40B4-BE49-F238E27FC236}">
                <a16:creationId xmlns:a16="http://schemas.microsoft.com/office/drawing/2014/main" id="{FA9F65BC-7533-43CA-92A0-A245602E6E61}"/>
              </a:ext>
            </a:extLst>
          </p:cNvPr>
          <p:cNvSpPr txBox="1"/>
          <p:nvPr/>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Presentation title</a:t>
            </a:r>
            <a:br>
              <a:rPr lang="en-US" sz="900" noProof="0">
                <a:solidFill>
                  <a:schemeClr val="bg1"/>
                </a:solidFill>
                <a:latin typeface="Calibri" panose="020F0502020204030204" pitchFamily="34" charset="0"/>
                <a:cs typeface="Calibri" panose="020F0502020204030204" pitchFamily="34" charset="0"/>
              </a:rPr>
            </a:br>
            <a:r>
              <a:rPr lang="en-US" sz="900" noProof="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Kinetic Enterprise</a:t>
            </a:r>
          </a:p>
        </p:txBody>
      </p:sp>
      <p:sp>
        <p:nvSpPr>
          <p:cNvPr id="10" name="Copyright">
            <a:extLst>
              <a:ext uri="{FF2B5EF4-FFF2-40B4-BE49-F238E27FC236}">
                <a16:creationId xmlns:a16="http://schemas.microsoft.com/office/drawing/2014/main" id="{D59DF38B-3D5A-46E1-8577-421AB8CF7A39}"/>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tx1"/>
                </a:solidFill>
                <a:latin typeface="Calibri" panose="020F0502020204030204" pitchFamily="34" charset="0"/>
                <a:cs typeface="Calibri" panose="020F0502020204030204" pitchFamily="34" charset="0"/>
              </a:rPr>
              <a:t>Copyright © 2020 Deloitte Development LLC. All rights reserved.</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1759316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1_Key statement black">
    <p:bg>
      <p:bgPr>
        <a:solidFill>
          <a:schemeClr val="tx1"/>
        </a:solidFill>
        <a:effectLst/>
      </p:bgPr>
    </p:bg>
    <p:spTree>
      <p:nvGrpSpPr>
        <p:cNvPr id="1" name=""/>
        <p:cNvGrpSpPr/>
        <p:nvPr/>
      </p:nvGrpSpPr>
      <p:grpSpPr>
        <a:xfrm>
          <a:off x="0" y="0"/>
          <a:ext cx="0" cy="0"/>
          <a:chOff x="0" y="0"/>
          <a:chExt cx="0" cy="0"/>
        </a:xfrm>
      </p:grpSpPr>
      <p:sp>
        <p:nvSpPr>
          <p:cNvPr id="13" name="Text Placeholder 3"/>
          <p:cNvSpPr>
            <a:spLocks noGrp="1"/>
          </p:cNvSpPr>
          <p:nvPr>
            <p:ph type="body" sz="quarter" idx="10"/>
          </p:nvPr>
        </p:nvSpPr>
        <p:spPr>
          <a:xfrm>
            <a:off x="480484" y="1590675"/>
            <a:ext cx="9029604" cy="4708525"/>
          </a:xfrm>
          <a:prstGeom prst="rect">
            <a:avLst/>
          </a:prstGeom>
        </p:spPr>
        <p:txBody>
          <a:bodyPr>
            <a:noAutofit/>
          </a:bodyPr>
          <a:lstStyle>
            <a:lvl1pPr>
              <a:spcBef>
                <a:spcPts val="4800"/>
              </a:spcBef>
              <a:defRPr sz="3600">
                <a:solidFill>
                  <a:schemeClr val="bg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Click to edit Master text styles</a:t>
            </a:r>
          </a:p>
        </p:txBody>
      </p:sp>
      <p:sp>
        <p:nvSpPr>
          <p:cNvPr id="7" name="Copyright">
            <a:extLst>
              <a:ext uri="{FF2B5EF4-FFF2-40B4-BE49-F238E27FC236}">
                <a16:creationId xmlns:a16="http://schemas.microsoft.com/office/drawing/2014/main" id="{062DEA33-D70F-464E-8310-21426B95E5BC}"/>
              </a:ext>
            </a:extLst>
          </p:cNvPr>
          <p:cNvSpPr txBox="1"/>
          <p:nvPr/>
        </p:nvSpPr>
        <p:spPr>
          <a:xfrm>
            <a:off x="469900"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8" name="TextBox 7">
            <a:extLst>
              <a:ext uri="{FF2B5EF4-FFF2-40B4-BE49-F238E27FC236}">
                <a16:creationId xmlns:a16="http://schemas.microsoft.com/office/drawing/2014/main" id="{8188BC9E-0C2C-4EB3-82B0-F3C9CEC9B2FE}"/>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9" name="CaseCode">
            <a:extLst>
              <a:ext uri="{FF2B5EF4-FFF2-40B4-BE49-F238E27FC236}">
                <a16:creationId xmlns:a16="http://schemas.microsoft.com/office/drawing/2014/main" id="{1D5D98AB-52FC-43D3-8119-E97BF2D6F468}"/>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1" name="TextBox 10">
            <a:extLst>
              <a:ext uri="{FF2B5EF4-FFF2-40B4-BE49-F238E27FC236}">
                <a16:creationId xmlns:a16="http://schemas.microsoft.com/office/drawing/2014/main" id="{B3E01FCD-2EE0-419C-89FE-14C2438A7FD1}"/>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pic>
        <p:nvPicPr>
          <p:cNvPr id="12" name="Picture 11" descr="Background pattern&#10;&#10;Description automatically generated">
            <a:extLst>
              <a:ext uri="{FF2B5EF4-FFF2-40B4-BE49-F238E27FC236}">
                <a16:creationId xmlns:a16="http://schemas.microsoft.com/office/drawing/2014/main" id="{EA0CCDF9-0CE4-CB4D-886C-87692FC246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rot="5400000">
            <a:off x="7143567" y="1185756"/>
            <a:ext cx="7044730" cy="4465221"/>
          </a:xfrm>
          <a:prstGeom prst="rect">
            <a:avLst/>
          </a:prstGeom>
        </p:spPr>
      </p:pic>
    </p:spTree>
    <p:extLst>
      <p:ext uri="{BB962C8B-B14F-4D97-AF65-F5344CB8AC3E}">
        <p14:creationId xmlns:p14="http://schemas.microsoft.com/office/powerpoint/2010/main" val="309950279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01652" y="4211955"/>
            <a:ext cx="8528936" cy="2169796"/>
          </a:xfrm>
        </p:spPr>
        <p:txBody>
          <a:bodyPr anchor="b" anchorCtr="0">
            <a:norm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70849" y="4211955"/>
            <a:ext cx="2319503" cy="1725448"/>
          </a:xfrm>
        </p:spPr>
        <p:txBody>
          <a:bodyPr anchor="ctr" anchorCtr="0"/>
          <a:lstStyle>
            <a:lvl1pPr algn="ctr">
              <a:defRPr sz="675"/>
            </a:lvl1pPr>
          </a:lstStyle>
          <a:p>
            <a:r>
              <a:rPr lang="en-GB" sz="675"/>
              <a:t>Insert sponsorship mark here</a:t>
            </a:r>
            <a:endParaRPr lang="en-GB"/>
          </a:p>
        </p:txBody>
      </p:sp>
      <p:sp>
        <p:nvSpPr>
          <p:cNvPr id="8" name="Text Placeholder 7"/>
          <p:cNvSpPr>
            <a:spLocks noGrp="1"/>
          </p:cNvSpPr>
          <p:nvPr>
            <p:ph type="body" sz="quarter" idx="15"/>
          </p:nvPr>
        </p:nvSpPr>
        <p:spPr>
          <a:xfrm>
            <a:off x="9370851" y="6018028"/>
            <a:ext cx="2319501" cy="363722"/>
          </a:xfrm>
        </p:spPr>
        <p:txBody>
          <a:bodyPr anchor="b" anchorCtr="0">
            <a:normAutofit/>
          </a:bodyPr>
          <a:lstStyle>
            <a:lvl1pPr>
              <a:lnSpc>
                <a:spcPct val="100000"/>
              </a:lnSpc>
              <a:defRPr sz="900"/>
            </a:lvl1pPr>
          </a:lstStyle>
          <a:p>
            <a:pPr lvl="0"/>
            <a:r>
              <a:rPr lang="en-US"/>
              <a:t>Click to edit Master text styles</a:t>
            </a:r>
          </a:p>
        </p:txBody>
      </p:sp>
      <p:grpSp>
        <p:nvGrpSpPr>
          <p:cNvPr id="16" name="Group 15">
            <a:extLst>
              <a:ext uri="{FF2B5EF4-FFF2-40B4-BE49-F238E27FC236}">
                <a16:creationId xmlns:a16="http://schemas.microsoft.com/office/drawing/2014/main" id="{00683992-E2D9-4A7F-985E-3EEDF9E41585}"/>
              </a:ext>
            </a:extLst>
          </p:cNvPr>
          <p:cNvGrpSpPr>
            <a:grpSpLocks noChangeAspect="1"/>
          </p:cNvGrpSpPr>
          <p:nvPr userDrawn="1"/>
        </p:nvGrpSpPr>
        <p:grpSpPr>
          <a:xfrm>
            <a:off x="469900" y="457761"/>
            <a:ext cx="1998000" cy="374400"/>
            <a:chOff x="398463" y="404813"/>
            <a:chExt cx="1627187" cy="307976"/>
          </a:xfrm>
          <a:solidFill>
            <a:schemeClr val="tx1"/>
          </a:solidFill>
        </p:grpSpPr>
        <p:sp>
          <p:nvSpPr>
            <p:cNvPr id="17" name="Oval 5">
              <a:extLst>
                <a:ext uri="{FF2B5EF4-FFF2-40B4-BE49-F238E27FC236}">
                  <a16:creationId xmlns:a16="http://schemas.microsoft.com/office/drawing/2014/main" id="{4A43E969-ECC9-4A2B-99BD-4E66B33EDA7B}"/>
                </a:ext>
              </a:extLst>
            </p:cNvPr>
            <p:cNvSpPr>
              <a:spLocks noChangeArrowheads="1"/>
            </p:cNvSpPr>
            <p:nvPr/>
          </p:nvSpPr>
          <p:spPr bwMode="auto">
            <a:xfrm>
              <a:off x="1938338" y="625476"/>
              <a:ext cx="87312" cy="87313"/>
            </a:xfrm>
            <a:prstGeom prst="ellipse">
              <a:avLst/>
            </a:prstGeom>
            <a:solidFill>
              <a:srgbClr val="86BC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18" name="Freeform 6">
              <a:extLst>
                <a:ext uri="{FF2B5EF4-FFF2-40B4-BE49-F238E27FC236}">
                  <a16:creationId xmlns:a16="http://schemas.microsoft.com/office/drawing/2014/main" id="{DCCB5A79-40EE-4B73-9B49-597C9207530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19" name="Rectangle 7">
              <a:extLst>
                <a:ext uri="{FF2B5EF4-FFF2-40B4-BE49-F238E27FC236}">
                  <a16:creationId xmlns:a16="http://schemas.microsoft.com/office/drawing/2014/main" id="{78C1DA1C-9988-40E2-A2B5-C957B41769F0}"/>
                </a:ext>
              </a:extLst>
            </p:cNvPr>
            <p:cNvSpPr>
              <a:spLocks noChangeArrowheads="1"/>
            </p:cNvSpPr>
            <p:nvPr/>
          </p:nvSpPr>
          <p:spPr bwMode="auto">
            <a:xfrm>
              <a:off x="906463" y="404813"/>
              <a:ext cx="74612" cy="303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1" name="Freeform 8">
              <a:extLst>
                <a:ext uri="{FF2B5EF4-FFF2-40B4-BE49-F238E27FC236}">
                  <a16:creationId xmlns:a16="http://schemas.microsoft.com/office/drawing/2014/main" id="{7FF8C6C2-C845-49E8-9DB6-012D7004B2B9}"/>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2" name="Rectangle 9">
              <a:extLst>
                <a:ext uri="{FF2B5EF4-FFF2-40B4-BE49-F238E27FC236}">
                  <a16:creationId xmlns:a16="http://schemas.microsoft.com/office/drawing/2014/main" id="{42D607E7-411D-49B5-B19A-26CCD5532772}"/>
                </a:ext>
              </a:extLst>
            </p:cNvPr>
            <p:cNvSpPr>
              <a:spLocks noChangeArrowheads="1"/>
            </p:cNvSpPr>
            <p:nvPr/>
          </p:nvSpPr>
          <p:spPr bwMode="auto">
            <a:xfrm>
              <a:off x="1257300" y="482601"/>
              <a:ext cx="74612" cy="22542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3" name="Rectangle 10">
              <a:extLst>
                <a:ext uri="{FF2B5EF4-FFF2-40B4-BE49-F238E27FC236}">
                  <a16:creationId xmlns:a16="http://schemas.microsoft.com/office/drawing/2014/main" id="{435F648D-A283-495F-BA4E-A7DBFF0F42CB}"/>
                </a:ext>
              </a:extLst>
            </p:cNvPr>
            <p:cNvSpPr>
              <a:spLocks noChangeArrowheads="1"/>
            </p:cNvSpPr>
            <p:nvPr/>
          </p:nvSpPr>
          <p:spPr bwMode="auto">
            <a:xfrm>
              <a:off x="1257300" y="404813"/>
              <a:ext cx="74612" cy="508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bg1"/>
                </a:solidFill>
              </a:endParaRPr>
            </a:p>
          </p:txBody>
        </p:sp>
        <p:sp>
          <p:nvSpPr>
            <p:cNvPr id="34" name="Freeform 11">
              <a:extLst>
                <a:ext uri="{FF2B5EF4-FFF2-40B4-BE49-F238E27FC236}">
                  <a16:creationId xmlns:a16="http://schemas.microsoft.com/office/drawing/2014/main" id="{AB2A403B-5633-4D74-A742-6F09315D7BF4}"/>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5" name="Freeform 12">
              <a:extLst>
                <a:ext uri="{FF2B5EF4-FFF2-40B4-BE49-F238E27FC236}">
                  <a16:creationId xmlns:a16="http://schemas.microsoft.com/office/drawing/2014/main" id="{E4EBD3EF-692C-4FB7-91EB-2DB640EC53E6}"/>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6" name="Freeform 13">
              <a:extLst>
                <a:ext uri="{FF2B5EF4-FFF2-40B4-BE49-F238E27FC236}">
                  <a16:creationId xmlns:a16="http://schemas.microsoft.com/office/drawing/2014/main" id="{CEC673F8-1A3A-4CAE-9904-87474B39052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sp>
          <p:nvSpPr>
            <p:cNvPr id="37" name="Freeform 14">
              <a:extLst>
                <a:ext uri="{FF2B5EF4-FFF2-40B4-BE49-F238E27FC236}">
                  <a16:creationId xmlns:a16="http://schemas.microsoft.com/office/drawing/2014/main" id="{10E7F45D-8E34-4D1C-9D45-160C2657431B}"/>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a:solidFill>
                  <a:schemeClr val="tx1"/>
                </a:solidFill>
              </a:endParaRPr>
            </a:p>
          </p:txBody>
        </p:sp>
      </p:grpSp>
    </p:spTree>
    <p:extLst>
      <p:ext uri="{BB962C8B-B14F-4D97-AF65-F5344CB8AC3E}">
        <p14:creationId xmlns:p14="http://schemas.microsoft.com/office/powerpoint/2010/main" val="28728773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Statement slide">
    <p:bg>
      <p:bgPr>
        <a:solidFill>
          <a:schemeClr val="bg1"/>
        </a:solidFill>
        <a:effectLst/>
      </p:bgPr>
    </p:bg>
    <p:spTree>
      <p:nvGrpSpPr>
        <p:cNvPr id="1" name=""/>
        <p:cNvGrpSpPr/>
        <p:nvPr/>
      </p:nvGrpSpPr>
      <p:grpSpPr>
        <a:xfrm>
          <a:off x="0" y="0"/>
          <a:ext cx="0" cy="0"/>
          <a:chOff x="0" y="0"/>
          <a:chExt cx="0" cy="0"/>
        </a:xfrm>
      </p:grpSpPr>
      <p:sp>
        <p:nvSpPr>
          <p:cNvPr id="8" name="Rectangle 2">
            <a:extLst>
              <a:ext uri="{FF2B5EF4-FFF2-40B4-BE49-F238E27FC236}">
                <a16:creationId xmlns:a16="http://schemas.microsoft.com/office/drawing/2014/main" id="{6C9E0920-8CD3-794F-90BE-8F98B4A7EDB0}"/>
              </a:ext>
            </a:extLst>
          </p:cNvPr>
          <p:cNvSpPr>
            <a:spLocks/>
          </p:cNvSpPr>
          <p:nvPr/>
        </p:nvSpPr>
        <p:spPr bwMode="auto">
          <a:xfrm>
            <a:off x="914719" y="6444147"/>
            <a:ext cx="335348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bg1">
                    <a:lumMod val="85000"/>
                  </a:schemeClr>
                </a:solidFill>
                <a:latin typeface="Open Sans" charset="0"/>
                <a:ea typeface="Open Sans" charset="0"/>
                <a:cs typeface="Open Sans" charset="0"/>
                <a:sym typeface="Frutiger Next Pro Light" charset="0"/>
              </a:rPr>
              <a:t>‹#›</a:t>
            </a:fld>
            <a:r>
              <a:rPr lang="en-US" sz="800">
                <a:solidFill>
                  <a:schemeClr val="bg1">
                    <a:lumMod val="85000"/>
                  </a:schemeClr>
                </a:solidFill>
                <a:latin typeface="Open Sans" charset="0"/>
                <a:ea typeface="Open Sans" charset="0"/>
                <a:cs typeface="Open Sans" charset="0"/>
                <a:sym typeface="Frutiger Next Pro Light" charset="0"/>
              </a:rPr>
              <a:t>  |  Copyright © 2022 Deloitte Development LLC. All rights reserved.</a:t>
            </a:r>
          </a:p>
        </p:txBody>
      </p:sp>
      <p:sp>
        <p:nvSpPr>
          <p:cNvPr id="3" name="Rectangle 2">
            <a:extLst>
              <a:ext uri="{FF2B5EF4-FFF2-40B4-BE49-F238E27FC236}">
                <a16:creationId xmlns:a16="http://schemas.microsoft.com/office/drawing/2014/main" id="{00E3249D-A85E-4777-A72E-80B3CF02B87E}"/>
              </a:ext>
            </a:extLst>
          </p:cNvPr>
          <p:cNvSpPr>
            <a:spLocks/>
          </p:cNvSpPr>
          <p:nvPr userDrawn="1"/>
        </p:nvSpPr>
        <p:spPr bwMode="auto">
          <a:xfrm>
            <a:off x="914719" y="6444147"/>
            <a:ext cx="3353482" cy="1231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lIns="0" tIns="0" rIns="0" bIns="0">
            <a:spAutoFit/>
          </a:bodyPr>
          <a:lstStyle/>
          <a:p>
            <a:fld id="{C84F2FB2-4A16-1542-BD5E-F56870239E74}" type="slidenum">
              <a:rPr lang="en-US" sz="800" smtClean="0">
                <a:solidFill>
                  <a:schemeClr val="bg1">
                    <a:lumMod val="85000"/>
                  </a:schemeClr>
                </a:solidFill>
                <a:latin typeface="Open Sans" charset="0"/>
                <a:ea typeface="Open Sans" charset="0"/>
                <a:cs typeface="Open Sans" charset="0"/>
                <a:sym typeface="Frutiger Next Pro Light" charset="0"/>
              </a:rPr>
              <a:t>‹#›</a:t>
            </a:fld>
            <a:r>
              <a:rPr lang="en-US" sz="800">
                <a:solidFill>
                  <a:schemeClr val="bg1">
                    <a:lumMod val="85000"/>
                  </a:schemeClr>
                </a:solidFill>
                <a:latin typeface="Open Sans" charset="0"/>
                <a:ea typeface="Open Sans" charset="0"/>
                <a:cs typeface="Open Sans" charset="0"/>
                <a:sym typeface="Frutiger Next Pro Light" charset="0"/>
              </a:rPr>
              <a:t>  |  Copyright © 2022 Deloitte Development LLC. All rights reserved.</a:t>
            </a:r>
          </a:p>
        </p:txBody>
      </p:sp>
    </p:spTree>
    <p:extLst>
      <p:ext uri="{BB962C8B-B14F-4D97-AF65-F5344CB8AC3E}">
        <p14:creationId xmlns:p14="http://schemas.microsoft.com/office/powerpoint/2010/main" val="311601784"/>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888000456"/>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Divider - Deloitte white">
    <p:bg bwMode="gray">
      <p:bgPr>
        <a:solidFill>
          <a:schemeClr val="bg1"/>
        </a:solidFill>
        <a:effectLst/>
      </p:bgPr>
    </p:bg>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34F5B603-8BEE-C94E-8E56-823C3D6BC56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86188" y="1115180"/>
            <a:ext cx="8405812" cy="5327926"/>
          </a:xfrm>
          <a:prstGeom prst="rect">
            <a:avLst/>
          </a:prstGeom>
        </p:spPr>
      </p:pic>
      <p:sp>
        <p:nvSpPr>
          <p:cNvPr id="8" name="Title 1">
            <a:extLst>
              <a:ext uri="{FF2B5EF4-FFF2-40B4-BE49-F238E27FC236}">
                <a16:creationId xmlns:a16="http://schemas.microsoft.com/office/drawing/2014/main" id="{A1F907F8-2208-4940-8D2D-F7CC61BF7E35}"/>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tx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9" name="Text Placeholder 2">
            <a:extLst>
              <a:ext uri="{FF2B5EF4-FFF2-40B4-BE49-F238E27FC236}">
                <a16:creationId xmlns:a16="http://schemas.microsoft.com/office/drawing/2014/main" id="{EED085EA-F5FD-204A-9146-361401A33B98}"/>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tx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532120204"/>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30579679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Placeholder 1"/>
          <p:cNvSpPr>
            <a:spLocks noGrp="1"/>
          </p:cNvSpPr>
          <p:nvPr>
            <p:ph type="title"/>
          </p:nvPr>
        </p:nvSpPr>
        <p:spPr>
          <a:xfrm>
            <a:off x="469900" y="402586"/>
            <a:ext cx="11252200" cy="698501"/>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65247609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Title &amp; Subtitles">
    <p:spTree>
      <p:nvGrpSpPr>
        <p:cNvPr id="1" name=""/>
        <p:cNvGrpSpPr/>
        <p:nvPr/>
      </p:nvGrpSpPr>
      <p:grpSpPr>
        <a:xfrm>
          <a:off x="0" y="0"/>
          <a:ext cx="0" cy="0"/>
          <a:chOff x="0" y="0"/>
          <a:chExt cx="0" cy="0"/>
        </a:xfrm>
      </p:grpSpPr>
      <p:sp>
        <p:nvSpPr>
          <p:cNvPr id="5" name="Text Placeholder 8"/>
          <p:cNvSpPr>
            <a:spLocks noGrp="1"/>
          </p:cNvSpPr>
          <p:nvPr>
            <p:ph type="body" sz="quarter" idx="13" hasCustomPrompt="1"/>
          </p:nvPr>
        </p:nvSpPr>
        <p:spPr>
          <a:xfrm>
            <a:off x="469900" y="736689"/>
            <a:ext cx="11252200" cy="280899"/>
          </a:xfrm>
          <a:prstGeom prst="rect">
            <a:avLst/>
          </a:prstGeom>
        </p:spPr>
        <p:txBody>
          <a:bodyPr lIns="0" tIns="0" rIns="0" bIns="0">
            <a:noAutofit/>
          </a:bodyPr>
          <a:lstStyle>
            <a:lvl1pPr marL="0" indent="0">
              <a:buNone/>
              <a:defRPr sz="1100" b="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atin typeface="Open Sans" panose="020B0606030504020204" pitchFamily="34" charset="0"/>
                <a:ea typeface="Open Sans" panose="020B0606030504020204" pitchFamily="34" charset="0"/>
                <a:cs typeface="Open Sans" panose="020B0606030504020204" pitchFamily="34" charset="0"/>
              </a:defRPr>
            </a:lvl1pPr>
          </a:lstStyle>
          <a:p>
            <a:r>
              <a:rPr lang="en-US" noProof="0"/>
              <a:t>Click to edit Master title style</a:t>
            </a:r>
          </a:p>
        </p:txBody>
      </p:sp>
    </p:spTree>
    <p:extLst>
      <p:ext uri="{BB962C8B-B14F-4D97-AF65-F5344CB8AC3E}">
        <p14:creationId xmlns:p14="http://schemas.microsoft.com/office/powerpoint/2010/main" val="1147376351"/>
      </p:ext>
    </p:extLst>
  </p:cSld>
  <p:clrMapOvr>
    <a:masterClrMapping/>
  </p:clrMapOvr>
  <p:transition>
    <p:fade/>
  </p:transition>
  <p:hf sldNum="0" hd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Subhead, Breadcrumb">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E6747-68CA-4361-94F3-864DADDD6DD8}"/>
              </a:ext>
            </a:extLst>
          </p:cNvPr>
          <p:cNvSpPr>
            <a:spLocks noGrp="1"/>
          </p:cNvSpPr>
          <p:nvPr>
            <p:ph type="title"/>
          </p:nvPr>
        </p:nvSpPr>
        <p:spPr/>
        <p:txBody>
          <a:bodyPr anchor="b"/>
          <a:lstStyle/>
          <a:p>
            <a:r>
              <a:rPr lang="en-US"/>
              <a:t>Click to edit Master title style</a:t>
            </a:r>
          </a:p>
        </p:txBody>
      </p:sp>
      <p:sp>
        <p:nvSpPr>
          <p:cNvPr id="3" name="Text Placeholder 8">
            <a:extLst>
              <a:ext uri="{FF2B5EF4-FFF2-40B4-BE49-F238E27FC236}">
                <a16:creationId xmlns:a16="http://schemas.microsoft.com/office/drawing/2014/main" id="{0F546414-F133-4740-AA38-5C1ECE5FA11A}"/>
              </a:ext>
            </a:extLst>
          </p:cNvPr>
          <p:cNvSpPr>
            <a:spLocks noGrp="1"/>
          </p:cNvSpPr>
          <p:nvPr>
            <p:ph type="body" sz="quarter" idx="14"/>
          </p:nvPr>
        </p:nvSpPr>
        <p:spPr>
          <a:xfrm>
            <a:off x="469900" y="1188720"/>
            <a:ext cx="11252200" cy="475488"/>
          </a:xfrm>
        </p:spPr>
        <p:txBody>
          <a:bodyPr vert="horz" lIns="0" tIns="0" rIns="0" bIns="0" rtlCol="0">
            <a:noAutofit/>
          </a:bodyPr>
          <a:lstStyle>
            <a:lvl1pPr marL="0" indent="0">
              <a:buNone/>
              <a:defRPr lang="en-US" sz="1400"/>
            </a:lvl1pPr>
          </a:lstStyle>
          <a:p>
            <a:pPr marL="228600" lvl="0" indent="-228600">
              <a:lnSpc>
                <a:spcPct val="130000"/>
              </a:lnSpc>
            </a:pPr>
            <a:r>
              <a:rPr lang="en-US"/>
              <a:t>Edit Master text styles</a:t>
            </a:r>
          </a:p>
        </p:txBody>
      </p:sp>
      <p:sp>
        <p:nvSpPr>
          <p:cNvPr id="5" name="Text Placeholder 4">
            <a:extLst>
              <a:ext uri="{FF2B5EF4-FFF2-40B4-BE49-F238E27FC236}">
                <a16:creationId xmlns:a16="http://schemas.microsoft.com/office/drawing/2014/main" id="{08CDA913-053B-41DE-91C7-CDD8D7B615FE}"/>
              </a:ext>
            </a:extLst>
          </p:cNvPr>
          <p:cNvSpPr>
            <a:spLocks noGrp="1"/>
          </p:cNvSpPr>
          <p:nvPr>
            <p:ph type="body" sz="quarter" idx="15" hasCustomPrompt="1"/>
          </p:nvPr>
        </p:nvSpPr>
        <p:spPr>
          <a:xfrm>
            <a:off x="469900" y="365760"/>
            <a:ext cx="11252200" cy="173038"/>
          </a:xfrm>
        </p:spPr>
        <p:txBody>
          <a:bodyPr anchor="b"/>
          <a:lstStyle>
            <a:lvl1pPr>
              <a:defRPr sz="900" b="1" cap="all" spc="300" baseline="0">
                <a:solidFill>
                  <a:schemeClr val="bg1">
                    <a:lumMod val="65000"/>
                  </a:schemeClr>
                </a:solidFill>
              </a:defRPr>
            </a:lvl1pPr>
          </a:lstStyle>
          <a:p>
            <a:pPr lvl="0"/>
            <a:r>
              <a:rPr lang="en-US"/>
              <a:t>CLICK TO EDIT BREADCRUMB</a:t>
            </a:r>
          </a:p>
        </p:txBody>
      </p:sp>
    </p:spTree>
    <p:extLst>
      <p:ext uri="{BB962C8B-B14F-4D97-AF65-F5344CB8AC3E}">
        <p14:creationId xmlns:p14="http://schemas.microsoft.com/office/powerpoint/2010/main" val="2313311300"/>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Bio Slide">
    <p:spTree>
      <p:nvGrpSpPr>
        <p:cNvPr id="1" name=""/>
        <p:cNvGrpSpPr/>
        <p:nvPr/>
      </p:nvGrpSpPr>
      <p:grpSpPr>
        <a:xfrm>
          <a:off x="0" y="0"/>
          <a:ext cx="0" cy="0"/>
          <a:chOff x="0" y="0"/>
          <a:chExt cx="0" cy="0"/>
        </a:xfrm>
      </p:grpSpPr>
      <p:sp>
        <p:nvSpPr>
          <p:cNvPr id="50" name="Picture Placeholder 17"/>
          <p:cNvSpPr>
            <a:spLocks noGrp="1"/>
          </p:cNvSpPr>
          <p:nvPr>
            <p:ph type="pic" sz="quarter" idx="10"/>
          </p:nvPr>
        </p:nvSpPr>
        <p:spPr>
          <a:xfrm>
            <a:off x="943117" y="1818334"/>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51" name="Picture Placeholder 17"/>
          <p:cNvSpPr>
            <a:spLocks noGrp="1"/>
          </p:cNvSpPr>
          <p:nvPr>
            <p:ph type="pic" sz="quarter" idx="11"/>
          </p:nvPr>
        </p:nvSpPr>
        <p:spPr>
          <a:xfrm>
            <a:off x="6519166" y="1818334"/>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52" name="Picture Placeholder 17"/>
          <p:cNvSpPr>
            <a:spLocks noGrp="1"/>
          </p:cNvSpPr>
          <p:nvPr>
            <p:ph type="pic" sz="quarter" idx="12"/>
          </p:nvPr>
        </p:nvSpPr>
        <p:spPr>
          <a:xfrm>
            <a:off x="943117" y="3302585"/>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53" name="Picture Placeholder 17"/>
          <p:cNvSpPr>
            <a:spLocks noGrp="1"/>
          </p:cNvSpPr>
          <p:nvPr>
            <p:ph type="pic" sz="quarter" idx="13"/>
          </p:nvPr>
        </p:nvSpPr>
        <p:spPr>
          <a:xfrm>
            <a:off x="6519166" y="3302585"/>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54" name="Picture Placeholder 17"/>
          <p:cNvSpPr>
            <a:spLocks noGrp="1"/>
          </p:cNvSpPr>
          <p:nvPr>
            <p:ph type="pic" sz="quarter" idx="14"/>
          </p:nvPr>
        </p:nvSpPr>
        <p:spPr>
          <a:xfrm>
            <a:off x="943117" y="4808353"/>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55" name="Picture Placeholder 17"/>
          <p:cNvSpPr>
            <a:spLocks noGrp="1"/>
          </p:cNvSpPr>
          <p:nvPr>
            <p:ph type="pic" sz="quarter" idx="15"/>
          </p:nvPr>
        </p:nvSpPr>
        <p:spPr>
          <a:xfrm>
            <a:off x="6519166" y="4808353"/>
            <a:ext cx="1246909" cy="1243775"/>
          </a:xfrm>
          <a:prstGeom prst="ellipse">
            <a:avLst/>
          </a:prstGeom>
        </p:spPr>
        <p:txBody>
          <a:bodyPr>
            <a:noAutofit/>
          </a:bodyPr>
          <a:lstStyle>
            <a:lvl1pPr marL="0" indent="0">
              <a:buFontTx/>
              <a:buNone/>
              <a:defRPr sz="927"/>
            </a:lvl1pPr>
          </a:lstStyle>
          <a:p>
            <a:r>
              <a:rPr lang="en-US"/>
              <a:t>Drag picture to placeholder or click icon to add</a:t>
            </a:r>
          </a:p>
        </p:txBody>
      </p:sp>
      <p:sp>
        <p:nvSpPr>
          <p:cNvPr id="4" name="Title 3"/>
          <p:cNvSpPr>
            <a:spLocks noGrp="1"/>
          </p:cNvSpPr>
          <p:nvPr>
            <p:ph type="title" hasCustomPrompt="1"/>
          </p:nvPr>
        </p:nvSpPr>
        <p:spPr/>
        <p:txBody>
          <a:bodyPr>
            <a:noAutofit/>
          </a:bodyPr>
          <a:lstStyle/>
          <a:p>
            <a:r>
              <a:rPr lang="en-US"/>
              <a:t>Sample bios</a:t>
            </a:r>
          </a:p>
        </p:txBody>
      </p:sp>
      <p:sp>
        <p:nvSpPr>
          <p:cNvPr id="3" name="Text Placeholder 2"/>
          <p:cNvSpPr>
            <a:spLocks noGrp="1"/>
          </p:cNvSpPr>
          <p:nvPr>
            <p:ph type="body" sz="quarter" idx="16" hasCustomPrompt="1"/>
          </p:nvPr>
        </p:nvSpPr>
        <p:spPr>
          <a:xfrm>
            <a:off x="2444753" y="2048383"/>
            <a:ext cx="3348627"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6" name="Text Placeholder 5"/>
          <p:cNvSpPr>
            <a:spLocks noGrp="1"/>
          </p:cNvSpPr>
          <p:nvPr>
            <p:ph type="body" sz="quarter" idx="17" hasCustomPrompt="1"/>
          </p:nvPr>
        </p:nvSpPr>
        <p:spPr>
          <a:xfrm>
            <a:off x="2444753" y="2395315"/>
            <a:ext cx="3348627"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
        <p:nvSpPr>
          <p:cNvPr id="28" name="Text Placeholder 2"/>
          <p:cNvSpPr>
            <a:spLocks noGrp="1"/>
          </p:cNvSpPr>
          <p:nvPr>
            <p:ph type="body" sz="quarter" idx="18" hasCustomPrompt="1"/>
          </p:nvPr>
        </p:nvSpPr>
        <p:spPr>
          <a:xfrm>
            <a:off x="2444753" y="3596737"/>
            <a:ext cx="3348627"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29" name="Text Placeholder 5"/>
          <p:cNvSpPr>
            <a:spLocks noGrp="1"/>
          </p:cNvSpPr>
          <p:nvPr>
            <p:ph type="body" sz="quarter" idx="19" hasCustomPrompt="1"/>
          </p:nvPr>
        </p:nvSpPr>
        <p:spPr>
          <a:xfrm>
            <a:off x="2444753" y="3943668"/>
            <a:ext cx="3348627"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
        <p:nvSpPr>
          <p:cNvPr id="30" name="Text Placeholder 2"/>
          <p:cNvSpPr>
            <a:spLocks noGrp="1"/>
          </p:cNvSpPr>
          <p:nvPr>
            <p:ph type="body" sz="quarter" idx="20" hasCustomPrompt="1"/>
          </p:nvPr>
        </p:nvSpPr>
        <p:spPr>
          <a:xfrm>
            <a:off x="2444753" y="5144687"/>
            <a:ext cx="3348627"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31" name="Text Placeholder 5"/>
          <p:cNvSpPr>
            <a:spLocks noGrp="1"/>
          </p:cNvSpPr>
          <p:nvPr>
            <p:ph type="body" sz="quarter" idx="21" hasCustomPrompt="1"/>
          </p:nvPr>
        </p:nvSpPr>
        <p:spPr>
          <a:xfrm>
            <a:off x="2444753" y="5491619"/>
            <a:ext cx="3348627"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
        <p:nvSpPr>
          <p:cNvPr id="32" name="Text Placeholder 2"/>
          <p:cNvSpPr>
            <a:spLocks noGrp="1"/>
          </p:cNvSpPr>
          <p:nvPr>
            <p:ph type="body" sz="quarter" idx="22" hasCustomPrompt="1"/>
          </p:nvPr>
        </p:nvSpPr>
        <p:spPr>
          <a:xfrm>
            <a:off x="8016061" y="2048383"/>
            <a:ext cx="3566341"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33" name="Text Placeholder 5"/>
          <p:cNvSpPr>
            <a:spLocks noGrp="1"/>
          </p:cNvSpPr>
          <p:nvPr>
            <p:ph type="body" sz="quarter" idx="23" hasCustomPrompt="1"/>
          </p:nvPr>
        </p:nvSpPr>
        <p:spPr>
          <a:xfrm>
            <a:off x="8016061" y="2395315"/>
            <a:ext cx="3566341"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
        <p:nvSpPr>
          <p:cNvPr id="34" name="Text Placeholder 2"/>
          <p:cNvSpPr>
            <a:spLocks noGrp="1"/>
          </p:cNvSpPr>
          <p:nvPr>
            <p:ph type="body" sz="quarter" idx="24" hasCustomPrompt="1"/>
          </p:nvPr>
        </p:nvSpPr>
        <p:spPr>
          <a:xfrm>
            <a:off x="8016061" y="3596737"/>
            <a:ext cx="3566341"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35" name="Text Placeholder 5"/>
          <p:cNvSpPr>
            <a:spLocks noGrp="1"/>
          </p:cNvSpPr>
          <p:nvPr>
            <p:ph type="body" sz="quarter" idx="25" hasCustomPrompt="1"/>
          </p:nvPr>
        </p:nvSpPr>
        <p:spPr>
          <a:xfrm>
            <a:off x="8016061" y="3943668"/>
            <a:ext cx="3566341"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
        <p:nvSpPr>
          <p:cNvPr id="36" name="Text Placeholder 2"/>
          <p:cNvSpPr>
            <a:spLocks noGrp="1"/>
          </p:cNvSpPr>
          <p:nvPr>
            <p:ph type="body" sz="quarter" idx="26" hasCustomPrompt="1"/>
          </p:nvPr>
        </p:nvSpPr>
        <p:spPr>
          <a:xfrm>
            <a:off x="8016061" y="5144687"/>
            <a:ext cx="3566341" cy="341313"/>
          </a:xfrm>
        </p:spPr>
        <p:txBody>
          <a:bodyPr anchor="ctr"/>
          <a:lstStyle>
            <a:lvl1pPr marL="0" indent="0">
              <a:spcBef>
                <a:spcPts val="0"/>
              </a:spcBef>
              <a:buNone/>
              <a:defRPr sz="2594">
                <a:solidFill>
                  <a:schemeClr val="accent5"/>
                </a:solidFill>
                <a:latin typeface="+mj-lt"/>
              </a:defRPr>
            </a:lvl1pPr>
            <a:lvl2pPr marL="423601" indent="0">
              <a:buNone/>
              <a:defRPr/>
            </a:lvl2pPr>
            <a:lvl3pPr marL="847202" indent="0">
              <a:buNone/>
              <a:defRPr/>
            </a:lvl3pPr>
            <a:lvl4pPr marL="1270802" indent="0">
              <a:buNone/>
              <a:defRPr/>
            </a:lvl4pPr>
            <a:lvl5pPr marL="1694402" indent="0">
              <a:buNone/>
              <a:defRPr/>
            </a:lvl5pPr>
          </a:lstStyle>
          <a:p>
            <a:pPr lvl="0"/>
            <a:r>
              <a:rPr lang="en-US"/>
              <a:t>NAME</a:t>
            </a:r>
          </a:p>
        </p:txBody>
      </p:sp>
      <p:sp>
        <p:nvSpPr>
          <p:cNvPr id="37" name="Text Placeholder 5"/>
          <p:cNvSpPr>
            <a:spLocks noGrp="1"/>
          </p:cNvSpPr>
          <p:nvPr>
            <p:ph type="body" sz="quarter" idx="27" hasCustomPrompt="1"/>
          </p:nvPr>
        </p:nvSpPr>
        <p:spPr>
          <a:xfrm>
            <a:off x="8016061" y="5491619"/>
            <a:ext cx="3566341" cy="274637"/>
          </a:xfrm>
        </p:spPr>
        <p:txBody>
          <a:bodyPr/>
          <a:lstStyle>
            <a:lvl1pPr marL="0" indent="0">
              <a:buNone/>
              <a:defRPr sz="1112" baseline="0"/>
            </a:lvl1pPr>
            <a:lvl2pPr marL="423601" indent="0">
              <a:buNone/>
              <a:defRPr sz="1112"/>
            </a:lvl2pPr>
            <a:lvl3pPr marL="847202" indent="0">
              <a:buNone/>
              <a:defRPr sz="1112"/>
            </a:lvl3pPr>
            <a:lvl4pPr marL="1270802" indent="0">
              <a:buNone/>
              <a:defRPr sz="1112"/>
            </a:lvl4pPr>
            <a:lvl5pPr marL="1694402" indent="0">
              <a:buNone/>
              <a:defRPr sz="1112"/>
            </a:lvl5pPr>
          </a:lstStyle>
          <a:p>
            <a:pPr lvl="0"/>
            <a:r>
              <a:rPr lang="en-US"/>
              <a:t>Title description</a:t>
            </a:r>
          </a:p>
        </p:txBody>
      </p:sp>
    </p:spTree>
    <p:extLst>
      <p:ext uri="{BB962C8B-B14F-4D97-AF65-F5344CB8AC3E}">
        <p14:creationId xmlns:p14="http://schemas.microsoft.com/office/powerpoint/2010/main" val="1716880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 Deloitte green accent 4">
    <p:bg bwMode="gray">
      <p:bgPr>
        <a:solidFill>
          <a:schemeClr val="accent3"/>
        </a:solidFill>
        <a:effectLst/>
      </p:bgPr>
    </p:bg>
    <p:spTree>
      <p:nvGrpSpPr>
        <p:cNvPr id="1" name=""/>
        <p:cNvGrpSpPr/>
        <p:nvPr/>
      </p:nvGrpSpPr>
      <p:grpSpPr>
        <a:xfrm>
          <a:off x="0" y="0"/>
          <a:ext cx="0" cy="0"/>
          <a:chOff x="0" y="0"/>
          <a:chExt cx="0" cy="0"/>
        </a:xfrm>
      </p:grpSpPr>
      <p:pic>
        <p:nvPicPr>
          <p:cNvPr id="16" name="Picture 15" descr="Background pattern&#10;&#10;Description automatically generated">
            <a:extLst>
              <a:ext uri="{FF2B5EF4-FFF2-40B4-BE49-F238E27FC236}">
                <a16:creationId xmlns:a16="http://schemas.microsoft.com/office/drawing/2014/main" id="{861288AB-9C93-D640-A929-B71E3CD02A1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6C32543E-E807-47A4-A234-D5C7012187B4}"/>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9ED313D6-5A4E-4826-A4D4-3C0F692F9570}"/>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DAF3337D-4793-4191-8FE2-2BD1EAA16ADA}"/>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DF09F051-A0EE-4A49-AC25-A3F0C2C11889}"/>
              </a:ext>
            </a:extLst>
          </p:cNvPr>
          <p:cNvSpPr txBox="1"/>
          <p:nvPr userDrawn="1"/>
        </p:nvSpPr>
        <p:spPr>
          <a:xfrm>
            <a:off x="469901" y="6477000"/>
            <a:ext cx="5355167" cy="100027"/>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2020 Deloitte Development LLC. All rights reserved.</a:t>
            </a:r>
          </a:p>
        </p:txBody>
      </p:sp>
      <p:sp>
        <p:nvSpPr>
          <p:cNvPr id="15" name="TextBox 14">
            <a:extLst>
              <a:ext uri="{FF2B5EF4-FFF2-40B4-BE49-F238E27FC236}">
                <a16:creationId xmlns:a16="http://schemas.microsoft.com/office/drawing/2014/main" id="{21068994-6C10-4E3B-B991-802F0F138B9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7" name="Title 1">
            <a:extLst>
              <a:ext uri="{FF2B5EF4-FFF2-40B4-BE49-F238E27FC236}">
                <a16:creationId xmlns:a16="http://schemas.microsoft.com/office/drawing/2014/main" id="{12927CF1-BAB3-EB46-AF8C-D8C059A69432}"/>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20" name="Text Placeholder 2">
            <a:extLst>
              <a:ext uri="{FF2B5EF4-FFF2-40B4-BE49-F238E27FC236}">
                <a16:creationId xmlns:a16="http://schemas.microsoft.com/office/drawing/2014/main" id="{E4A7D03D-9579-F145-AA7E-F28AB0EDF304}"/>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267876379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Divider - Deloitte black">
    <p:bg bwMode="gray">
      <p:bgPr>
        <a:solidFill>
          <a:schemeClr val="tx1"/>
        </a:solidFill>
        <a:effectLst/>
      </p:bgPr>
    </p:bg>
    <p:spTree>
      <p:nvGrpSpPr>
        <p:cNvPr id="1" name=""/>
        <p:cNvGrpSpPr/>
        <p:nvPr/>
      </p:nvGrpSpPr>
      <p:grpSpPr>
        <a:xfrm>
          <a:off x="0" y="0"/>
          <a:ext cx="0" cy="0"/>
          <a:chOff x="0" y="0"/>
          <a:chExt cx="0" cy="0"/>
        </a:xfrm>
      </p:grpSpPr>
      <p:pic>
        <p:nvPicPr>
          <p:cNvPr id="3" name="Picture 2" descr="A picture containing dark&#10;&#10;Description automatically generated">
            <a:extLst>
              <a:ext uri="{FF2B5EF4-FFF2-40B4-BE49-F238E27FC236}">
                <a16:creationId xmlns:a16="http://schemas.microsoft.com/office/drawing/2014/main" id="{C53474EA-1434-604A-965E-350A709D1CA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856817" y="751647"/>
            <a:ext cx="6322874" cy="5725353"/>
          </a:xfrm>
          <a:prstGeom prst="rect">
            <a:avLst/>
          </a:prstGeom>
        </p:spPr>
      </p:pic>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2309" y="790103"/>
            <a:ext cx="12193294" cy="6921199"/>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3390693"/>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Divider - Deloitte black">
    <p:bg bwMode="gray">
      <p:bgPr>
        <a:solidFill>
          <a:schemeClr val="tx1"/>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1" name="Title 1">
            <a:extLst>
              <a:ext uri="{FF2B5EF4-FFF2-40B4-BE49-F238E27FC236}">
                <a16:creationId xmlns:a16="http://schemas.microsoft.com/office/drawing/2014/main" id="{8C0B26E2-7A1D-4143-86B7-99E73A374CCE}"/>
              </a:ext>
            </a:extLst>
          </p:cNvPr>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6" name="Text Placeholder 2">
            <a:extLst>
              <a:ext uri="{FF2B5EF4-FFF2-40B4-BE49-F238E27FC236}">
                <a16:creationId xmlns:a16="http://schemas.microsoft.com/office/drawing/2014/main" id="{763F4744-9003-2540-9EBB-077F2D01E275}"/>
              </a:ext>
            </a:extLst>
          </p:cNvPr>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Tree>
    <p:extLst>
      <p:ext uri="{BB962C8B-B14F-4D97-AF65-F5344CB8AC3E}">
        <p14:creationId xmlns:p14="http://schemas.microsoft.com/office/powerpoint/2010/main" val="1620579869"/>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1_Divider - Deloitte green">
    <p:bg bwMode="gray">
      <p:bgPr>
        <a:solidFill>
          <a:srgbClr val="86BC25"/>
        </a:solidFill>
        <a:effectLst/>
      </p:bgPr>
    </p:bg>
    <p:spTree>
      <p:nvGrpSpPr>
        <p:cNvPr id="1" name=""/>
        <p:cNvGrpSpPr/>
        <p:nvPr/>
      </p:nvGrpSpPr>
      <p:grpSpPr>
        <a:xfrm>
          <a:off x="0" y="0"/>
          <a:ext cx="0" cy="0"/>
          <a:chOff x="0" y="0"/>
          <a:chExt cx="0" cy="0"/>
        </a:xfrm>
      </p:grpSpPr>
      <p:pic>
        <p:nvPicPr>
          <p:cNvPr id="5" name="Picture 4" descr="Background pattern&#10;&#10;Description automatically generated">
            <a:extLst>
              <a:ext uri="{FF2B5EF4-FFF2-40B4-BE49-F238E27FC236}">
                <a16:creationId xmlns:a16="http://schemas.microsoft.com/office/drawing/2014/main" id="{7ECB11B5-2C44-EB49-8752-C859A9C9479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915436"/>
            <a:ext cx="12192000" cy="6920464"/>
          </a:xfrm>
          <a:prstGeom prst="rect">
            <a:avLst/>
          </a:prstGeom>
        </p:spPr>
      </p:pic>
      <p:sp>
        <p:nvSpPr>
          <p:cNvPr id="18" name="Title 1"/>
          <p:cNvSpPr>
            <a:spLocks noGrp="1"/>
          </p:cNvSpPr>
          <p:nvPr>
            <p:ph type="title"/>
          </p:nvPr>
        </p:nvSpPr>
        <p:spPr bwMode="gray">
          <a:xfrm>
            <a:off x="469900" y="1705668"/>
            <a:ext cx="10418233" cy="1592403"/>
          </a:xfrm>
          <a:prstGeom prst="rect">
            <a:avLst/>
          </a:prstGeo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noProof="0"/>
              <a:t>Click to edit Master title style</a:t>
            </a:r>
          </a:p>
        </p:txBody>
      </p:sp>
      <p:sp>
        <p:nvSpPr>
          <p:cNvPr id="19" name="Text Placeholder 2"/>
          <p:cNvSpPr>
            <a:spLocks noGrp="1"/>
          </p:cNvSpPr>
          <p:nvPr>
            <p:ph type="body" idx="1"/>
          </p:nvPr>
        </p:nvSpPr>
        <p:spPr bwMode="gray">
          <a:xfrm>
            <a:off x="469899" y="3321003"/>
            <a:ext cx="10418233" cy="1566532"/>
          </a:xfrm>
        </p:spPr>
        <p:txBody>
          <a:bodyPr lIns="0" tIns="0" rIns="0" bIns="0">
            <a:noAutofit/>
          </a:bodyPr>
          <a:lstStyle>
            <a:lvl1pPr marL="0" indent="0">
              <a:lnSpc>
                <a:spcPct val="95000"/>
              </a:lnSpc>
              <a:spcAft>
                <a:spcPts val="0"/>
              </a:spcAft>
              <a:buNone/>
              <a:defRPr sz="3200">
                <a:solidFill>
                  <a:schemeClr val="bg1"/>
                </a:solidFill>
              </a:defRPr>
            </a:lvl1pPr>
            <a:lvl2pPr marL="609585" indent="0">
              <a:buNone/>
              <a:defRPr sz="2667">
                <a:solidFill>
                  <a:schemeClr val="tx1">
                    <a:tint val="75000"/>
                  </a:schemeClr>
                </a:solidFill>
              </a:defRPr>
            </a:lvl2pPr>
            <a:lvl3pPr marL="1219170" indent="0">
              <a:buNone/>
              <a:defRPr sz="2400">
                <a:solidFill>
                  <a:schemeClr val="tx1">
                    <a:tint val="75000"/>
                  </a:schemeClr>
                </a:solidFill>
              </a:defRPr>
            </a:lvl3pPr>
            <a:lvl4pPr marL="1828754" indent="0">
              <a:buNone/>
              <a:defRPr sz="2133">
                <a:solidFill>
                  <a:schemeClr val="tx1">
                    <a:tint val="75000"/>
                  </a:schemeClr>
                </a:solidFill>
              </a:defRPr>
            </a:lvl4pPr>
            <a:lvl5pPr marL="2438339" indent="0">
              <a:buNone/>
              <a:defRPr sz="2133">
                <a:solidFill>
                  <a:schemeClr val="tx1">
                    <a:tint val="75000"/>
                  </a:schemeClr>
                </a:solidFill>
              </a:defRPr>
            </a:lvl5pPr>
            <a:lvl6pPr marL="3047924" indent="0">
              <a:buNone/>
              <a:defRPr sz="2133">
                <a:solidFill>
                  <a:schemeClr val="tx1">
                    <a:tint val="75000"/>
                  </a:schemeClr>
                </a:solidFill>
              </a:defRPr>
            </a:lvl6pPr>
            <a:lvl7pPr marL="3657509" indent="0">
              <a:buNone/>
              <a:defRPr sz="2133">
                <a:solidFill>
                  <a:schemeClr val="tx1">
                    <a:tint val="75000"/>
                  </a:schemeClr>
                </a:solidFill>
              </a:defRPr>
            </a:lvl7pPr>
            <a:lvl8pPr marL="4267093" indent="0">
              <a:buNone/>
              <a:defRPr sz="2133">
                <a:solidFill>
                  <a:schemeClr val="tx1">
                    <a:tint val="75000"/>
                  </a:schemeClr>
                </a:solidFill>
              </a:defRPr>
            </a:lvl8pPr>
            <a:lvl9pPr marL="4876678" indent="0">
              <a:buNone/>
              <a:defRPr sz="2133">
                <a:solidFill>
                  <a:schemeClr val="tx1">
                    <a:tint val="75000"/>
                  </a:schemeClr>
                </a:solidFill>
              </a:defRPr>
            </a:lvl9pPr>
          </a:lstStyle>
          <a:p>
            <a:pPr lvl="0"/>
            <a:r>
              <a:rPr lang="en-US" noProof="0"/>
              <a:t>Click to edit Master text styles</a:t>
            </a:r>
          </a:p>
        </p:txBody>
      </p:sp>
      <p:sp>
        <p:nvSpPr>
          <p:cNvPr id="9" name="TextBox 8">
            <a:extLst>
              <a:ext uri="{FF2B5EF4-FFF2-40B4-BE49-F238E27FC236}">
                <a16:creationId xmlns:a16="http://schemas.microsoft.com/office/drawing/2014/main" id="{8194F347-CBED-4284-9EC5-49E7D0DE163A}"/>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7D0F962B-678A-498B-A789-1AABA8167BB7}"/>
              </a:ext>
            </a:extLst>
          </p:cNvPr>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13" name="CaseCode">
            <a:extLst>
              <a:ext uri="{FF2B5EF4-FFF2-40B4-BE49-F238E27FC236}">
                <a16:creationId xmlns:a16="http://schemas.microsoft.com/office/drawing/2014/main" id="{BC2FEE15-7322-4EA9-9B51-C9E17E1D753F}"/>
              </a:ext>
            </a:extLst>
          </p:cNvPr>
          <p:cNvSpPr txBox="1"/>
          <p:nvPr userDrawn="1"/>
        </p:nvSpPr>
        <p:spPr>
          <a:xfrm>
            <a:off x="6335184" y="6477000"/>
            <a:ext cx="489656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Kinetic Enterprise</a:t>
            </a:r>
          </a:p>
        </p:txBody>
      </p:sp>
      <p:sp>
        <p:nvSpPr>
          <p:cNvPr id="14" name="Copyright">
            <a:extLst>
              <a:ext uri="{FF2B5EF4-FFF2-40B4-BE49-F238E27FC236}">
                <a16:creationId xmlns:a16="http://schemas.microsoft.com/office/drawing/2014/main" id="{7D3FCA04-794C-427D-BD3F-08F1381AE2A2}"/>
              </a:ext>
            </a:extLst>
          </p:cNvPr>
          <p:cNvSpPr txBox="1"/>
          <p:nvPr userDrawn="1"/>
        </p:nvSpPr>
        <p:spPr>
          <a:xfrm>
            <a:off x="469901" y="6477000"/>
            <a:ext cx="5355167" cy="1384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a:solidFill>
                  <a:schemeClr val="bg1"/>
                </a:solidFill>
                <a:latin typeface="Calibri" panose="020F0502020204030204" pitchFamily="34" charset="0"/>
                <a:cs typeface="Calibri" panose="020F0502020204030204" pitchFamily="34" charset="0"/>
              </a:rPr>
              <a:t>Copyright © 2021 Deloitte Development LLC. All rights reserved.</a:t>
            </a:r>
          </a:p>
        </p:txBody>
      </p:sp>
      <p:sp>
        <p:nvSpPr>
          <p:cNvPr id="15" name="TextBox 14">
            <a:extLst>
              <a:ext uri="{FF2B5EF4-FFF2-40B4-BE49-F238E27FC236}">
                <a16:creationId xmlns:a16="http://schemas.microsoft.com/office/drawing/2014/main" id="{59E1AC4F-974A-4D72-B553-35584B4CE8B9}"/>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2414632"/>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1.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tags" Target="../tags/tag2.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oleObject" Target="../embeddings/oleObject1.bin"/><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56"/>
            </p:custDataLst>
            <p:extLst>
              <p:ext uri="{D42A27DB-BD31-4B8C-83A1-F6EECF244321}">
                <p14:modId xmlns:p14="http://schemas.microsoft.com/office/powerpoint/2010/main" val="418403481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57" imgW="270" imgH="270" progId="TCLayout.ActiveDocument.1">
                  <p:embed/>
                </p:oleObj>
              </mc:Choice>
              <mc:Fallback>
                <p:oleObj name="think-cell Slide" r:id="rId57" imgW="270" imgH="270" progId="TCLayout.ActiveDocument.1">
                  <p:embed/>
                  <p:pic>
                    <p:nvPicPr>
                      <p:cNvPr id="4" name="Object 3" hidden="1"/>
                      <p:cNvPicPr/>
                      <p:nvPr/>
                    </p:nvPicPr>
                    <p:blipFill>
                      <a:blip r:embed="rId58"/>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501651" y="317501"/>
            <a:ext cx="11188700" cy="309820"/>
          </a:xfrm>
          <a:prstGeom prst="rect">
            <a:avLst/>
          </a:prstGeom>
        </p:spPr>
        <p:txBody>
          <a:bodyPr vert="horz" lIns="0" tIns="0" rIns="0" bIns="0" rtlCol="0" anchor="t" anchorCtr="0">
            <a:noAutofit/>
          </a:bodyPr>
          <a:lstStyle/>
          <a:p>
            <a:r>
              <a:rPr lang="en-US" noProof="0"/>
              <a:t>Click to edit Master title style</a:t>
            </a:r>
          </a:p>
        </p:txBody>
      </p:sp>
      <p:sp>
        <p:nvSpPr>
          <p:cNvPr id="19" name="Text Placeholder 18"/>
          <p:cNvSpPr>
            <a:spLocks noGrp="1"/>
          </p:cNvSpPr>
          <p:nvPr>
            <p:ph type="body" idx="1"/>
          </p:nvPr>
        </p:nvSpPr>
        <p:spPr>
          <a:xfrm>
            <a:off x="501650" y="1665289"/>
            <a:ext cx="11188700" cy="4716462"/>
          </a:xfrm>
          <a:prstGeom prst="rect">
            <a:avLst/>
          </a:prstGeom>
        </p:spPr>
        <p:txBody>
          <a:bodyPr vert="horz" lIns="0" tIns="0" rIns="0" bIns="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 name="TextBox 2"/>
          <p:cNvSpPr txBox="1"/>
          <p:nvPr/>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15277791"/>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4063" r:id="rId5"/>
    <p:sldLayoutId id="2147483998" r:id="rId6"/>
    <p:sldLayoutId id="2147483999" r:id="rId7"/>
    <p:sldLayoutId id="2147484064" r:id="rId8"/>
    <p:sldLayoutId id="2147484046" r:id="rId9"/>
    <p:sldLayoutId id="2147484047" r:id="rId10"/>
    <p:sldLayoutId id="2147484048" r:id="rId11"/>
    <p:sldLayoutId id="2147484000" r:id="rId12"/>
    <p:sldLayoutId id="2147484001" r:id="rId13"/>
    <p:sldLayoutId id="2147484002" r:id="rId14"/>
    <p:sldLayoutId id="2147484003" r:id="rId15"/>
    <p:sldLayoutId id="2147484004" r:id="rId16"/>
    <p:sldLayoutId id="2147484005" r:id="rId17"/>
    <p:sldLayoutId id="2147484006" r:id="rId18"/>
    <p:sldLayoutId id="2147484062" r:id="rId19"/>
    <p:sldLayoutId id="2147484008" r:id="rId20"/>
    <p:sldLayoutId id="2147484009" r:id="rId21"/>
    <p:sldLayoutId id="2147484010" r:id="rId22"/>
    <p:sldLayoutId id="2147484011" r:id="rId23"/>
    <p:sldLayoutId id="2147484012" r:id="rId24"/>
    <p:sldLayoutId id="2147484013" r:id="rId25"/>
    <p:sldLayoutId id="2147484014" r:id="rId26"/>
    <p:sldLayoutId id="2147484015" r:id="rId27"/>
    <p:sldLayoutId id="2147484016" r:id="rId28"/>
    <p:sldLayoutId id="2147484017" r:id="rId29"/>
    <p:sldLayoutId id="2147484018" r:id="rId30"/>
    <p:sldLayoutId id="2147484019" r:id="rId31"/>
    <p:sldLayoutId id="2147484020" r:id="rId32"/>
    <p:sldLayoutId id="2147484021" r:id="rId33"/>
    <p:sldLayoutId id="2147484041" r:id="rId34"/>
    <p:sldLayoutId id="2147484060" r:id="rId35"/>
    <p:sldLayoutId id="2147484061" r:id="rId36"/>
    <p:sldLayoutId id="2147484065" r:id="rId37"/>
    <p:sldLayoutId id="2147484022" r:id="rId38"/>
    <p:sldLayoutId id="2147484023" r:id="rId39"/>
    <p:sldLayoutId id="2147484024" r:id="rId40"/>
    <p:sldLayoutId id="2147484025" r:id="rId41"/>
    <p:sldLayoutId id="2147484027" r:id="rId42"/>
    <p:sldLayoutId id="2147484042" r:id="rId43"/>
    <p:sldLayoutId id="2147484043" r:id="rId44"/>
    <p:sldLayoutId id="2147484045" r:id="rId45"/>
    <p:sldLayoutId id="2147484044" r:id="rId46"/>
    <p:sldLayoutId id="2147484040" r:id="rId47"/>
    <p:sldLayoutId id="2147484069" r:id="rId48"/>
    <p:sldLayoutId id="2147484071" r:id="rId49"/>
    <p:sldLayoutId id="2147484072" r:id="rId50"/>
    <p:sldLayoutId id="2147484101" r:id="rId51"/>
    <p:sldLayoutId id="2147484102" r:id="rId52"/>
    <p:sldLayoutId id="2147484103" r:id="rId53"/>
    <p:sldLayoutId id="2147484104" r:id="rId54"/>
  </p:sldLayoutIdLst>
  <p:transition>
    <p:fade/>
  </p:transition>
  <p:hf hdr="0" ft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34">
          <p15:clr>
            <a:srgbClr val="F26B43"/>
          </p15:clr>
        </p15:guide>
        <p15:guide id="3" orient="horz" pos="4020">
          <p15:clr>
            <a:srgbClr val="F26B43"/>
          </p15:clr>
        </p15:guide>
        <p15:guide id="4" pos="237">
          <p15:clr>
            <a:srgbClr val="F26B43"/>
          </p15:clr>
        </p15:guide>
        <p15:guide id="5" pos="5523">
          <p15:clr>
            <a:srgbClr val="F26B43"/>
          </p15:clr>
        </p15:guide>
        <p15:guide id="7" orient="horz" pos="200">
          <p15:clr>
            <a:srgbClr val="F26B43"/>
          </p15:clr>
        </p15:guide>
        <p15:guide id="8" orient="horz" pos="4080">
          <p15:clr>
            <a:srgbClr val="F26B43"/>
          </p15:clr>
        </p15:guide>
        <p15:guide id="10" pos="3721">
          <p15:clr>
            <a:srgbClr val="F26B43"/>
          </p15:clr>
        </p15:guide>
        <p15:guide id="11" orient="horz" pos="236">
          <p15:clr>
            <a:srgbClr val="F26B43"/>
          </p15:clr>
        </p15:guide>
        <p15:guide id="12" pos="1022">
          <p15:clr>
            <a:srgbClr val="F26B43"/>
          </p15:clr>
        </p15:guide>
        <p15:guide id="13" pos="1137">
          <p15:clr>
            <a:srgbClr val="F26B43"/>
          </p15:clr>
        </p15:guide>
        <p15:guide id="14" pos="1920">
          <p15:clr>
            <a:srgbClr val="F26B43"/>
          </p15:clr>
        </p15:guide>
        <p15:guide id="15" pos="2033">
          <p15:clr>
            <a:srgbClr val="F26B43"/>
          </p15:clr>
        </p15:guide>
        <p15:guide id="16" pos="4620">
          <p15:clr>
            <a:srgbClr val="F26B43"/>
          </p15:clr>
        </p15:guide>
        <p15:guide id="17" pos="2823">
          <p15:clr>
            <a:srgbClr val="F26B43"/>
          </p15:clr>
        </p15:guide>
        <p15:guide id="18" pos="2937">
          <p15:clr>
            <a:srgbClr val="F26B43"/>
          </p15:clr>
        </p15:guide>
        <p15:guide id="19" pos="2880">
          <p15:clr>
            <a:srgbClr val="F26B43"/>
          </p15:clr>
        </p15:guide>
        <p15:guide id="20" pos="4734">
          <p15:clr>
            <a:srgbClr val="F26B43"/>
          </p15:clr>
        </p15:guide>
        <p15:guide id="22" orient="horz" pos="640">
          <p15:clr>
            <a:srgbClr val="F26B43"/>
          </p15:clr>
        </p15:guide>
        <p15:guide id="64" pos="5098" userDrawn="1">
          <p15:clr>
            <a:srgbClr val="F26B43"/>
          </p15:clr>
        </p15:guide>
        <p15:guide id="65" orient="horz" pos="2160" userDrawn="1">
          <p15:clr>
            <a:srgbClr val="F26B43"/>
          </p15:clr>
        </p15:guide>
        <p15:guide id="66" orient="horz" pos="3968" userDrawn="1">
          <p15:clr>
            <a:srgbClr val="F26B43"/>
          </p15:clr>
        </p15:guide>
        <p15:guide id="67" pos="312" userDrawn="1">
          <p15:clr>
            <a:srgbClr val="F26B43"/>
          </p15:clr>
        </p15:guide>
        <p15:guide id="68" pos="7368" userDrawn="1">
          <p15:clr>
            <a:srgbClr val="F26B43"/>
          </p15:clr>
        </p15:guide>
        <p15:guide id="69" orient="horz" pos="245" userDrawn="1">
          <p15:clr>
            <a:srgbClr val="F26B43"/>
          </p15:clr>
        </p15:guide>
        <p15:guide id="70" orient="horz" pos="4081" userDrawn="1">
          <p15:clr>
            <a:srgbClr val="F26B43"/>
          </p15:clr>
        </p15:guide>
        <p15:guide id="71" pos="4986" userDrawn="1">
          <p15:clr>
            <a:srgbClr val="F26B43"/>
          </p15:clr>
        </p15:guide>
        <p15:guide id="72" pos="1382" userDrawn="1">
          <p15:clr>
            <a:srgbClr val="F26B43"/>
          </p15:clr>
        </p15:guide>
        <p15:guide id="73" pos="1496" userDrawn="1">
          <p15:clr>
            <a:srgbClr val="F26B43"/>
          </p15:clr>
        </p15:guide>
        <p15:guide id="74" pos="2581" userDrawn="1">
          <p15:clr>
            <a:srgbClr val="F26B43"/>
          </p15:clr>
        </p15:guide>
        <p15:guide id="75" pos="2695" userDrawn="1">
          <p15:clr>
            <a:srgbClr val="F26B43"/>
          </p15:clr>
        </p15:guide>
        <p15:guide id="76" pos="6185" userDrawn="1">
          <p15:clr>
            <a:srgbClr val="F26B43"/>
          </p15:clr>
        </p15:guide>
        <p15:guide id="77" pos="3783" userDrawn="1">
          <p15:clr>
            <a:srgbClr val="F26B43"/>
          </p15:clr>
        </p15:guide>
        <p15:guide id="78" pos="3896" userDrawn="1">
          <p15:clr>
            <a:srgbClr val="F26B43"/>
          </p15:clr>
        </p15:guide>
        <p15:guide id="79" pos="3840" userDrawn="1">
          <p15:clr>
            <a:srgbClr val="F26B43"/>
          </p15:clr>
        </p15:guide>
        <p15:guide id="80" pos="6299" userDrawn="1">
          <p15:clr>
            <a:srgbClr val="F26B43"/>
          </p15:clr>
        </p15:guide>
        <p15:guide id="81" orient="horz" pos="1049" userDrawn="1">
          <p15:clr>
            <a:srgbClr val="F26B43"/>
          </p15:clr>
        </p15:guide>
        <p15:guide id="82" orient="horz" pos="641" userDrawn="1">
          <p15:clr>
            <a:srgbClr val="F26B43"/>
          </p15:clr>
        </p15:guide>
        <p15:guide id="83" orient="horz"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50.xml"/><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notesSlide" Target="../notesSlides/notesSlide13.xml"/><Relationship Id="rId1" Type="http://schemas.openxmlformats.org/officeDocument/2006/relationships/slideLayout" Target="../slideLayouts/slideLayout51.xml"/><Relationship Id="rId4" Type="http://schemas.openxmlformats.org/officeDocument/2006/relationships/image" Target="../media/image19.wmf"/></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5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18" Type="http://schemas.openxmlformats.org/officeDocument/2006/relationships/hyperlink" Target="http://superuser.com/questions/405555/how-can-i-group-by-and-sum-a-column-in-excel" TargetMode="Externa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17" Type="http://schemas.openxmlformats.org/officeDocument/2006/relationships/image" Target="../media/image25.jpeg"/><Relationship Id="rId2" Type="http://schemas.openxmlformats.org/officeDocument/2006/relationships/diagramData" Target="../diagrams/data2.xml"/><Relationship Id="rId16" Type="http://schemas.microsoft.com/office/2007/relationships/diagramDrawing" Target="../diagrams/drawing4.xml"/><Relationship Id="rId20" Type="http://schemas.openxmlformats.org/officeDocument/2006/relationships/hyperlink" Target="https://commons.wikimedia.org/wiki/File:Data-entry-clerk.jpg" TargetMode="External"/><Relationship Id="rId1" Type="http://schemas.openxmlformats.org/officeDocument/2006/relationships/slideLayout" Target="../slideLayouts/slideLayout49.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19" Type="http://schemas.openxmlformats.org/officeDocument/2006/relationships/image" Target="../media/image26.jpeg"/><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50.xml"/><Relationship Id="rId6" Type="http://schemas.openxmlformats.org/officeDocument/2006/relationships/image" Target="../media/image30.png"/><Relationship Id="rId5" Type="http://schemas.openxmlformats.org/officeDocument/2006/relationships/image" Target="../media/image29.gif"/><Relationship Id="rId4" Type="http://schemas.openxmlformats.org/officeDocument/2006/relationships/image" Target="../media/image28.gi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50.xml"/><Relationship Id="rId4" Type="http://schemas.openxmlformats.org/officeDocument/2006/relationships/hyperlink" Target="http://10rem.net/blog/2011/06/06/the-two-owi-robot-arm-kits-compared" TargetMode="Externa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0.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5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2.xml"/></Relationships>
</file>

<file path=ppt/slides/_rels/slide4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3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0.xml"/><Relationship Id="rId5" Type="http://schemas.openxmlformats.org/officeDocument/2006/relationships/image" Target="../media/image17.svg"/><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E22672E0-7693-4B5C-8331-DE3495FB6BB0}"/>
              </a:ext>
            </a:extLst>
          </p:cNvPr>
          <p:cNvSpPr>
            <a:spLocks noGrp="1"/>
          </p:cNvSpPr>
          <p:nvPr>
            <p:ph type="body" sz="quarter" idx="10"/>
          </p:nvPr>
        </p:nvSpPr>
        <p:spPr/>
        <p:txBody>
          <a:bodyPr/>
          <a:lstStyle/>
          <a:p>
            <a:r>
              <a:rPr lang="en-US">
                <a:latin typeface="+mn-lt"/>
              </a:rPr>
              <a:t>15-Feb-2023</a:t>
            </a:r>
          </a:p>
        </p:txBody>
      </p:sp>
      <p:pic>
        <p:nvPicPr>
          <p:cNvPr id="7" name="Picture 6">
            <a:extLst>
              <a:ext uri="{FF2B5EF4-FFF2-40B4-BE49-F238E27FC236}">
                <a16:creationId xmlns:a16="http://schemas.microsoft.com/office/drawing/2014/main" id="{FB58598A-3661-FE4F-B2F9-CDB4F6EFEFD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122048" y="5257803"/>
            <a:ext cx="1483061" cy="1483061"/>
          </a:xfrm>
          <a:prstGeom prst="rect">
            <a:avLst/>
          </a:prstGeom>
        </p:spPr>
      </p:pic>
      <p:pic>
        <p:nvPicPr>
          <p:cNvPr id="3" name="Picture 2">
            <a:extLst>
              <a:ext uri="{FF2B5EF4-FFF2-40B4-BE49-F238E27FC236}">
                <a16:creationId xmlns:a16="http://schemas.microsoft.com/office/drawing/2014/main" id="{ED499F5B-62DD-D34B-8F92-57604AD4AE7A}"/>
              </a:ext>
            </a:extLst>
          </p:cNvPr>
          <p:cNvPicPr>
            <a:picLocks noChangeAspect="1"/>
          </p:cNvPicPr>
          <p:nvPr/>
        </p:nvPicPr>
        <p:blipFill>
          <a:blip r:embed="rId4"/>
          <a:stretch>
            <a:fillRect/>
          </a:stretch>
        </p:blipFill>
        <p:spPr>
          <a:xfrm>
            <a:off x="2587532" y="-79468"/>
            <a:ext cx="7016936" cy="7016936"/>
          </a:xfrm>
          <a:prstGeom prst="rect">
            <a:avLst/>
          </a:prstGeom>
        </p:spPr>
      </p:pic>
      <p:sp>
        <p:nvSpPr>
          <p:cNvPr id="13" name="Title 12">
            <a:extLst>
              <a:ext uri="{FF2B5EF4-FFF2-40B4-BE49-F238E27FC236}">
                <a16:creationId xmlns:a16="http://schemas.microsoft.com/office/drawing/2014/main" id="{DE5B9CEA-5E73-4E22-8C75-E8D43059FFC7}"/>
              </a:ext>
            </a:extLst>
          </p:cNvPr>
          <p:cNvSpPr>
            <a:spLocks noGrp="1"/>
          </p:cNvSpPr>
          <p:nvPr>
            <p:ph type="ctrTitle"/>
          </p:nvPr>
        </p:nvSpPr>
        <p:spPr>
          <a:xfrm>
            <a:off x="369448" y="5450348"/>
            <a:ext cx="9435564" cy="895983"/>
          </a:xfrm>
        </p:spPr>
        <p:txBody>
          <a:bodyPr/>
          <a:lstStyle/>
          <a:p>
            <a:r>
              <a:rPr lang="en-US">
                <a:latin typeface="Calibri Light"/>
                <a:ea typeface="Open Sans"/>
                <a:cs typeface="Calibri Light"/>
              </a:rPr>
              <a:t>Record to Report:</a:t>
            </a:r>
            <a:br>
              <a:rPr lang="en-US">
                <a:latin typeface="Calibri Light"/>
                <a:ea typeface="Open Sans"/>
                <a:cs typeface="Calibri Light"/>
              </a:rPr>
            </a:br>
            <a:r>
              <a:rPr lang="en-US">
                <a:latin typeface="Calibri Light"/>
                <a:ea typeface="Open Sans"/>
                <a:cs typeface="Calibri Light"/>
              </a:rPr>
              <a:t>Corporate Accounting 1 – COA and GL</a:t>
            </a:r>
          </a:p>
        </p:txBody>
      </p:sp>
    </p:spTree>
    <p:extLst>
      <p:ext uri="{BB962C8B-B14F-4D97-AF65-F5344CB8AC3E}">
        <p14:creationId xmlns:p14="http://schemas.microsoft.com/office/powerpoint/2010/main" val="86195729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7A73F28A-53D8-4F98-A4D4-E68B6482ADEB}"/>
              </a:ext>
            </a:extLst>
          </p:cNvPr>
          <p:cNvSpPr txBox="1">
            <a:spLocks/>
          </p:cNvSpPr>
          <p:nvPr/>
        </p:nvSpPr>
        <p:spPr>
          <a:xfrm>
            <a:off x="371475" y="1281699"/>
            <a:ext cx="11258550" cy="1737360"/>
          </a:xfrm>
          <a:prstGeom prst="rect">
            <a:avLst/>
          </a:prstGeom>
        </p:spPr>
        <p:txBody>
          <a:bodyPr/>
          <a:lstStyle>
            <a:lvl1pPr marL="0" indent="0" algn="l" defTabSz="121917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Department / Cost Center</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A department is an organization with one or more operational objectives.  </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Departments are responsible for cost control, manage employees within their departments. </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In Oracle cost centers are assigned to each employee which is in turn used for expense, invoice and Purchasing approval processes. </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Departments are represented in Chart of Accounts by way of one or more cost center segment values.</a:t>
            </a:r>
          </a:p>
          <a:p>
            <a:pPr lvl="1"/>
            <a:endParaRPr lang="en-US"/>
          </a:p>
          <a:p>
            <a:pPr lvl="1"/>
            <a:endParaRPr lang="en-US"/>
          </a:p>
        </p:txBody>
      </p:sp>
      <p:sp>
        <p:nvSpPr>
          <p:cNvPr id="7" name="Title 2">
            <a:extLst>
              <a:ext uri="{FF2B5EF4-FFF2-40B4-BE49-F238E27FC236}">
                <a16:creationId xmlns:a16="http://schemas.microsoft.com/office/drawing/2014/main" id="{52312A9C-C9E7-4302-B6E9-61E9BDCBAFBF}"/>
              </a:ext>
            </a:extLst>
          </p:cNvPr>
          <p:cNvSpPr>
            <a:spLocks noGrp="1"/>
          </p:cNvSpPr>
          <p:nvPr>
            <p:ph type="title"/>
          </p:nvPr>
        </p:nvSpPr>
        <p:spPr>
          <a:xfrm>
            <a:off x="457200" y="365760"/>
            <a:ext cx="11252200" cy="334102"/>
          </a:xfrm>
        </p:spPr>
        <p:txBody>
          <a:bodyPr/>
          <a:lstStyle/>
          <a:p>
            <a:r>
              <a:rPr lang="en-US" sz="3000" b="1"/>
              <a:t>Enterprise Structure – Definition [Cont.]</a:t>
            </a:r>
          </a:p>
        </p:txBody>
      </p:sp>
    </p:spTree>
    <p:extLst>
      <p:ext uri="{BB962C8B-B14F-4D97-AF65-F5344CB8AC3E}">
        <p14:creationId xmlns:p14="http://schemas.microsoft.com/office/powerpoint/2010/main" val="14474013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386048C-8C16-440B-9B96-187BAFCB7CC6}"/>
              </a:ext>
            </a:extLst>
          </p:cNvPr>
          <p:cNvSpPr>
            <a:spLocks noGrp="1"/>
          </p:cNvSpPr>
          <p:nvPr>
            <p:ph type="title"/>
          </p:nvPr>
        </p:nvSpPr>
        <p:spPr>
          <a:xfrm>
            <a:off x="197408" y="304986"/>
            <a:ext cx="11338560" cy="768263"/>
          </a:xfrm>
        </p:spPr>
        <p:txBody>
          <a:bodyPr/>
          <a:lstStyle/>
          <a:p>
            <a:r>
              <a:rPr lang="en-US" sz="3000" b="1">
                <a:cs typeface="Calibri Light"/>
              </a:rPr>
              <a:t>Manage Enterprise Structure: Primary Ledger</a:t>
            </a:r>
          </a:p>
        </p:txBody>
      </p:sp>
      <p:sp>
        <p:nvSpPr>
          <p:cNvPr id="8" name="Equal 36">
            <a:extLst>
              <a:ext uri="{FF2B5EF4-FFF2-40B4-BE49-F238E27FC236}">
                <a16:creationId xmlns:a16="http://schemas.microsoft.com/office/drawing/2014/main" id="{B8DD1C56-3079-4D8E-8BD7-C999221C20E7}"/>
              </a:ext>
            </a:extLst>
          </p:cNvPr>
          <p:cNvSpPr/>
          <p:nvPr/>
        </p:nvSpPr>
        <p:spPr bwMode="auto">
          <a:xfrm>
            <a:off x="7507817" y="1930400"/>
            <a:ext cx="452967" cy="551813"/>
          </a:xfrm>
          <a:prstGeom prst="mathEqual">
            <a:avLst/>
          </a:prstGeom>
          <a:solidFill>
            <a:schemeClr val="accent5">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lIns="122767" tIns="61384" rIns="122767" bIns="61384">
            <a:spAutoFit/>
          </a:bodyPr>
          <a:lstStyle/>
          <a:p>
            <a:pPr marL="158747" indent="-158747" algn="ctr">
              <a:lnSpc>
                <a:spcPct val="90000"/>
              </a:lnSpc>
              <a:spcBef>
                <a:spcPct val="50000"/>
              </a:spcBef>
              <a:buClr>
                <a:schemeClr val="accent1"/>
              </a:buClr>
              <a:defRPr/>
            </a:pPr>
            <a:endParaRPr lang="en-US" sz="1467">
              <a:solidFill>
                <a:schemeClr val="tx1"/>
              </a:solidFill>
              <a:latin typeface="Arial Narrow" panose="020B0606020202030204" pitchFamily="34" charset="0"/>
            </a:endParaRPr>
          </a:p>
        </p:txBody>
      </p:sp>
      <p:sp>
        <p:nvSpPr>
          <p:cNvPr id="9" name="TextBox 59">
            <a:extLst>
              <a:ext uri="{FF2B5EF4-FFF2-40B4-BE49-F238E27FC236}">
                <a16:creationId xmlns:a16="http://schemas.microsoft.com/office/drawing/2014/main" id="{EDFF2A89-1C73-417C-8F86-9926CEB18DF4}"/>
              </a:ext>
            </a:extLst>
          </p:cNvPr>
          <p:cNvSpPr txBox="1">
            <a:spLocks noChangeArrowheads="1"/>
          </p:cNvSpPr>
          <p:nvPr/>
        </p:nvSpPr>
        <p:spPr bwMode="auto">
          <a:xfrm>
            <a:off x="8701617" y="2766484"/>
            <a:ext cx="12678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eaLnBrk="1" hangingPunct="1">
              <a:spcBef>
                <a:spcPct val="0"/>
              </a:spcBef>
              <a:buFontTx/>
              <a:buNone/>
            </a:pPr>
            <a:r>
              <a:rPr lang="en-US" altLang="en-US" sz="2400" b="1">
                <a:cs typeface="Arial" panose="020B0604020202020204" pitchFamily="34" charset="0"/>
              </a:rPr>
              <a:t>Ledger</a:t>
            </a:r>
          </a:p>
        </p:txBody>
      </p:sp>
      <p:sp>
        <p:nvSpPr>
          <p:cNvPr id="10" name="Rectangle 18">
            <a:extLst>
              <a:ext uri="{FF2B5EF4-FFF2-40B4-BE49-F238E27FC236}">
                <a16:creationId xmlns:a16="http://schemas.microsoft.com/office/drawing/2014/main" id="{20B0E964-C72B-4B2B-8BB4-29ED1D721198}"/>
              </a:ext>
            </a:extLst>
          </p:cNvPr>
          <p:cNvSpPr>
            <a:spLocks noChangeArrowheads="1"/>
          </p:cNvSpPr>
          <p:nvPr/>
        </p:nvSpPr>
        <p:spPr bwMode="auto">
          <a:xfrm>
            <a:off x="698500" y="3746754"/>
            <a:ext cx="1118870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spcBef>
                <a:spcPts val="600"/>
              </a:spcBef>
              <a:spcAft>
                <a:spcPts val="600"/>
              </a:spcAft>
              <a:buClr>
                <a:schemeClr val="tx1"/>
              </a:buClr>
              <a:buFont typeface="Wingdings" panose="05000000000000000000" pitchFamily="2" charset="2"/>
              <a:buChar char="q"/>
            </a:pPr>
            <a:r>
              <a:rPr lang="en-US" sz="1400">
                <a:latin typeface="+mj-lt"/>
              </a:rPr>
              <a:t> </a:t>
            </a:r>
            <a:r>
              <a:rPr lang="en-US">
                <a:latin typeface="+mj-lt"/>
              </a:rPr>
              <a:t>Each accounting setup requires a </a:t>
            </a:r>
            <a:r>
              <a:rPr lang="en-US" b="1">
                <a:latin typeface="+mj-lt"/>
              </a:rPr>
              <a:t>primary ledger </a:t>
            </a:r>
            <a:r>
              <a:rPr lang="en-US">
                <a:latin typeface="+mj-lt"/>
              </a:rPr>
              <a:t>and optionally, can include one or more </a:t>
            </a:r>
            <a:r>
              <a:rPr lang="en-US" b="1">
                <a:latin typeface="+mj-lt"/>
              </a:rPr>
              <a:t>secondary ledgers </a:t>
            </a:r>
            <a:r>
              <a:rPr lang="en-US">
                <a:latin typeface="+mj-lt"/>
              </a:rPr>
              <a:t>and </a:t>
            </a:r>
            <a:r>
              <a:rPr lang="en-US" b="1">
                <a:latin typeface="+mj-lt"/>
              </a:rPr>
              <a:t>reporting ledger</a:t>
            </a:r>
            <a:r>
              <a:rPr lang="en-US">
                <a:latin typeface="+mj-lt"/>
              </a:rPr>
              <a:t>.</a:t>
            </a:r>
          </a:p>
          <a:p>
            <a:pPr>
              <a:spcBef>
                <a:spcPts val="600"/>
              </a:spcBef>
              <a:spcAft>
                <a:spcPts val="600"/>
              </a:spcAft>
              <a:buClr>
                <a:schemeClr val="tx1"/>
              </a:buClr>
              <a:buFont typeface="Wingdings" panose="05000000000000000000" pitchFamily="2" charset="2"/>
              <a:buChar char="q"/>
            </a:pPr>
            <a:r>
              <a:rPr lang="en-US" altLang="en-US">
                <a:latin typeface="+mj-lt"/>
              </a:rPr>
              <a:t> A ledger is a financial reporting entity that partitions General Ledger information and uses </a:t>
            </a:r>
            <a:r>
              <a:rPr lang="en-US" altLang="en-US" b="1">
                <a:latin typeface="+mj-lt"/>
              </a:rPr>
              <a:t>4 C’s.</a:t>
            </a:r>
          </a:p>
          <a:p>
            <a:pPr lvl="1">
              <a:spcBef>
                <a:spcPts val="600"/>
              </a:spcBef>
              <a:spcAft>
                <a:spcPts val="600"/>
              </a:spcAft>
              <a:buClr>
                <a:schemeClr val="tx1"/>
              </a:buClr>
              <a:buFont typeface="Wingdings" panose="05000000000000000000" pitchFamily="2" charset="2"/>
              <a:buChar char="q"/>
            </a:pPr>
            <a:r>
              <a:rPr lang="en-US" altLang="en-US" sz="1600" b="1">
                <a:latin typeface="+mj-lt"/>
              </a:rPr>
              <a:t>Chart of Accounts </a:t>
            </a:r>
          </a:p>
          <a:p>
            <a:pPr lvl="1">
              <a:spcBef>
                <a:spcPts val="600"/>
              </a:spcBef>
              <a:spcAft>
                <a:spcPts val="600"/>
              </a:spcAft>
              <a:buClr>
                <a:schemeClr val="tx1"/>
              </a:buClr>
              <a:buFont typeface="Wingdings" panose="05000000000000000000" pitchFamily="2" charset="2"/>
              <a:buChar char="q"/>
            </a:pPr>
            <a:r>
              <a:rPr lang="en-US" altLang="en-US" sz="1600" b="1">
                <a:latin typeface="+mj-lt"/>
              </a:rPr>
              <a:t>Accounting Calendar </a:t>
            </a:r>
          </a:p>
          <a:p>
            <a:pPr lvl="1">
              <a:spcBef>
                <a:spcPts val="600"/>
              </a:spcBef>
              <a:spcAft>
                <a:spcPts val="600"/>
              </a:spcAft>
              <a:buClr>
                <a:schemeClr val="tx1"/>
              </a:buClr>
              <a:buFont typeface="Wingdings" panose="05000000000000000000" pitchFamily="2" charset="2"/>
              <a:buChar char="q"/>
            </a:pPr>
            <a:r>
              <a:rPr lang="en-US" altLang="en-US" sz="1600" b="1">
                <a:latin typeface="+mj-lt"/>
              </a:rPr>
              <a:t>Functional Currency </a:t>
            </a:r>
          </a:p>
          <a:p>
            <a:pPr lvl="1">
              <a:spcBef>
                <a:spcPts val="600"/>
              </a:spcBef>
              <a:spcAft>
                <a:spcPts val="600"/>
              </a:spcAft>
              <a:buClr>
                <a:schemeClr val="tx1"/>
              </a:buClr>
              <a:buFont typeface="Wingdings" panose="05000000000000000000" pitchFamily="2" charset="2"/>
              <a:buChar char="q"/>
            </a:pPr>
            <a:r>
              <a:rPr lang="en-US" altLang="en-US" sz="1600" b="1">
                <a:latin typeface="+mj-lt"/>
              </a:rPr>
              <a:t>Accounting Convention</a:t>
            </a:r>
          </a:p>
          <a:p>
            <a:pPr>
              <a:spcBef>
                <a:spcPts val="600"/>
              </a:spcBef>
              <a:spcAft>
                <a:spcPts val="600"/>
              </a:spcAft>
              <a:buClr>
                <a:schemeClr val="tx1"/>
              </a:buClr>
              <a:buFont typeface="Wingdings" panose="05000000000000000000" pitchFamily="2" charset="2"/>
              <a:buChar char="q"/>
            </a:pPr>
            <a:r>
              <a:rPr lang="en-US" altLang="en-US">
                <a:latin typeface="+mj-lt"/>
              </a:rPr>
              <a:t> A ledger secures General Ledger transaction information such as journal entries and account balances.</a:t>
            </a:r>
            <a:endParaRPr lang="en-US">
              <a:latin typeface="+mj-lt"/>
            </a:endParaRPr>
          </a:p>
          <a:p>
            <a:pPr>
              <a:spcBef>
                <a:spcPts val="600"/>
              </a:spcBef>
              <a:spcAft>
                <a:spcPts val="600"/>
              </a:spcAft>
              <a:buClr>
                <a:schemeClr val="tx1"/>
              </a:buClr>
              <a:buFont typeface="Wingdings" panose="05000000000000000000" pitchFamily="2" charset="2"/>
              <a:buChar char="q"/>
            </a:pPr>
            <a:r>
              <a:rPr lang="en-US">
                <a:latin typeface="+mj-lt"/>
              </a:rPr>
              <a:t> The number of ledgers and sub ledgers is unlimited and determined by your business structure and reporting requirements. </a:t>
            </a:r>
          </a:p>
        </p:txBody>
      </p:sp>
      <p:sp>
        <p:nvSpPr>
          <p:cNvPr id="11" name="TextBox 10">
            <a:extLst>
              <a:ext uri="{FF2B5EF4-FFF2-40B4-BE49-F238E27FC236}">
                <a16:creationId xmlns:a16="http://schemas.microsoft.com/office/drawing/2014/main" id="{62AB60C8-4CF7-4CB5-9390-E1F867FE9311}"/>
              </a:ext>
            </a:extLst>
          </p:cNvPr>
          <p:cNvSpPr txBox="1"/>
          <p:nvPr/>
        </p:nvSpPr>
        <p:spPr bwMode="auto">
          <a:xfrm>
            <a:off x="2239434" y="2034117"/>
            <a:ext cx="1860551" cy="307777"/>
          </a:xfrm>
          <a:prstGeom prst="rect">
            <a:avLst/>
          </a:prstGeom>
          <a:noFill/>
        </p:spPr>
        <p:txBody>
          <a:bodyPr>
            <a:spAutoFit/>
          </a:bodyPr>
          <a:lstStyle/>
          <a:p>
            <a:pPr>
              <a:defRPr/>
            </a:pPr>
            <a:r>
              <a:rPr lang="en-US" sz="1400" b="1">
                <a:cs typeface="Arial" charset="0"/>
              </a:rPr>
              <a:t>Chart Of Accounts</a:t>
            </a:r>
          </a:p>
        </p:txBody>
      </p:sp>
      <p:sp>
        <p:nvSpPr>
          <p:cNvPr id="12" name="TextBox 11">
            <a:extLst>
              <a:ext uri="{FF2B5EF4-FFF2-40B4-BE49-F238E27FC236}">
                <a16:creationId xmlns:a16="http://schemas.microsoft.com/office/drawing/2014/main" id="{41F0E01F-A1EB-44E3-BCFC-2CCF01543186}"/>
              </a:ext>
            </a:extLst>
          </p:cNvPr>
          <p:cNvSpPr txBox="1"/>
          <p:nvPr/>
        </p:nvSpPr>
        <p:spPr bwMode="auto">
          <a:xfrm>
            <a:off x="2163233" y="3460751"/>
            <a:ext cx="2032000" cy="307777"/>
          </a:xfrm>
          <a:prstGeom prst="rect">
            <a:avLst/>
          </a:prstGeom>
          <a:noFill/>
        </p:spPr>
        <p:txBody>
          <a:bodyPr>
            <a:spAutoFit/>
          </a:bodyPr>
          <a:lstStyle/>
          <a:p>
            <a:pPr>
              <a:defRPr/>
            </a:pPr>
            <a:r>
              <a:rPr lang="en-US" sz="1400" b="1">
                <a:cs typeface="Arial" charset="0"/>
              </a:rPr>
              <a:t>Accounting Calendar</a:t>
            </a:r>
          </a:p>
        </p:txBody>
      </p:sp>
      <p:sp>
        <p:nvSpPr>
          <p:cNvPr id="13" name="TextBox 12">
            <a:extLst>
              <a:ext uri="{FF2B5EF4-FFF2-40B4-BE49-F238E27FC236}">
                <a16:creationId xmlns:a16="http://schemas.microsoft.com/office/drawing/2014/main" id="{23CB6438-6EF5-44E1-85DF-D0C26DA3AF02}"/>
              </a:ext>
            </a:extLst>
          </p:cNvPr>
          <p:cNvSpPr txBox="1"/>
          <p:nvPr/>
        </p:nvSpPr>
        <p:spPr bwMode="auto">
          <a:xfrm>
            <a:off x="4665134" y="2093384"/>
            <a:ext cx="1030817" cy="307777"/>
          </a:xfrm>
          <a:prstGeom prst="rect">
            <a:avLst/>
          </a:prstGeom>
          <a:noFill/>
        </p:spPr>
        <p:txBody>
          <a:bodyPr>
            <a:spAutoFit/>
          </a:bodyPr>
          <a:lstStyle/>
          <a:p>
            <a:pPr>
              <a:defRPr/>
            </a:pPr>
            <a:r>
              <a:rPr lang="en-US" sz="1400" b="1">
                <a:cs typeface="Arial" charset="0"/>
              </a:rPr>
              <a:t>Currency</a:t>
            </a:r>
            <a:endParaRPr lang="en-US" sz="1600" b="1">
              <a:cs typeface="Arial" charset="0"/>
            </a:endParaRPr>
          </a:p>
        </p:txBody>
      </p:sp>
      <p:sp>
        <p:nvSpPr>
          <p:cNvPr id="14" name="TextBox 13">
            <a:extLst>
              <a:ext uri="{FF2B5EF4-FFF2-40B4-BE49-F238E27FC236}">
                <a16:creationId xmlns:a16="http://schemas.microsoft.com/office/drawing/2014/main" id="{0A56B325-A686-44DB-A8F3-FB5AB1E769A1}"/>
              </a:ext>
            </a:extLst>
          </p:cNvPr>
          <p:cNvSpPr txBox="1"/>
          <p:nvPr/>
        </p:nvSpPr>
        <p:spPr bwMode="auto">
          <a:xfrm>
            <a:off x="4296833" y="3448051"/>
            <a:ext cx="2662766" cy="307777"/>
          </a:xfrm>
          <a:prstGeom prst="rect">
            <a:avLst/>
          </a:prstGeom>
          <a:noFill/>
        </p:spPr>
        <p:txBody>
          <a:bodyPr wrap="square">
            <a:spAutoFit/>
          </a:bodyPr>
          <a:lstStyle/>
          <a:p>
            <a:pPr>
              <a:defRPr/>
            </a:pPr>
            <a:r>
              <a:rPr lang="en-US" sz="1400" b="1">
                <a:cs typeface="Arial" charset="0"/>
              </a:rPr>
              <a:t>Accounting Convention Method</a:t>
            </a:r>
          </a:p>
        </p:txBody>
      </p:sp>
      <p:sp>
        <p:nvSpPr>
          <p:cNvPr id="15" name="Freeform 109">
            <a:extLst>
              <a:ext uri="{FF2B5EF4-FFF2-40B4-BE49-F238E27FC236}">
                <a16:creationId xmlns:a16="http://schemas.microsoft.com/office/drawing/2014/main" id="{19CF806D-347E-44CE-AF64-56BAD8CB2DD5}"/>
              </a:ext>
            </a:extLst>
          </p:cNvPr>
          <p:cNvSpPr>
            <a:spLocks noChangeAspect="1" noEditPoints="1"/>
          </p:cNvSpPr>
          <p:nvPr/>
        </p:nvSpPr>
        <p:spPr bwMode="auto">
          <a:xfrm>
            <a:off x="2647951" y="965200"/>
            <a:ext cx="965200" cy="965200"/>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chemeClr val="accent1">
              <a:lumMod val="75000"/>
            </a:schemeClr>
          </a:solidFill>
          <a:ln>
            <a:noFill/>
          </a:ln>
        </p:spPr>
        <p:txBody>
          <a:bodyPr/>
          <a:lstStyle/>
          <a:p>
            <a:pPr>
              <a:defRPr/>
            </a:pPr>
            <a:endParaRPr lang="en-GB" sz="2400">
              <a:ln>
                <a:solidFill>
                  <a:schemeClr val="accent4"/>
                </a:solidFill>
              </a:ln>
            </a:endParaRPr>
          </a:p>
        </p:txBody>
      </p:sp>
      <p:sp>
        <p:nvSpPr>
          <p:cNvPr id="16" name="Freeform 429">
            <a:extLst>
              <a:ext uri="{FF2B5EF4-FFF2-40B4-BE49-F238E27FC236}">
                <a16:creationId xmlns:a16="http://schemas.microsoft.com/office/drawing/2014/main" id="{7F881941-3011-4B9A-B6C9-69146E4FF5EF}"/>
              </a:ext>
            </a:extLst>
          </p:cNvPr>
          <p:cNvSpPr>
            <a:spLocks noChangeAspect="1" noEditPoints="1"/>
          </p:cNvSpPr>
          <p:nvPr/>
        </p:nvSpPr>
        <p:spPr bwMode="auto">
          <a:xfrm>
            <a:off x="4578351" y="931333"/>
            <a:ext cx="575733" cy="577851"/>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07 w 512"/>
              <a:gd name="T11" fmla="*/ 245 h 512"/>
              <a:gd name="T12" fmla="*/ 277 w 512"/>
              <a:gd name="T13" fmla="*/ 245 h 512"/>
              <a:gd name="T14" fmla="*/ 288 w 512"/>
              <a:gd name="T15" fmla="*/ 256 h 512"/>
              <a:gd name="T16" fmla="*/ 277 w 512"/>
              <a:gd name="T17" fmla="*/ 266 h 512"/>
              <a:gd name="T18" fmla="*/ 220 w 512"/>
              <a:gd name="T19" fmla="*/ 266 h 512"/>
              <a:gd name="T20" fmla="*/ 181 w 512"/>
              <a:gd name="T21" fmla="*/ 394 h 512"/>
              <a:gd name="T22" fmla="*/ 341 w 512"/>
              <a:gd name="T23" fmla="*/ 394 h 512"/>
              <a:gd name="T24" fmla="*/ 352 w 512"/>
              <a:gd name="T25" fmla="*/ 405 h 512"/>
              <a:gd name="T26" fmla="*/ 341 w 512"/>
              <a:gd name="T27" fmla="*/ 416 h 512"/>
              <a:gd name="T28" fmla="*/ 160 w 512"/>
              <a:gd name="T29" fmla="*/ 416 h 512"/>
              <a:gd name="T30" fmla="*/ 150 w 512"/>
              <a:gd name="T31" fmla="*/ 410 h 512"/>
              <a:gd name="T32" fmla="*/ 151 w 512"/>
              <a:gd name="T33" fmla="*/ 399 h 512"/>
              <a:gd name="T34" fmla="*/ 156 w 512"/>
              <a:gd name="T35" fmla="*/ 392 h 512"/>
              <a:gd name="T36" fmla="*/ 197 w 512"/>
              <a:gd name="T37" fmla="*/ 266 h 512"/>
              <a:gd name="T38" fmla="*/ 149 w 512"/>
              <a:gd name="T39" fmla="*/ 266 h 512"/>
              <a:gd name="T40" fmla="*/ 138 w 512"/>
              <a:gd name="T41" fmla="*/ 256 h 512"/>
              <a:gd name="T42" fmla="*/ 149 w 512"/>
              <a:gd name="T43" fmla="*/ 245 h 512"/>
              <a:gd name="T44" fmla="*/ 178 w 512"/>
              <a:gd name="T45" fmla="*/ 245 h 512"/>
              <a:gd name="T46" fmla="*/ 160 w 512"/>
              <a:gd name="T47" fmla="*/ 192 h 512"/>
              <a:gd name="T48" fmla="*/ 256 w 512"/>
              <a:gd name="T49" fmla="*/ 96 h 512"/>
              <a:gd name="T50" fmla="*/ 352 w 512"/>
              <a:gd name="T51" fmla="*/ 192 h 512"/>
              <a:gd name="T52" fmla="*/ 341 w 512"/>
              <a:gd name="T53" fmla="*/ 202 h 512"/>
              <a:gd name="T54" fmla="*/ 330 w 512"/>
              <a:gd name="T55" fmla="*/ 192 h 512"/>
              <a:gd name="T56" fmla="*/ 256 w 512"/>
              <a:gd name="T57" fmla="*/ 117 h 512"/>
              <a:gd name="T58" fmla="*/ 181 w 512"/>
              <a:gd name="T59" fmla="*/ 192 h 512"/>
              <a:gd name="T60" fmla="*/ 207 w 512"/>
              <a:gd name="T61" fmla="*/ 24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7" y="245"/>
                </a:moveTo>
                <a:cubicBezTo>
                  <a:pt x="277" y="245"/>
                  <a:pt x="277" y="245"/>
                  <a:pt x="277" y="245"/>
                </a:cubicBezTo>
                <a:cubicBezTo>
                  <a:pt x="283" y="245"/>
                  <a:pt x="288" y="250"/>
                  <a:pt x="288" y="256"/>
                </a:cubicBezTo>
                <a:cubicBezTo>
                  <a:pt x="288" y="262"/>
                  <a:pt x="283" y="266"/>
                  <a:pt x="277" y="266"/>
                </a:cubicBezTo>
                <a:cubicBezTo>
                  <a:pt x="220" y="266"/>
                  <a:pt x="220" y="266"/>
                  <a:pt x="220" y="266"/>
                </a:cubicBezTo>
                <a:cubicBezTo>
                  <a:pt x="238" y="312"/>
                  <a:pt x="203" y="366"/>
                  <a:pt x="181" y="394"/>
                </a:cubicBezTo>
                <a:cubicBezTo>
                  <a:pt x="341" y="394"/>
                  <a:pt x="341" y="394"/>
                  <a:pt x="341" y="394"/>
                </a:cubicBezTo>
                <a:cubicBezTo>
                  <a:pt x="347" y="394"/>
                  <a:pt x="352" y="399"/>
                  <a:pt x="352" y="405"/>
                </a:cubicBezTo>
                <a:cubicBezTo>
                  <a:pt x="352" y="411"/>
                  <a:pt x="347" y="416"/>
                  <a:pt x="341" y="416"/>
                </a:cubicBezTo>
                <a:cubicBezTo>
                  <a:pt x="160" y="416"/>
                  <a:pt x="160" y="416"/>
                  <a:pt x="160" y="416"/>
                </a:cubicBezTo>
                <a:cubicBezTo>
                  <a:pt x="156" y="416"/>
                  <a:pt x="152" y="414"/>
                  <a:pt x="150" y="410"/>
                </a:cubicBezTo>
                <a:cubicBezTo>
                  <a:pt x="148" y="407"/>
                  <a:pt x="149" y="402"/>
                  <a:pt x="151" y="399"/>
                </a:cubicBezTo>
                <a:cubicBezTo>
                  <a:pt x="152" y="398"/>
                  <a:pt x="153" y="396"/>
                  <a:pt x="156" y="392"/>
                </a:cubicBezTo>
                <a:cubicBezTo>
                  <a:pt x="200" y="337"/>
                  <a:pt x="214" y="294"/>
                  <a:pt x="197" y="266"/>
                </a:cubicBezTo>
                <a:cubicBezTo>
                  <a:pt x="149" y="266"/>
                  <a:pt x="149" y="266"/>
                  <a:pt x="149" y="266"/>
                </a:cubicBezTo>
                <a:cubicBezTo>
                  <a:pt x="143" y="266"/>
                  <a:pt x="138" y="262"/>
                  <a:pt x="138" y="256"/>
                </a:cubicBezTo>
                <a:cubicBezTo>
                  <a:pt x="138" y="250"/>
                  <a:pt x="143" y="245"/>
                  <a:pt x="149" y="245"/>
                </a:cubicBezTo>
                <a:cubicBezTo>
                  <a:pt x="178" y="245"/>
                  <a:pt x="178" y="245"/>
                  <a:pt x="178" y="245"/>
                </a:cubicBezTo>
                <a:cubicBezTo>
                  <a:pt x="166" y="229"/>
                  <a:pt x="160" y="210"/>
                  <a:pt x="160" y="192"/>
                </a:cubicBezTo>
                <a:cubicBezTo>
                  <a:pt x="160" y="139"/>
                  <a:pt x="203" y="96"/>
                  <a:pt x="256" y="96"/>
                </a:cubicBezTo>
                <a:cubicBezTo>
                  <a:pt x="309" y="96"/>
                  <a:pt x="352" y="139"/>
                  <a:pt x="352" y="192"/>
                </a:cubicBezTo>
                <a:cubicBezTo>
                  <a:pt x="352" y="198"/>
                  <a:pt x="347" y="202"/>
                  <a:pt x="341" y="202"/>
                </a:cubicBezTo>
                <a:cubicBezTo>
                  <a:pt x="335" y="202"/>
                  <a:pt x="330" y="198"/>
                  <a:pt x="330" y="192"/>
                </a:cubicBezTo>
                <a:cubicBezTo>
                  <a:pt x="330" y="150"/>
                  <a:pt x="297" y="117"/>
                  <a:pt x="256" y="117"/>
                </a:cubicBezTo>
                <a:cubicBezTo>
                  <a:pt x="214" y="117"/>
                  <a:pt x="181" y="150"/>
                  <a:pt x="181" y="192"/>
                </a:cubicBezTo>
                <a:cubicBezTo>
                  <a:pt x="181" y="210"/>
                  <a:pt x="190" y="230"/>
                  <a:pt x="207" y="245"/>
                </a:cubicBezTo>
                <a:close/>
              </a:path>
            </a:pathLst>
          </a:custGeom>
          <a:solidFill>
            <a:schemeClr val="accent1">
              <a:lumMod val="75000"/>
            </a:schemeClr>
          </a:solidFill>
          <a:ln>
            <a:noFill/>
          </a:ln>
        </p:spPr>
        <p:txBody>
          <a:bodyPr/>
          <a:lstStyle/>
          <a:p>
            <a:pPr>
              <a:defRPr/>
            </a:pPr>
            <a:endParaRPr lang="en-GB" sz="2400"/>
          </a:p>
        </p:txBody>
      </p:sp>
      <p:grpSp>
        <p:nvGrpSpPr>
          <p:cNvPr id="17" name="Group 374">
            <a:extLst>
              <a:ext uri="{FF2B5EF4-FFF2-40B4-BE49-F238E27FC236}">
                <a16:creationId xmlns:a16="http://schemas.microsoft.com/office/drawing/2014/main" id="{A43E3147-445B-44A8-B3F5-EEDBAA47E596}"/>
              </a:ext>
            </a:extLst>
          </p:cNvPr>
          <p:cNvGrpSpPr>
            <a:grpSpLocks noChangeAspect="1"/>
          </p:cNvGrpSpPr>
          <p:nvPr/>
        </p:nvGrpSpPr>
        <p:grpSpPr bwMode="auto">
          <a:xfrm>
            <a:off x="5195423" y="950869"/>
            <a:ext cx="558315" cy="558315"/>
            <a:chOff x="6996" y="1195"/>
            <a:chExt cx="340" cy="340"/>
          </a:xfrm>
          <a:solidFill>
            <a:schemeClr val="accent1">
              <a:lumMod val="75000"/>
            </a:schemeClr>
          </a:solidFill>
        </p:grpSpPr>
        <p:sp>
          <p:nvSpPr>
            <p:cNvPr id="18" name="Freeform 375">
              <a:extLst>
                <a:ext uri="{FF2B5EF4-FFF2-40B4-BE49-F238E27FC236}">
                  <a16:creationId xmlns:a16="http://schemas.microsoft.com/office/drawing/2014/main" id="{568BF537-39D3-490B-B252-6A5DFE297070}"/>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extLst>
          </p:spPr>
          <p:txBody>
            <a:bodyPr/>
            <a:lstStyle/>
            <a:p>
              <a:pPr>
                <a:defRPr/>
              </a:pPr>
              <a:endParaRPr lang="en-GB" sz="2400"/>
            </a:p>
          </p:txBody>
        </p:sp>
        <p:sp>
          <p:nvSpPr>
            <p:cNvPr id="19" name="Freeform 376">
              <a:extLst>
                <a:ext uri="{FF2B5EF4-FFF2-40B4-BE49-F238E27FC236}">
                  <a16:creationId xmlns:a16="http://schemas.microsoft.com/office/drawing/2014/main" id="{B028FD31-7A9F-4E44-8104-5FA83BC0EAA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extLst>
          </p:spPr>
          <p:txBody>
            <a:bodyPr/>
            <a:lstStyle/>
            <a:p>
              <a:pPr>
                <a:defRPr/>
              </a:pPr>
              <a:endParaRPr lang="en-GB" sz="2400"/>
            </a:p>
          </p:txBody>
        </p:sp>
        <p:sp>
          <p:nvSpPr>
            <p:cNvPr id="20" name="Freeform 377">
              <a:extLst>
                <a:ext uri="{FF2B5EF4-FFF2-40B4-BE49-F238E27FC236}">
                  <a16:creationId xmlns:a16="http://schemas.microsoft.com/office/drawing/2014/main" id="{80BDD0F8-7E1D-4924-9900-2DE8B08B121E}"/>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extLst>
          </p:spPr>
          <p:txBody>
            <a:bodyPr/>
            <a:lstStyle/>
            <a:p>
              <a:pPr>
                <a:defRPr/>
              </a:pPr>
              <a:endParaRPr lang="en-GB" sz="2400"/>
            </a:p>
          </p:txBody>
        </p:sp>
      </p:grpSp>
      <p:sp>
        <p:nvSpPr>
          <p:cNvPr id="21" name="Freeform 941">
            <a:extLst>
              <a:ext uri="{FF2B5EF4-FFF2-40B4-BE49-F238E27FC236}">
                <a16:creationId xmlns:a16="http://schemas.microsoft.com/office/drawing/2014/main" id="{04BCA2E0-2156-47D7-9013-F74F48CE1BF9}"/>
              </a:ext>
            </a:extLst>
          </p:cNvPr>
          <p:cNvSpPr>
            <a:spLocks noChangeAspect="1" noEditPoints="1"/>
          </p:cNvSpPr>
          <p:nvPr/>
        </p:nvSpPr>
        <p:spPr bwMode="auto">
          <a:xfrm>
            <a:off x="4595284" y="1547284"/>
            <a:ext cx="558800" cy="5588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362 w 512"/>
              <a:gd name="T11" fmla="*/ 277 h 512"/>
              <a:gd name="T12" fmla="*/ 266 w 512"/>
              <a:gd name="T13" fmla="*/ 277 h 512"/>
              <a:gd name="T14" fmla="*/ 266 w 512"/>
              <a:gd name="T15" fmla="*/ 405 h 512"/>
              <a:gd name="T16" fmla="*/ 256 w 512"/>
              <a:gd name="T17" fmla="*/ 416 h 512"/>
              <a:gd name="T18" fmla="*/ 245 w 512"/>
              <a:gd name="T19" fmla="*/ 405 h 512"/>
              <a:gd name="T20" fmla="*/ 245 w 512"/>
              <a:gd name="T21" fmla="*/ 277 h 512"/>
              <a:gd name="T22" fmla="*/ 149 w 512"/>
              <a:gd name="T23" fmla="*/ 277 h 512"/>
              <a:gd name="T24" fmla="*/ 138 w 512"/>
              <a:gd name="T25" fmla="*/ 266 h 512"/>
              <a:gd name="T26" fmla="*/ 149 w 512"/>
              <a:gd name="T27" fmla="*/ 256 h 512"/>
              <a:gd name="T28" fmla="*/ 242 w 512"/>
              <a:gd name="T29" fmla="*/ 256 h 512"/>
              <a:gd name="T30" fmla="*/ 141 w 512"/>
              <a:gd name="T31" fmla="*/ 134 h 512"/>
              <a:gd name="T32" fmla="*/ 142 w 512"/>
              <a:gd name="T33" fmla="*/ 119 h 512"/>
              <a:gd name="T34" fmla="*/ 157 w 512"/>
              <a:gd name="T35" fmla="*/ 121 h 512"/>
              <a:gd name="T36" fmla="*/ 256 w 512"/>
              <a:gd name="T37" fmla="*/ 239 h 512"/>
              <a:gd name="T38" fmla="*/ 354 w 512"/>
              <a:gd name="T39" fmla="*/ 121 h 512"/>
              <a:gd name="T40" fmla="*/ 369 w 512"/>
              <a:gd name="T41" fmla="*/ 119 h 512"/>
              <a:gd name="T42" fmla="*/ 371 w 512"/>
              <a:gd name="T43" fmla="*/ 134 h 512"/>
              <a:gd name="T44" fmla="*/ 270 w 512"/>
              <a:gd name="T45" fmla="*/ 256 h 512"/>
              <a:gd name="T46" fmla="*/ 362 w 512"/>
              <a:gd name="T47" fmla="*/ 256 h 512"/>
              <a:gd name="T48" fmla="*/ 373 w 512"/>
              <a:gd name="T49" fmla="*/ 266 h 512"/>
              <a:gd name="T50" fmla="*/ 362 w 512"/>
              <a:gd name="T51"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62" y="277"/>
                </a:moveTo>
                <a:cubicBezTo>
                  <a:pt x="266" y="277"/>
                  <a:pt x="266" y="277"/>
                  <a:pt x="266" y="277"/>
                </a:cubicBezTo>
                <a:cubicBezTo>
                  <a:pt x="266" y="405"/>
                  <a:pt x="266" y="405"/>
                  <a:pt x="266" y="405"/>
                </a:cubicBezTo>
                <a:cubicBezTo>
                  <a:pt x="266" y="411"/>
                  <a:pt x="262" y="416"/>
                  <a:pt x="256" y="416"/>
                </a:cubicBezTo>
                <a:cubicBezTo>
                  <a:pt x="250" y="416"/>
                  <a:pt x="245" y="411"/>
                  <a:pt x="245" y="405"/>
                </a:cubicBezTo>
                <a:cubicBezTo>
                  <a:pt x="245" y="277"/>
                  <a:pt x="245" y="277"/>
                  <a:pt x="245" y="277"/>
                </a:cubicBezTo>
                <a:cubicBezTo>
                  <a:pt x="149" y="277"/>
                  <a:pt x="149" y="277"/>
                  <a:pt x="149" y="277"/>
                </a:cubicBezTo>
                <a:cubicBezTo>
                  <a:pt x="143" y="277"/>
                  <a:pt x="138" y="272"/>
                  <a:pt x="138" y="266"/>
                </a:cubicBezTo>
                <a:cubicBezTo>
                  <a:pt x="138" y="260"/>
                  <a:pt x="143" y="256"/>
                  <a:pt x="149" y="256"/>
                </a:cubicBezTo>
                <a:cubicBezTo>
                  <a:pt x="242" y="256"/>
                  <a:pt x="242" y="256"/>
                  <a:pt x="242" y="256"/>
                </a:cubicBezTo>
                <a:cubicBezTo>
                  <a:pt x="141" y="134"/>
                  <a:pt x="141" y="134"/>
                  <a:pt x="141" y="134"/>
                </a:cubicBezTo>
                <a:cubicBezTo>
                  <a:pt x="137" y="130"/>
                  <a:pt x="138" y="123"/>
                  <a:pt x="142" y="119"/>
                </a:cubicBezTo>
                <a:cubicBezTo>
                  <a:pt x="147" y="116"/>
                  <a:pt x="153" y="116"/>
                  <a:pt x="157" y="121"/>
                </a:cubicBezTo>
                <a:cubicBezTo>
                  <a:pt x="256" y="239"/>
                  <a:pt x="256" y="239"/>
                  <a:pt x="256" y="239"/>
                </a:cubicBezTo>
                <a:cubicBezTo>
                  <a:pt x="354" y="121"/>
                  <a:pt x="354" y="121"/>
                  <a:pt x="354" y="121"/>
                </a:cubicBezTo>
                <a:cubicBezTo>
                  <a:pt x="358" y="116"/>
                  <a:pt x="365" y="116"/>
                  <a:pt x="369" y="119"/>
                </a:cubicBezTo>
                <a:cubicBezTo>
                  <a:pt x="374" y="123"/>
                  <a:pt x="374" y="130"/>
                  <a:pt x="371" y="134"/>
                </a:cubicBezTo>
                <a:cubicBezTo>
                  <a:pt x="270" y="256"/>
                  <a:pt x="270" y="256"/>
                  <a:pt x="270" y="256"/>
                </a:cubicBezTo>
                <a:cubicBezTo>
                  <a:pt x="362" y="256"/>
                  <a:pt x="362" y="256"/>
                  <a:pt x="362" y="256"/>
                </a:cubicBezTo>
                <a:cubicBezTo>
                  <a:pt x="368" y="256"/>
                  <a:pt x="373" y="260"/>
                  <a:pt x="373" y="266"/>
                </a:cubicBezTo>
                <a:cubicBezTo>
                  <a:pt x="373" y="272"/>
                  <a:pt x="368" y="277"/>
                  <a:pt x="362" y="277"/>
                </a:cubicBezTo>
                <a:close/>
              </a:path>
            </a:pathLst>
          </a:custGeom>
          <a:solidFill>
            <a:schemeClr val="accent1">
              <a:lumMod val="75000"/>
            </a:schemeClr>
          </a:solidFill>
          <a:ln>
            <a:noFill/>
          </a:ln>
        </p:spPr>
        <p:txBody>
          <a:bodyPr/>
          <a:lstStyle/>
          <a:p>
            <a:pPr>
              <a:defRPr/>
            </a:pPr>
            <a:endParaRPr lang="en-GB" sz="2400"/>
          </a:p>
        </p:txBody>
      </p:sp>
      <p:sp>
        <p:nvSpPr>
          <p:cNvPr id="22" name="Freeform 509">
            <a:extLst>
              <a:ext uri="{FF2B5EF4-FFF2-40B4-BE49-F238E27FC236}">
                <a16:creationId xmlns:a16="http://schemas.microsoft.com/office/drawing/2014/main" id="{0CDCBF18-92DD-4427-9439-C2FC315B488B}"/>
              </a:ext>
            </a:extLst>
          </p:cNvPr>
          <p:cNvSpPr>
            <a:spLocks noChangeAspect="1" noEditPoints="1"/>
          </p:cNvSpPr>
          <p:nvPr/>
        </p:nvSpPr>
        <p:spPr bwMode="auto">
          <a:xfrm>
            <a:off x="5204884" y="1559984"/>
            <a:ext cx="558800" cy="55880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88 w 512"/>
              <a:gd name="T11" fmla="*/ 224 h 512"/>
              <a:gd name="T12" fmla="*/ 298 w 512"/>
              <a:gd name="T13" fmla="*/ 234 h 512"/>
              <a:gd name="T14" fmla="*/ 288 w 512"/>
              <a:gd name="T15" fmla="*/ 245 h 512"/>
              <a:gd name="T16" fmla="*/ 149 w 512"/>
              <a:gd name="T17" fmla="*/ 245 h 512"/>
              <a:gd name="T18" fmla="*/ 149 w 512"/>
              <a:gd name="T19" fmla="*/ 256 h 512"/>
              <a:gd name="T20" fmla="*/ 149 w 512"/>
              <a:gd name="T21" fmla="*/ 266 h 512"/>
              <a:gd name="T22" fmla="*/ 288 w 512"/>
              <a:gd name="T23" fmla="*/ 266 h 512"/>
              <a:gd name="T24" fmla="*/ 298 w 512"/>
              <a:gd name="T25" fmla="*/ 277 h 512"/>
              <a:gd name="T26" fmla="*/ 288 w 512"/>
              <a:gd name="T27" fmla="*/ 288 h 512"/>
              <a:gd name="T28" fmla="*/ 152 w 512"/>
              <a:gd name="T29" fmla="*/ 288 h 512"/>
              <a:gd name="T30" fmla="*/ 266 w 512"/>
              <a:gd name="T31" fmla="*/ 394 h 512"/>
              <a:gd name="T32" fmla="*/ 324 w 512"/>
              <a:gd name="T33" fmla="*/ 376 h 512"/>
              <a:gd name="T34" fmla="*/ 339 w 512"/>
              <a:gd name="T35" fmla="*/ 379 h 512"/>
              <a:gd name="T36" fmla="*/ 336 w 512"/>
              <a:gd name="T37" fmla="*/ 394 h 512"/>
              <a:gd name="T38" fmla="*/ 266 w 512"/>
              <a:gd name="T39" fmla="*/ 416 h 512"/>
              <a:gd name="T40" fmla="*/ 130 w 512"/>
              <a:gd name="T41" fmla="*/ 288 h 512"/>
              <a:gd name="T42" fmla="*/ 106 w 512"/>
              <a:gd name="T43" fmla="*/ 288 h 512"/>
              <a:gd name="T44" fmla="*/ 96 w 512"/>
              <a:gd name="T45" fmla="*/ 277 h 512"/>
              <a:gd name="T46" fmla="*/ 106 w 512"/>
              <a:gd name="T47" fmla="*/ 266 h 512"/>
              <a:gd name="T48" fmla="*/ 128 w 512"/>
              <a:gd name="T49" fmla="*/ 266 h 512"/>
              <a:gd name="T50" fmla="*/ 128 w 512"/>
              <a:gd name="T51" fmla="*/ 256 h 512"/>
              <a:gd name="T52" fmla="*/ 128 w 512"/>
              <a:gd name="T53" fmla="*/ 245 h 512"/>
              <a:gd name="T54" fmla="*/ 106 w 512"/>
              <a:gd name="T55" fmla="*/ 245 h 512"/>
              <a:gd name="T56" fmla="*/ 96 w 512"/>
              <a:gd name="T57" fmla="*/ 234 h 512"/>
              <a:gd name="T58" fmla="*/ 106 w 512"/>
              <a:gd name="T59" fmla="*/ 224 h 512"/>
              <a:gd name="T60" fmla="*/ 130 w 512"/>
              <a:gd name="T61" fmla="*/ 224 h 512"/>
              <a:gd name="T62" fmla="*/ 266 w 512"/>
              <a:gd name="T63" fmla="*/ 96 h 512"/>
              <a:gd name="T64" fmla="*/ 336 w 512"/>
              <a:gd name="T65" fmla="*/ 117 h 512"/>
              <a:gd name="T66" fmla="*/ 339 w 512"/>
              <a:gd name="T67" fmla="*/ 132 h 512"/>
              <a:gd name="T68" fmla="*/ 324 w 512"/>
              <a:gd name="T69" fmla="*/ 135 h 512"/>
              <a:gd name="T70" fmla="*/ 266 w 512"/>
              <a:gd name="T71" fmla="*/ 117 h 512"/>
              <a:gd name="T72" fmla="*/ 152 w 512"/>
              <a:gd name="T73" fmla="*/ 224 h 512"/>
              <a:gd name="T74" fmla="*/ 288 w 512"/>
              <a:gd name="T75" fmla="*/ 22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88" y="224"/>
                </a:moveTo>
                <a:cubicBezTo>
                  <a:pt x="294" y="224"/>
                  <a:pt x="298" y="228"/>
                  <a:pt x="298" y="234"/>
                </a:cubicBezTo>
                <a:cubicBezTo>
                  <a:pt x="298" y="240"/>
                  <a:pt x="294" y="245"/>
                  <a:pt x="288" y="245"/>
                </a:cubicBezTo>
                <a:cubicBezTo>
                  <a:pt x="149" y="245"/>
                  <a:pt x="149" y="245"/>
                  <a:pt x="149" y="245"/>
                </a:cubicBezTo>
                <a:cubicBezTo>
                  <a:pt x="149" y="249"/>
                  <a:pt x="149" y="252"/>
                  <a:pt x="149" y="256"/>
                </a:cubicBezTo>
                <a:cubicBezTo>
                  <a:pt x="149" y="259"/>
                  <a:pt x="149" y="263"/>
                  <a:pt x="149" y="266"/>
                </a:cubicBezTo>
                <a:cubicBezTo>
                  <a:pt x="288" y="266"/>
                  <a:pt x="288" y="266"/>
                  <a:pt x="288" y="266"/>
                </a:cubicBezTo>
                <a:cubicBezTo>
                  <a:pt x="294" y="266"/>
                  <a:pt x="298" y="271"/>
                  <a:pt x="298" y="277"/>
                </a:cubicBezTo>
                <a:cubicBezTo>
                  <a:pt x="298" y="283"/>
                  <a:pt x="294" y="288"/>
                  <a:pt x="288" y="288"/>
                </a:cubicBezTo>
                <a:cubicBezTo>
                  <a:pt x="152" y="288"/>
                  <a:pt x="152" y="288"/>
                  <a:pt x="152" y="288"/>
                </a:cubicBezTo>
                <a:cubicBezTo>
                  <a:pt x="165" y="349"/>
                  <a:pt x="211" y="394"/>
                  <a:pt x="266" y="394"/>
                </a:cubicBezTo>
                <a:cubicBezTo>
                  <a:pt x="287" y="394"/>
                  <a:pt x="307" y="388"/>
                  <a:pt x="324" y="376"/>
                </a:cubicBezTo>
                <a:cubicBezTo>
                  <a:pt x="329" y="373"/>
                  <a:pt x="336" y="374"/>
                  <a:pt x="339" y="379"/>
                </a:cubicBezTo>
                <a:cubicBezTo>
                  <a:pt x="342" y="384"/>
                  <a:pt x="341" y="391"/>
                  <a:pt x="336" y="394"/>
                </a:cubicBezTo>
                <a:cubicBezTo>
                  <a:pt x="315" y="408"/>
                  <a:pt x="291" y="416"/>
                  <a:pt x="266" y="416"/>
                </a:cubicBezTo>
                <a:cubicBezTo>
                  <a:pt x="199" y="416"/>
                  <a:pt x="143" y="361"/>
                  <a:pt x="130" y="288"/>
                </a:cubicBezTo>
                <a:cubicBezTo>
                  <a:pt x="106" y="288"/>
                  <a:pt x="106" y="288"/>
                  <a:pt x="106" y="288"/>
                </a:cubicBezTo>
                <a:cubicBezTo>
                  <a:pt x="100" y="288"/>
                  <a:pt x="96" y="283"/>
                  <a:pt x="96" y="277"/>
                </a:cubicBezTo>
                <a:cubicBezTo>
                  <a:pt x="96" y="271"/>
                  <a:pt x="100" y="266"/>
                  <a:pt x="106" y="266"/>
                </a:cubicBezTo>
                <a:cubicBezTo>
                  <a:pt x="128" y="266"/>
                  <a:pt x="128" y="266"/>
                  <a:pt x="128" y="266"/>
                </a:cubicBezTo>
                <a:cubicBezTo>
                  <a:pt x="128" y="263"/>
                  <a:pt x="128" y="259"/>
                  <a:pt x="128" y="256"/>
                </a:cubicBezTo>
                <a:cubicBezTo>
                  <a:pt x="128" y="252"/>
                  <a:pt x="128" y="249"/>
                  <a:pt x="128" y="245"/>
                </a:cubicBezTo>
                <a:cubicBezTo>
                  <a:pt x="106" y="245"/>
                  <a:pt x="106" y="245"/>
                  <a:pt x="106" y="245"/>
                </a:cubicBezTo>
                <a:cubicBezTo>
                  <a:pt x="100" y="245"/>
                  <a:pt x="96" y="240"/>
                  <a:pt x="96" y="234"/>
                </a:cubicBezTo>
                <a:cubicBezTo>
                  <a:pt x="96" y="228"/>
                  <a:pt x="100" y="224"/>
                  <a:pt x="106" y="224"/>
                </a:cubicBezTo>
                <a:cubicBezTo>
                  <a:pt x="130" y="224"/>
                  <a:pt x="130" y="224"/>
                  <a:pt x="130" y="224"/>
                </a:cubicBezTo>
                <a:cubicBezTo>
                  <a:pt x="143" y="151"/>
                  <a:pt x="199" y="96"/>
                  <a:pt x="266" y="96"/>
                </a:cubicBezTo>
                <a:cubicBezTo>
                  <a:pt x="291" y="96"/>
                  <a:pt x="315" y="103"/>
                  <a:pt x="336" y="117"/>
                </a:cubicBezTo>
                <a:cubicBezTo>
                  <a:pt x="341" y="121"/>
                  <a:pt x="342" y="127"/>
                  <a:pt x="339" y="132"/>
                </a:cubicBezTo>
                <a:cubicBezTo>
                  <a:pt x="336" y="137"/>
                  <a:pt x="329" y="138"/>
                  <a:pt x="324" y="135"/>
                </a:cubicBezTo>
                <a:cubicBezTo>
                  <a:pt x="307" y="123"/>
                  <a:pt x="287" y="117"/>
                  <a:pt x="266" y="117"/>
                </a:cubicBezTo>
                <a:cubicBezTo>
                  <a:pt x="211" y="117"/>
                  <a:pt x="165" y="163"/>
                  <a:pt x="152" y="224"/>
                </a:cubicBezTo>
                <a:lnTo>
                  <a:pt x="288" y="224"/>
                </a:lnTo>
                <a:close/>
              </a:path>
            </a:pathLst>
          </a:custGeom>
          <a:solidFill>
            <a:schemeClr val="accent1">
              <a:lumMod val="75000"/>
            </a:schemeClr>
          </a:solidFill>
          <a:ln>
            <a:noFill/>
          </a:ln>
        </p:spPr>
        <p:txBody>
          <a:bodyPr/>
          <a:lstStyle/>
          <a:p>
            <a:pPr>
              <a:defRPr/>
            </a:pPr>
            <a:endParaRPr lang="en-GB" sz="2400"/>
          </a:p>
        </p:txBody>
      </p:sp>
      <p:sp>
        <p:nvSpPr>
          <p:cNvPr id="23" name="Freeform 778">
            <a:extLst>
              <a:ext uri="{FF2B5EF4-FFF2-40B4-BE49-F238E27FC236}">
                <a16:creationId xmlns:a16="http://schemas.microsoft.com/office/drawing/2014/main" id="{FF2274AE-81D4-4F53-A9A4-0A35532BF283}"/>
              </a:ext>
            </a:extLst>
          </p:cNvPr>
          <p:cNvSpPr>
            <a:spLocks noChangeAspect="1" noEditPoints="1"/>
          </p:cNvSpPr>
          <p:nvPr/>
        </p:nvSpPr>
        <p:spPr bwMode="auto">
          <a:xfrm>
            <a:off x="2656418" y="2546351"/>
            <a:ext cx="916516" cy="914400"/>
          </a:xfrm>
          <a:custGeom>
            <a:avLst/>
            <a:gdLst>
              <a:gd name="T0" fmla="*/ 330 w 512"/>
              <a:gd name="T1" fmla="*/ 149 h 512"/>
              <a:gd name="T2" fmla="*/ 320 w 512"/>
              <a:gd name="T3" fmla="*/ 160 h 512"/>
              <a:gd name="T4" fmla="*/ 309 w 512"/>
              <a:gd name="T5" fmla="*/ 149 h 512"/>
              <a:gd name="T6" fmla="*/ 309 w 512"/>
              <a:gd name="T7" fmla="*/ 138 h 512"/>
              <a:gd name="T8" fmla="*/ 202 w 512"/>
              <a:gd name="T9" fmla="*/ 138 h 512"/>
              <a:gd name="T10" fmla="*/ 202 w 512"/>
              <a:gd name="T11" fmla="*/ 149 h 512"/>
              <a:gd name="T12" fmla="*/ 192 w 512"/>
              <a:gd name="T13" fmla="*/ 160 h 512"/>
              <a:gd name="T14" fmla="*/ 181 w 512"/>
              <a:gd name="T15" fmla="*/ 149 h 512"/>
              <a:gd name="T16" fmla="*/ 181 w 512"/>
              <a:gd name="T17" fmla="*/ 138 h 512"/>
              <a:gd name="T18" fmla="*/ 138 w 512"/>
              <a:gd name="T19" fmla="*/ 138 h 512"/>
              <a:gd name="T20" fmla="*/ 138 w 512"/>
              <a:gd name="T21" fmla="*/ 373 h 512"/>
              <a:gd name="T22" fmla="*/ 373 w 512"/>
              <a:gd name="T23" fmla="*/ 373 h 512"/>
              <a:gd name="T24" fmla="*/ 373 w 512"/>
              <a:gd name="T25" fmla="*/ 138 h 512"/>
              <a:gd name="T26" fmla="*/ 330 w 512"/>
              <a:gd name="T27" fmla="*/ 138 h 512"/>
              <a:gd name="T28" fmla="*/ 330 w 512"/>
              <a:gd name="T29" fmla="*/ 149 h 512"/>
              <a:gd name="T30" fmla="*/ 301 w 512"/>
              <a:gd name="T31" fmla="*/ 286 h 512"/>
              <a:gd name="T32" fmla="*/ 301 w 512"/>
              <a:gd name="T33" fmla="*/ 301 h 512"/>
              <a:gd name="T34" fmla="*/ 293 w 512"/>
              <a:gd name="T35" fmla="*/ 304 h 512"/>
              <a:gd name="T36" fmla="*/ 286 w 512"/>
              <a:gd name="T37" fmla="*/ 301 h 512"/>
              <a:gd name="T38" fmla="*/ 256 w 512"/>
              <a:gd name="T39" fmla="*/ 271 h 512"/>
              <a:gd name="T40" fmla="*/ 225 w 512"/>
              <a:gd name="T41" fmla="*/ 301 h 512"/>
              <a:gd name="T42" fmla="*/ 218 w 512"/>
              <a:gd name="T43" fmla="*/ 304 h 512"/>
              <a:gd name="T44" fmla="*/ 210 w 512"/>
              <a:gd name="T45" fmla="*/ 301 h 512"/>
              <a:gd name="T46" fmla="*/ 210 w 512"/>
              <a:gd name="T47" fmla="*/ 286 h 512"/>
              <a:gd name="T48" fmla="*/ 241 w 512"/>
              <a:gd name="T49" fmla="*/ 256 h 512"/>
              <a:gd name="T50" fmla="*/ 210 w 512"/>
              <a:gd name="T51" fmla="*/ 226 h 512"/>
              <a:gd name="T52" fmla="*/ 210 w 512"/>
              <a:gd name="T53" fmla="*/ 210 h 512"/>
              <a:gd name="T54" fmla="*/ 225 w 512"/>
              <a:gd name="T55" fmla="*/ 210 h 512"/>
              <a:gd name="T56" fmla="*/ 256 w 512"/>
              <a:gd name="T57" fmla="*/ 241 h 512"/>
              <a:gd name="T58" fmla="*/ 286 w 512"/>
              <a:gd name="T59" fmla="*/ 210 h 512"/>
              <a:gd name="T60" fmla="*/ 301 w 512"/>
              <a:gd name="T61" fmla="*/ 210 h 512"/>
              <a:gd name="T62" fmla="*/ 301 w 512"/>
              <a:gd name="T63" fmla="*/ 226 h 512"/>
              <a:gd name="T64" fmla="*/ 271 w 512"/>
              <a:gd name="T65" fmla="*/ 256 h 512"/>
              <a:gd name="T66" fmla="*/ 301 w 512"/>
              <a:gd name="T67" fmla="*/ 286 h 512"/>
              <a:gd name="T68" fmla="*/ 256 w 512"/>
              <a:gd name="T69" fmla="*/ 0 h 512"/>
              <a:gd name="T70" fmla="*/ 0 w 512"/>
              <a:gd name="T71" fmla="*/ 256 h 512"/>
              <a:gd name="T72" fmla="*/ 256 w 512"/>
              <a:gd name="T73" fmla="*/ 512 h 512"/>
              <a:gd name="T74" fmla="*/ 512 w 512"/>
              <a:gd name="T75" fmla="*/ 256 h 512"/>
              <a:gd name="T76" fmla="*/ 256 w 512"/>
              <a:gd name="T77" fmla="*/ 0 h 512"/>
              <a:gd name="T78" fmla="*/ 394 w 512"/>
              <a:gd name="T79" fmla="*/ 384 h 512"/>
              <a:gd name="T80" fmla="*/ 384 w 512"/>
              <a:gd name="T81" fmla="*/ 394 h 512"/>
              <a:gd name="T82" fmla="*/ 128 w 512"/>
              <a:gd name="T83" fmla="*/ 394 h 512"/>
              <a:gd name="T84" fmla="*/ 117 w 512"/>
              <a:gd name="T85" fmla="*/ 384 h 512"/>
              <a:gd name="T86" fmla="*/ 117 w 512"/>
              <a:gd name="T87" fmla="*/ 128 h 512"/>
              <a:gd name="T88" fmla="*/ 128 w 512"/>
              <a:gd name="T89" fmla="*/ 117 h 512"/>
              <a:gd name="T90" fmla="*/ 181 w 512"/>
              <a:gd name="T91" fmla="*/ 117 h 512"/>
              <a:gd name="T92" fmla="*/ 181 w 512"/>
              <a:gd name="T93" fmla="*/ 106 h 512"/>
              <a:gd name="T94" fmla="*/ 192 w 512"/>
              <a:gd name="T95" fmla="*/ 96 h 512"/>
              <a:gd name="T96" fmla="*/ 202 w 512"/>
              <a:gd name="T97" fmla="*/ 106 h 512"/>
              <a:gd name="T98" fmla="*/ 202 w 512"/>
              <a:gd name="T99" fmla="*/ 117 h 512"/>
              <a:gd name="T100" fmla="*/ 309 w 512"/>
              <a:gd name="T101" fmla="*/ 117 h 512"/>
              <a:gd name="T102" fmla="*/ 309 w 512"/>
              <a:gd name="T103" fmla="*/ 106 h 512"/>
              <a:gd name="T104" fmla="*/ 320 w 512"/>
              <a:gd name="T105" fmla="*/ 96 h 512"/>
              <a:gd name="T106" fmla="*/ 330 w 512"/>
              <a:gd name="T107" fmla="*/ 106 h 512"/>
              <a:gd name="T108" fmla="*/ 330 w 512"/>
              <a:gd name="T109" fmla="*/ 117 h 512"/>
              <a:gd name="T110" fmla="*/ 384 w 512"/>
              <a:gd name="T111" fmla="*/ 117 h 512"/>
              <a:gd name="T112" fmla="*/ 394 w 512"/>
              <a:gd name="T113" fmla="*/ 128 h 512"/>
              <a:gd name="T114" fmla="*/ 394 w 512"/>
              <a:gd name="T115" fmla="*/ 38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330" y="149"/>
                </a:moveTo>
                <a:cubicBezTo>
                  <a:pt x="330" y="155"/>
                  <a:pt x="326" y="160"/>
                  <a:pt x="320" y="160"/>
                </a:cubicBezTo>
                <a:cubicBezTo>
                  <a:pt x="314" y="160"/>
                  <a:pt x="309" y="155"/>
                  <a:pt x="309" y="149"/>
                </a:cubicBezTo>
                <a:cubicBezTo>
                  <a:pt x="309" y="138"/>
                  <a:pt x="309" y="138"/>
                  <a:pt x="309" y="138"/>
                </a:cubicBezTo>
                <a:cubicBezTo>
                  <a:pt x="202" y="138"/>
                  <a:pt x="202" y="138"/>
                  <a:pt x="202" y="138"/>
                </a:cubicBezTo>
                <a:cubicBezTo>
                  <a:pt x="202" y="149"/>
                  <a:pt x="202" y="149"/>
                  <a:pt x="202" y="149"/>
                </a:cubicBezTo>
                <a:cubicBezTo>
                  <a:pt x="202" y="155"/>
                  <a:pt x="198" y="160"/>
                  <a:pt x="192" y="160"/>
                </a:cubicBezTo>
                <a:cubicBezTo>
                  <a:pt x="186" y="160"/>
                  <a:pt x="181" y="155"/>
                  <a:pt x="181" y="149"/>
                </a:cubicBezTo>
                <a:cubicBezTo>
                  <a:pt x="181" y="138"/>
                  <a:pt x="181" y="138"/>
                  <a:pt x="181" y="138"/>
                </a:cubicBezTo>
                <a:cubicBezTo>
                  <a:pt x="138" y="138"/>
                  <a:pt x="138" y="138"/>
                  <a:pt x="138" y="138"/>
                </a:cubicBezTo>
                <a:cubicBezTo>
                  <a:pt x="138" y="373"/>
                  <a:pt x="138" y="373"/>
                  <a:pt x="138" y="373"/>
                </a:cubicBezTo>
                <a:cubicBezTo>
                  <a:pt x="373" y="373"/>
                  <a:pt x="373" y="373"/>
                  <a:pt x="373" y="373"/>
                </a:cubicBezTo>
                <a:cubicBezTo>
                  <a:pt x="373" y="138"/>
                  <a:pt x="373" y="138"/>
                  <a:pt x="373" y="138"/>
                </a:cubicBezTo>
                <a:cubicBezTo>
                  <a:pt x="330" y="138"/>
                  <a:pt x="330" y="138"/>
                  <a:pt x="330" y="138"/>
                </a:cubicBezTo>
                <a:lnTo>
                  <a:pt x="330" y="149"/>
                </a:lnTo>
                <a:close/>
                <a:moveTo>
                  <a:pt x="301" y="286"/>
                </a:moveTo>
                <a:cubicBezTo>
                  <a:pt x="305" y="290"/>
                  <a:pt x="305" y="297"/>
                  <a:pt x="301" y="301"/>
                </a:cubicBezTo>
                <a:cubicBezTo>
                  <a:pt x="299" y="303"/>
                  <a:pt x="296" y="304"/>
                  <a:pt x="293" y="304"/>
                </a:cubicBezTo>
                <a:cubicBezTo>
                  <a:pt x="291" y="304"/>
                  <a:pt x="288" y="303"/>
                  <a:pt x="286" y="301"/>
                </a:cubicBezTo>
                <a:cubicBezTo>
                  <a:pt x="256" y="271"/>
                  <a:pt x="256" y="271"/>
                  <a:pt x="256" y="271"/>
                </a:cubicBezTo>
                <a:cubicBezTo>
                  <a:pt x="225" y="301"/>
                  <a:pt x="225" y="301"/>
                  <a:pt x="225" y="301"/>
                </a:cubicBezTo>
                <a:cubicBezTo>
                  <a:pt x="223" y="303"/>
                  <a:pt x="221" y="304"/>
                  <a:pt x="218" y="304"/>
                </a:cubicBezTo>
                <a:cubicBezTo>
                  <a:pt x="215" y="304"/>
                  <a:pt x="212" y="303"/>
                  <a:pt x="210" y="301"/>
                </a:cubicBezTo>
                <a:cubicBezTo>
                  <a:pt x="206" y="297"/>
                  <a:pt x="206" y="290"/>
                  <a:pt x="210" y="286"/>
                </a:cubicBezTo>
                <a:cubicBezTo>
                  <a:pt x="241" y="256"/>
                  <a:pt x="241" y="256"/>
                  <a:pt x="241" y="256"/>
                </a:cubicBezTo>
                <a:cubicBezTo>
                  <a:pt x="210" y="226"/>
                  <a:pt x="210" y="226"/>
                  <a:pt x="210" y="226"/>
                </a:cubicBezTo>
                <a:cubicBezTo>
                  <a:pt x="206" y="221"/>
                  <a:pt x="206" y="215"/>
                  <a:pt x="210" y="210"/>
                </a:cubicBezTo>
                <a:cubicBezTo>
                  <a:pt x="215" y="206"/>
                  <a:pt x="221" y="206"/>
                  <a:pt x="225" y="210"/>
                </a:cubicBezTo>
                <a:cubicBezTo>
                  <a:pt x="256" y="241"/>
                  <a:pt x="256" y="241"/>
                  <a:pt x="256" y="241"/>
                </a:cubicBezTo>
                <a:cubicBezTo>
                  <a:pt x="286" y="210"/>
                  <a:pt x="286" y="210"/>
                  <a:pt x="286" y="210"/>
                </a:cubicBezTo>
                <a:cubicBezTo>
                  <a:pt x="290" y="206"/>
                  <a:pt x="297" y="206"/>
                  <a:pt x="301" y="210"/>
                </a:cubicBezTo>
                <a:cubicBezTo>
                  <a:pt x="305" y="215"/>
                  <a:pt x="305" y="221"/>
                  <a:pt x="301" y="226"/>
                </a:cubicBezTo>
                <a:cubicBezTo>
                  <a:pt x="271" y="256"/>
                  <a:pt x="271" y="256"/>
                  <a:pt x="271" y="256"/>
                </a:cubicBezTo>
                <a:lnTo>
                  <a:pt x="301" y="286"/>
                </a:ln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394" y="384"/>
                </a:moveTo>
                <a:cubicBezTo>
                  <a:pt x="394" y="390"/>
                  <a:pt x="390" y="394"/>
                  <a:pt x="384" y="394"/>
                </a:cubicBezTo>
                <a:cubicBezTo>
                  <a:pt x="128" y="394"/>
                  <a:pt x="128" y="394"/>
                  <a:pt x="128" y="394"/>
                </a:cubicBezTo>
                <a:cubicBezTo>
                  <a:pt x="122" y="394"/>
                  <a:pt x="117" y="390"/>
                  <a:pt x="117" y="384"/>
                </a:cubicBezTo>
                <a:cubicBezTo>
                  <a:pt x="117" y="128"/>
                  <a:pt x="117" y="128"/>
                  <a:pt x="117" y="128"/>
                </a:cubicBezTo>
                <a:cubicBezTo>
                  <a:pt x="117" y="122"/>
                  <a:pt x="122" y="117"/>
                  <a:pt x="128" y="117"/>
                </a:cubicBezTo>
                <a:cubicBezTo>
                  <a:pt x="181" y="117"/>
                  <a:pt x="181" y="117"/>
                  <a:pt x="181" y="117"/>
                </a:cubicBezTo>
                <a:cubicBezTo>
                  <a:pt x="181" y="106"/>
                  <a:pt x="181" y="106"/>
                  <a:pt x="181" y="106"/>
                </a:cubicBezTo>
                <a:cubicBezTo>
                  <a:pt x="181" y="100"/>
                  <a:pt x="186" y="96"/>
                  <a:pt x="192" y="96"/>
                </a:cubicBezTo>
                <a:cubicBezTo>
                  <a:pt x="198" y="96"/>
                  <a:pt x="202" y="100"/>
                  <a:pt x="202" y="106"/>
                </a:cubicBezTo>
                <a:cubicBezTo>
                  <a:pt x="202" y="117"/>
                  <a:pt x="202" y="117"/>
                  <a:pt x="202" y="117"/>
                </a:cubicBezTo>
                <a:cubicBezTo>
                  <a:pt x="309" y="117"/>
                  <a:pt x="309" y="117"/>
                  <a:pt x="309" y="117"/>
                </a:cubicBezTo>
                <a:cubicBezTo>
                  <a:pt x="309" y="106"/>
                  <a:pt x="309" y="106"/>
                  <a:pt x="309" y="106"/>
                </a:cubicBezTo>
                <a:cubicBezTo>
                  <a:pt x="309" y="100"/>
                  <a:pt x="314" y="96"/>
                  <a:pt x="320" y="96"/>
                </a:cubicBezTo>
                <a:cubicBezTo>
                  <a:pt x="326" y="96"/>
                  <a:pt x="330" y="100"/>
                  <a:pt x="330" y="106"/>
                </a:cubicBezTo>
                <a:cubicBezTo>
                  <a:pt x="330" y="117"/>
                  <a:pt x="330" y="117"/>
                  <a:pt x="330" y="117"/>
                </a:cubicBezTo>
                <a:cubicBezTo>
                  <a:pt x="384" y="117"/>
                  <a:pt x="384" y="117"/>
                  <a:pt x="384" y="117"/>
                </a:cubicBezTo>
                <a:cubicBezTo>
                  <a:pt x="390" y="117"/>
                  <a:pt x="394" y="122"/>
                  <a:pt x="394" y="128"/>
                </a:cubicBezTo>
                <a:lnTo>
                  <a:pt x="394" y="384"/>
                </a:lnTo>
                <a:close/>
              </a:path>
            </a:pathLst>
          </a:custGeom>
          <a:solidFill>
            <a:schemeClr val="accent1">
              <a:lumMod val="75000"/>
            </a:schemeClr>
          </a:solidFill>
          <a:ln>
            <a:noFill/>
          </a:ln>
        </p:spPr>
        <p:txBody>
          <a:bodyPr/>
          <a:lstStyle/>
          <a:p>
            <a:pPr>
              <a:defRPr/>
            </a:pPr>
            <a:endParaRPr lang="en-GB" sz="2400"/>
          </a:p>
        </p:txBody>
      </p:sp>
      <p:sp>
        <p:nvSpPr>
          <p:cNvPr id="24" name="Freeform 760">
            <a:extLst>
              <a:ext uri="{FF2B5EF4-FFF2-40B4-BE49-F238E27FC236}">
                <a16:creationId xmlns:a16="http://schemas.microsoft.com/office/drawing/2014/main" id="{9D0E2707-CC93-41F9-878D-53BD2E4BF970}"/>
              </a:ext>
            </a:extLst>
          </p:cNvPr>
          <p:cNvSpPr>
            <a:spLocks noChangeAspect="1" noEditPoints="1"/>
          </p:cNvSpPr>
          <p:nvPr/>
        </p:nvSpPr>
        <p:spPr bwMode="auto">
          <a:xfrm>
            <a:off x="4804834" y="2533652"/>
            <a:ext cx="865717" cy="867833"/>
          </a:xfrm>
          <a:custGeom>
            <a:avLst/>
            <a:gdLst>
              <a:gd name="T0" fmla="*/ 202 w 512"/>
              <a:gd name="T1" fmla="*/ 181 h 512"/>
              <a:gd name="T2" fmla="*/ 309 w 512"/>
              <a:gd name="T3" fmla="*/ 160 h 512"/>
              <a:gd name="T4" fmla="*/ 160 w 512"/>
              <a:gd name="T5" fmla="*/ 117 h 512"/>
              <a:gd name="T6" fmla="*/ 352 w 512"/>
              <a:gd name="T7" fmla="*/ 394 h 512"/>
              <a:gd name="T8" fmla="*/ 160 w 512"/>
              <a:gd name="T9" fmla="*/ 117 h 512"/>
              <a:gd name="T10" fmla="*/ 234 w 512"/>
              <a:gd name="T11" fmla="*/ 352 h 512"/>
              <a:gd name="T12" fmla="*/ 234 w 512"/>
              <a:gd name="T13" fmla="*/ 373 h 512"/>
              <a:gd name="T14" fmla="*/ 245 w 512"/>
              <a:gd name="T15" fmla="*/ 320 h 512"/>
              <a:gd name="T16" fmla="*/ 224 w 512"/>
              <a:gd name="T17" fmla="*/ 320 h 512"/>
              <a:gd name="T18" fmla="*/ 245 w 512"/>
              <a:gd name="T19" fmla="*/ 320 h 512"/>
              <a:gd name="T20" fmla="*/ 234 w 512"/>
              <a:gd name="T21" fmla="*/ 266 h 512"/>
              <a:gd name="T22" fmla="*/ 234 w 512"/>
              <a:gd name="T23" fmla="*/ 288 h 512"/>
              <a:gd name="T24" fmla="*/ 245 w 512"/>
              <a:gd name="T25" fmla="*/ 234 h 512"/>
              <a:gd name="T26" fmla="*/ 224 w 512"/>
              <a:gd name="T27" fmla="*/ 234 h 512"/>
              <a:gd name="T28" fmla="*/ 245 w 512"/>
              <a:gd name="T29" fmla="*/ 234 h 512"/>
              <a:gd name="T30" fmla="*/ 277 w 512"/>
              <a:gd name="T31" fmla="*/ 352 h 512"/>
              <a:gd name="T32" fmla="*/ 277 w 512"/>
              <a:gd name="T33" fmla="*/ 373 h 512"/>
              <a:gd name="T34" fmla="*/ 288 w 512"/>
              <a:gd name="T35" fmla="*/ 320 h 512"/>
              <a:gd name="T36" fmla="*/ 266 w 512"/>
              <a:gd name="T37" fmla="*/ 320 h 512"/>
              <a:gd name="T38" fmla="*/ 288 w 512"/>
              <a:gd name="T39" fmla="*/ 320 h 512"/>
              <a:gd name="T40" fmla="*/ 277 w 512"/>
              <a:gd name="T41" fmla="*/ 266 h 512"/>
              <a:gd name="T42" fmla="*/ 277 w 512"/>
              <a:gd name="T43" fmla="*/ 288 h 512"/>
              <a:gd name="T44" fmla="*/ 288 w 512"/>
              <a:gd name="T45" fmla="*/ 234 h 512"/>
              <a:gd name="T46" fmla="*/ 266 w 512"/>
              <a:gd name="T47" fmla="*/ 234 h 512"/>
              <a:gd name="T48" fmla="*/ 288 w 512"/>
              <a:gd name="T49" fmla="*/ 234 h 512"/>
              <a:gd name="T50" fmla="*/ 320 w 512"/>
              <a:gd name="T51" fmla="*/ 309 h 512"/>
              <a:gd name="T52" fmla="*/ 309 w 512"/>
              <a:gd name="T53" fmla="*/ 362 h 512"/>
              <a:gd name="T54" fmla="*/ 330 w 512"/>
              <a:gd name="T55" fmla="*/ 362 h 512"/>
              <a:gd name="T56" fmla="*/ 330 w 512"/>
              <a:gd name="T57" fmla="*/ 277 h 512"/>
              <a:gd name="T58" fmla="*/ 309 w 512"/>
              <a:gd name="T59" fmla="*/ 277 h 512"/>
              <a:gd name="T60" fmla="*/ 330 w 512"/>
              <a:gd name="T61" fmla="*/ 277 h 512"/>
              <a:gd name="T62" fmla="*/ 320 w 512"/>
              <a:gd name="T63" fmla="*/ 224 h 512"/>
              <a:gd name="T64" fmla="*/ 320 w 512"/>
              <a:gd name="T65" fmla="*/ 245 h 512"/>
              <a:gd name="T66" fmla="*/ 181 w 512"/>
              <a:gd name="T67" fmla="*/ 192 h 512"/>
              <a:gd name="T68" fmla="*/ 320 w 512"/>
              <a:gd name="T69" fmla="*/ 202 h 512"/>
              <a:gd name="T70" fmla="*/ 330 w 512"/>
              <a:gd name="T71" fmla="*/ 149 h 512"/>
              <a:gd name="T72" fmla="*/ 192 w 512"/>
              <a:gd name="T73" fmla="*/ 138 h 512"/>
              <a:gd name="T74" fmla="*/ 181 w 512"/>
              <a:gd name="T75" fmla="*/ 192 h 512"/>
              <a:gd name="T76" fmla="*/ 192 w 512"/>
              <a:gd name="T77" fmla="*/ 245 h 512"/>
              <a:gd name="T78" fmla="*/ 192 w 512"/>
              <a:gd name="T79" fmla="*/ 224 h 512"/>
              <a:gd name="T80" fmla="*/ 181 w 512"/>
              <a:gd name="T81" fmla="*/ 277 h 512"/>
              <a:gd name="T82" fmla="*/ 202 w 512"/>
              <a:gd name="T83" fmla="*/ 277 h 512"/>
              <a:gd name="T84" fmla="*/ 181 w 512"/>
              <a:gd name="T85" fmla="*/ 277 h 512"/>
              <a:gd name="T86" fmla="*/ 192 w 512"/>
              <a:gd name="T87" fmla="*/ 330 h 512"/>
              <a:gd name="T88" fmla="*/ 192 w 512"/>
              <a:gd name="T89" fmla="*/ 309 h 512"/>
              <a:gd name="T90" fmla="*/ 181 w 512"/>
              <a:gd name="T91" fmla="*/ 362 h 512"/>
              <a:gd name="T92" fmla="*/ 202 w 512"/>
              <a:gd name="T93" fmla="*/ 362 h 512"/>
              <a:gd name="T94" fmla="*/ 181 w 512"/>
              <a:gd name="T95" fmla="*/ 362 h 512"/>
              <a:gd name="T96" fmla="*/ 256 w 512"/>
              <a:gd name="T97" fmla="*/ 512 h 512"/>
              <a:gd name="T98" fmla="*/ 256 w 512"/>
              <a:gd name="T99" fmla="*/ 0 h 512"/>
              <a:gd name="T100" fmla="*/ 373 w 512"/>
              <a:gd name="T101" fmla="*/ 106 h 512"/>
              <a:gd name="T102" fmla="*/ 149 w 512"/>
              <a:gd name="T103" fmla="*/ 96 h 512"/>
              <a:gd name="T104" fmla="*/ 138 w 512"/>
              <a:gd name="T105" fmla="*/ 405 h 512"/>
              <a:gd name="T106" fmla="*/ 362 w 512"/>
              <a:gd name="T107" fmla="*/ 416 h 512"/>
              <a:gd name="T108" fmla="*/ 373 w 512"/>
              <a:gd name="T109"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2" h="512">
                <a:moveTo>
                  <a:pt x="309" y="181"/>
                </a:moveTo>
                <a:cubicBezTo>
                  <a:pt x="202" y="181"/>
                  <a:pt x="202" y="181"/>
                  <a:pt x="202" y="181"/>
                </a:cubicBezTo>
                <a:cubicBezTo>
                  <a:pt x="202" y="160"/>
                  <a:pt x="202" y="160"/>
                  <a:pt x="202" y="160"/>
                </a:cubicBezTo>
                <a:cubicBezTo>
                  <a:pt x="309" y="160"/>
                  <a:pt x="309" y="160"/>
                  <a:pt x="309" y="160"/>
                </a:cubicBezTo>
                <a:lnTo>
                  <a:pt x="309" y="181"/>
                </a:lnTo>
                <a:close/>
                <a:moveTo>
                  <a:pt x="160" y="117"/>
                </a:moveTo>
                <a:cubicBezTo>
                  <a:pt x="352" y="117"/>
                  <a:pt x="352" y="117"/>
                  <a:pt x="352" y="117"/>
                </a:cubicBezTo>
                <a:cubicBezTo>
                  <a:pt x="352" y="394"/>
                  <a:pt x="352" y="394"/>
                  <a:pt x="352" y="394"/>
                </a:cubicBezTo>
                <a:cubicBezTo>
                  <a:pt x="160" y="394"/>
                  <a:pt x="160" y="394"/>
                  <a:pt x="160" y="394"/>
                </a:cubicBezTo>
                <a:lnTo>
                  <a:pt x="160" y="117"/>
                </a:lnTo>
                <a:close/>
                <a:moveTo>
                  <a:pt x="245" y="362"/>
                </a:moveTo>
                <a:cubicBezTo>
                  <a:pt x="245" y="356"/>
                  <a:pt x="240" y="352"/>
                  <a:pt x="234" y="352"/>
                </a:cubicBezTo>
                <a:cubicBezTo>
                  <a:pt x="228" y="352"/>
                  <a:pt x="224" y="356"/>
                  <a:pt x="224" y="362"/>
                </a:cubicBezTo>
                <a:cubicBezTo>
                  <a:pt x="224" y="368"/>
                  <a:pt x="228" y="373"/>
                  <a:pt x="234" y="373"/>
                </a:cubicBezTo>
                <a:cubicBezTo>
                  <a:pt x="240" y="373"/>
                  <a:pt x="245" y="368"/>
                  <a:pt x="245" y="362"/>
                </a:cubicBezTo>
                <a:close/>
                <a:moveTo>
                  <a:pt x="245" y="320"/>
                </a:moveTo>
                <a:cubicBezTo>
                  <a:pt x="245" y="314"/>
                  <a:pt x="240" y="309"/>
                  <a:pt x="234" y="309"/>
                </a:cubicBezTo>
                <a:cubicBezTo>
                  <a:pt x="228" y="309"/>
                  <a:pt x="224" y="314"/>
                  <a:pt x="224" y="320"/>
                </a:cubicBezTo>
                <a:cubicBezTo>
                  <a:pt x="224" y="326"/>
                  <a:pt x="228" y="330"/>
                  <a:pt x="234" y="330"/>
                </a:cubicBezTo>
                <a:cubicBezTo>
                  <a:pt x="240" y="330"/>
                  <a:pt x="245" y="326"/>
                  <a:pt x="245" y="320"/>
                </a:cubicBezTo>
                <a:close/>
                <a:moveTo>
                  <a:pt x="245" y="277"/>
                </a:moveTo>
                <a:cubicBezTo>
                  <a:pt x="245" y="271"/>
                  <a:pt x="240" y="266"/>
                  <a:pt x="234" y="266"/>
                </a:cubicBezTo>
                <a:cubicBezTo>
                  <a:pt x="228" y="266"/>
                  <a:pt x="224" y="271"/>
                  <a:pt x="224" y="277"/>
                </a:cubicBezTo>
                <a:cubicBezTo>
                  <a:pt x="224" y="283"/>
                  <a:pt x="228" y="288"/>
                  <a:pt x="234" y="288"/>
                </a:cubicBezTo>
                <a:cubicBezTo>
                  <a:pt x="240" y="288"/>
                  <a:pt x="245" y="283"/>
                  <a:pt x="245" y="277"/>
                </a:cubicBezTo>
                <a:close/>
                <a:moveTo>
                  <a:pt x="245" y="234"/>
                </a:moveTo>
                <a:cubicBezTo>
                  <a:pt x="245" y="228"/>
                  <a:pt x="240" y="224"/>
                  <a:pt x="234" y="224"/>
                </a:cubicBezTo>
                <a:cubicBezTo>
                  <a:pt x="228" y="224"/>
                  <a:pt x="224" y="228"/>
                  <a:pt x="224" y="234"/>
                </a:cubicBezTo>
                <a:cubicBezTo>
                  <a:pt x="224" y="240"/>
                  <a:pt x="228" y="245"/>
                  <a:pt x="234" y="245"/>
                </a:cubicBezTo>
                <a:cubicBezTo>
                  <a:pt x="240" y="245"/>
                  <a:pt x="245" y="240"/>
                  <a:pt x="245" y="234"/>
                </a:cubicBezTo>
                <a:close/>
                <a:moveTo>
                  <a:pt x="288" y="362"/>
                </a:moveTo>
                <a:cubicBezTo>
                  <a:pt x="288" y="356"/>
                  <a:pt x="283" y="352"/>
                  <a:pt x="277" y="352"/>
                </a:cubicBezTo>
                <a:cubicBezTo>
                  <a:pt x="271" y="352"/>
                  <a:pt x="266" y="356"/>
                  <a:pt x="266" y="362"/>
                </a:cubicBezTo>
                <a:cubicBezTo>
                  <a:pt x="266" y="368"/>
                  <a:pt x="271" y="373"/>
                  <a:pt x="277" y="373"/>
                </a:cubicBezTo>
                <a:cubicBezTo>
                  <a:pt x="283" y="373"/>
                  <a:pt x="288" y="368"/>
                  <a:pt x="288" y="362"/>
                </a:cubicBezTo>
                <a:close/>
                <a:moveTo>
                  <a:pt x="288" y="320"/>
                </a:moveTo>
                <a:cubicBezTo>
                  <a:pt x="288" y="314"/>
                  <a:pt x="283" y="309"/>
                  <a:pt x="277" y="309"/>
                </a:cubicBezTo>
                <a:cubicBezTo>
                  <a:pt x="271" y="309"/>
                  <a:pt x="266" y="314"/>
                  <a:pt x="266" y="320"/>
                </a:cubicBezTo>
                <a:cubicBezTo>
                  <a:pt x="266" y="326"/>
                  <a:pt x="271" y="330"/>
                  <a:pt x="277" y="330"/>
                </a:cubicBezTo>
                <a:cubicBezTo>
                  <a:pt x="283" y="330"/>
                  <a:pt x="288" y="326"/>
                  <a:pt x="288" y="320"/>
                </a:cubicBezTo>
                <a:close/>
                <a:moveTo>
                  <a:pt x="288" y="277"/>
                </a:moveTo>
                <a:cubicBezTo>
                  <a:pt x="288" y="271"/>
                  <a:pt x="283" y="266"/>
                  <a:pt x="277" y="266"/>
                </a:cubicBezTo>
                <a:cubicBezTo>
                  <a:pt x="271" y="266"/>
                  <a:pt x="266" y="271"/>
                  <a:pt x="266" y="277"/>
                </a:cubicBezTo>
                <a:cubicBezTo>
                  <a:pt x="266" y="283"/>
                  <a:pt x="271" y="288"/>
                  <a:pt x="277" y="288"/>
                </a:cubicBezTo>
                <a:cubicBezTo>
                  <a:pt x="283" y="288"/>
                  <a:pt x="288" y="283"/>
                  <a:pt x="288" y="277"/>
                </a:cubicBezTo>
                <a:close/>
                <a:moveTo>
                  <a:pt x="288" y="234"/>
                </a:moveTo>
                <a:cubicBezTo>
                  <a:pt x="288" y="228"/>
                  <a:pt x="283" y="224"/>
                  <a:pt x="277" y="224"/>
                </a:cubicBezTo>
                <a:cubicBezTo>
                  <a:pt x="271" y="224"/>
                  <a:pt x="266" y="228"/>
                  <a:pt x="266" y="234"/>
                </a:cubicBezTo>
                <a:cubicBezTo>
                  <a:pt x="266" y="240"/>
                  <a:pt x="271" y="245"/>
                  <a:pt x="277" y="245"/>
                </a:cubicBezTo>
                <a:cubicBezTo>
                  <a:pt x="283" y="245"/>
                  <a:pt x="288" y="240"/>
                  <a:pt x="288" y="234"/>
                </a:cubicBezTo>
                <a:close/>
                <a:moveTo>
                  <a:pt x="330" y="320"/>
                </a:moveTo>
                <a:cubicBezTo>
                  <a:pt x="330" y="314"/>
                  <a:pt x="326" y="309"/>
                  <a:pt x="320" y="309"/>
                </a:cubicBezTo>
                <a:cubicBezTo>
                  <a:pt x="314" y="309"/>
                  <a:pt x="309" y="314"/>
                  <a:pt x="309" y="320"/>
                </a:cubicBezTo>
                <a:cubicBezTo>
                  <a:pt x="309" y="362"/>
                  <a:pt x="309" y="362"/>
                  <a:pt x="309" y="362"/>
                </a:cubicBezTo>
                <a:cubicBezTo>
                  <a:pt x="309" y="368"/>
                  <a:pt x="314" y="373"/>
                  <a:pt x="320" y="373"/>
                </a:cubicBezTo>
                <a:cubicBezTo>
                  <a:pt x="326" y="373"/>
                  <a:pt x="330" y="368"/>
                  <a:pt x="330" y="362"/>
                </a:cubicBezTo>
                <a:lnTo>
                  <a:pt x="330" y="320"/>
                </a:lnTo>
                <a:close/>
                <a:moveTo>
                  <a:pt x="330" y="277"/>
                </a:moveTo>
                <a:cubicBezTo>
                  <a:pt x="330" y="271"/>
                  <a:pt x="326" y="266"/>
                  <a:pt x="320" y="266"/>
                </a:cubicBezTo>
                <a:cubicBezTo>
                  <a:pt x="314" y="266"/>
                  <a:pt x="309" y="271"/>
                  <a:pt x="309" y="277"/>
                </a:cubicBezTo>
                <a:cubicBezTo>
                  <a:pt x="309" y="283"/>
                  <a:pt x="314" y="288"/>
                  <a:pt x="320" y="288"/>
                </a:cubicBezTo>
                <a:cubicBezTo>
                  <a:pt x="326" y="288"/>
                  <a:pt x="330" y="283"/>
                  <a:pt x="330" y="277"/>
                </a:cubicBezTo>
                <a:close/>
                <a:moveTo>
                  <a:pt x="330" y="234"/>
                </a:moveTo>
                <a:cubicBezTo>
                  <a:pt x="330" y="228"/>
                  <a:pt x="326" y="224"/>
                  <a:pt x="320" y="224"/>
                </a:cubicBezTo>
                <a:cubicBezTo>
                  <a:pt x="314" y="224"/>
                  <a:pt x="309" y="228"/>
                  <a:pt x="309" y="234"/>
                </a:cubicBezTo>
                <a:cubicBezTo>
                  <a:pt x="309" y="240"/>
                  <a:pt x="314" y="245"/>
                  <a:pt x="320" y="245"/>
                </a:cubicBezTo>
                <a:cubicBezTo>
                  <a:pt x="326" y="245"/>
                  <a:pt x="330" y="240"/>
                  <a:pt x="330" y="234"/>
                </a:cubicBezTo>
                <a:close/>
                <a:moveTo>
                  <a:pt x="181" y="192"/>
                </a:moveTo>
                <a:cubicBezTo>
                  <a:pt x="181" y="198"/>
                  <a:pt x="186" y="202"/>
                  <a:pt x="192" y="202"/>
                </a:cubicBezTo>
                <a:cubicBezTo>
                  <a:pt x="320" y="202"/>
                  <a:pt x="320" y="202"/>
                  <a:pt x="320" y="202"/>
                </a:cubicBezTo>
                <a:cubicBezTo>
                  <a:pt x="326" y="202"/>
                  <a:pt x="330" y="198"/>
                  <a:pt x="330" y="192"/>
                </a:cubicBezTo>
                <a:cubicBezTo>
                  <a:pt x="330" y="149"/>
                  <a:pt x="330" y="149"/>
                  <a:pt x="330" y="149"/>
                </a:cubicBezTo>
                <a:cubicBezTo>
                  <a:pt x="330" y="143"/>
                  <a:pt x="326" y="138"/>
                  <a:pt x="320" y="138"/>
                </a:cubicBezTo>
                <a:cubicBezTo>
                  <a:pt x="192" y="138"/>
                  <a:pt x="192" y="138"/>
                  <a:pt x="192" y="138"/>
                </a:cubicBezTo>
                <a:cubicBezTo>
                  <a:pt x="186" y="138"/>
                  <a:pt x="181" y="143"/>
                  <a:pt x="181" y="149"/>
                </a:cubicBezTo>
                <a:lnTo>
                  <a:pt x="181" y="192"/>
                </a:lnTo>
                <a:close/>
                <a:moveTo>
                  <a:pt x="181" y="234"/>
                </a:moveTo>
                <a:cubicBezTo>
                  <a:pt x="181" y="240"/>
                  <a:pt x="186" y="245"/>
                  <a:pt x="192" y="245"/>
                </a:cubicBezTo>
                <a:cubicBezTo>
                  <a:pt x="198" y="245"/>
                  <a:pt x="202" y="240"/>
                  <a:pt x="202" y="234"/>
                </a:cubicBezTo>
                <a:cubicBezTo>
                  <a:pt x="202" y="228"/>
                  <a:pt x="198" y="224"/>
                  <a:pt x="192" y="224"/>
                </a:cubicBezTo>
                <a:cubicBezTo>
                  <a:pt x="186" y="224"/>
                  <a:pt x="181" y="228"/>
                  <a:pt x="181" y="234"/>
                </a:cubicBezTo>
                <a:close/>
                <a:moveTo>
                  <a:pt x="181" y="277"/>
                </a:moveTo>
                <a:cubicBezTo>
                  <a:pt x="181" y="283"/>
                  <a:pt x="186" y="288"/>
                  <a:pt x="192" y="288"/>
                </a:cubicBezTo>
                <a:cubicBezTo>
                  <a:pt x="198" y="288"/>
                  <a:pt x="202" y="283"/>
                  <a:pt x="202" y="277"/>
                </a:cubicBezTo>
                <a:cubicBezTo>
                  <a:pt x="202" y="271"/>
                  <a:pt x="198" y="266"/>
                  <a:pt x="192" y="266"/>
                </a:cubicBezTo>
                <a:cubicBezTo>
                  <a:pt x="186" y="266"/>
                  <a:pt x="181" y="271"/>
                  <a:pt x="181" y="277"/>
                </a:cubicBezTo>
                <a:close/>
                <a:moveTo>
                  <a:pt x="181" y="320"/>
                </a:moveTo>
                <a:cubicBezTo>
                  <a:pt x="181" y="326"/>
                  <a:pt x="186" y="330"/>
                  <a:pt x="192" y="330"/>
                </a:cubicBezTo>
                <a:cubicBezTo>
                  <a:pt x="198" y="330"/>
                  <a:pt x="202" y="326"/>
                  <a:pt x="202" y="320"/>
                </a:cubicBezTo>
                <a:cubicBezTo>
                  <a:pt x="202" y="314"/>
                  <a:pt x="198" y="309"/>
                  <a:pt x="192" y="309"/>
                </a:cubicBezTo>
                <a:cubicBezTo>
                  <a:pt x="186" y="309"/>
                  <a:pt x="181" y="314"/>
                  <a:pt x="181" y="320"/>
                </a:cubicBezTo>
                <a:close/>
                <a:moveTo>
                  <a:pt x="181" y="362"/>
                </a:moveTo>
                <a:cubicBezTo>
                  <a:pt x="181" y="368"/>
                  <a:pt x="186" y="373"/>
                  <a:pt x="192" y="373"/>
                </a:cubicBezTo>
                <a:cubicBezTo>
                  <a:pt x="198" y="373"/>
                  <a:pt x="202" y="368"/>
                  <a:pt x="202" y="362"/>
                </a:cubicBezTo>
                <a:cubicBezTo>
                  <a:pt x="202" y="356"/>
                  <a:pt x="198" y="352"/>
                  <a:pt x="192" y="352"/>
                </a:cubicBezTo>
                <a:cubicBezTo>
                  <a:pt x="186" y="352"/>
                  <a:pt x="181" y="356"/>
                  <a:pt x="181" y="362"/>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73" y="106"/>
                </a:moveTo>
                <a:cubicBezTo>
                  <a:pt x="373" y="100"/>
                  <a:pt x="368" y="96"/>
                  <a:pt x="362" y="96"/>
                </a:cubicBezTo>
                <a:cubicBezTo>
                  <a:pt x="149" y="96"/>
                  <a:pt x="149" y="96"/>
                  <a:pt x="149" y="96"/>
                </a:cubicBezTo>
                <a:cubicBezTo>
                  <a:pt x="143" y="96"/>
                  <a:pt x="138" y="100"/>
                  <a:pt x="138" y="106"/>
                </a:cubicBezTo>
                <a:cubicBezTo>
                  <a:pt x="138" y="405"/>
                  <a:pt x="138" y="405"/>
                  <a:pt x="138" y="405"/>
                </a:cubicBezTo>
                <a:cubicBezTo>
                  <a:pt x="138" y="411"/>
                  <a:pt x="143" y="416"/>
                  <a:pt x="149" y="416"/>
                </a:cubicBezTo>
                <a:cubicBezTo>
                  <a:pt x="362" y="416"/>
                  <a:pt x="362" y="416"/>
                  <a:pt x="362" y="416"/>
                </a:cubicBezTo>
                <a:cubicBezTo>
                  <a:pt x="368" y="416"/>
                  <a:pt x="373" y="411"/>
                  <a:pt x="373" y="405"/>
                </a:cubicBezTo>
                <a:lnTo>
                  <a:pt x="373" y="106"/>
                </a:lnTo>
                <a:close/>
              </a:path>
            </a:pathLst>
          </a:custGeom>
          <a:solidFill>
            <a:schemeClr val="accent1">
              <a:lumMod val="75000"/>
            </a:schemeClr>
          </a:solidFill>
          <a:ln>
            <a:noFill/>
          </a:ln>
        </p:spPr>
        <p:txBody>
          <a:bodyPr/>
          <a:lstStyle/>
          <a:p>
            <a:pPr>
              <a:defRPr/>
            </a:pPr>
            <a:endParaRPr lang="en-GB" sz="2400"/>
          </a:p>
        </p:txBody>
      </p:sp>
      <p:sp>
        <p:nvSpPr>
          <p:cNvPr id="25" name="Freeform 580">
            <a:extLst>
              <a:ext uri="{FF2B5EF4-FFF2-40B4-BE49-F238E27FC236}">
                <a16:creationId xmlns:a16="http://schemas.microsoft.com/office/drawing/2014/main" id="{CA292283-46FA-4B37-90B5-F6C98E8B7D7D}"/>
              </a:ext>
            </a:extLst>
          </p:cNvPr>
          <p:cNvSpPr>
            <a:spLocks noChangeAspect="1" noEditPoints="1"/>
          </p:cNvSpPr>
          <p:nvPr/>
        </p:nvSpPr>
        <p:spPr bwMode="auto">
          <a:xfrm>
            <a:off x="8627533" y="1416051"/>
            <a:ext cx="1219200" cy="1221316"/>
          </a:xfrm>
          <a:custGeom>
            <a:avLst/>
            <a:gdLst>
              <a:gd name="T0" fmla="*/ 176 w 512"/>
              <a:gd name="T1" fmla="*/ 170 h 512"/>
              <a:gd name="T2" fmla="*/ 352 w 512"/>
              <a:gd name="T3" fmla="*/ 170 h 512"/>
              <a:gd name="T4" fmla="*/ 352 w 512"/>
              <a:gd name="T5" fmla="*/ 394 h 512"/>
              <a:gd name="T6" fmla="*/ 176 w 512"/>
              <a:gd name="T7" fmla="*/ 394 h 512"/>
              <a:gd name="T8" fmla="*/ 160 w 512"/>
              <a:gd name="T9" fmla="*/ 378 h 512"/>
              <a:gd name="T10" fmla="*/ 160 w 512"/>
              <a:gd name="T11" fmla="*/ 167 h 512"/>
              <a:gd name="T12" fmla="*/ 176 w 512"/>
              <a:gd name="T13" fmla="*/ 170 h 512"/>
              <a:gd name="T14" fmla="*/ 176 w 512"/>
              <a:gd name="T15" fmla="*/ 149 h 512"/>
              <a:gd name="T16" fmla="*/ 323 w 512"/>
              <a:gd name="T17" fmla="*/ 149 h 512"/>
              <a:gd name="T18" fmla="*/ 320 w 512"/>
              <a:gd name="T19" fmla="*/ 133 h 512"/>
              <a:gd name="T20" fmla="*/ 323 w 512"/>
              <a:gd name="T21" fmla="*/ 117 h 512"/>
              <a:gd name="T22" fmla="*/ 176 w 512"/>
              <a:gd name="T23" fmla="*/ 117 h 512"/>
              <a:gd name="T24" fmla="*/ 160 w 512"/>
              <a:gd name="T25" fmla="*/ 133 h 512"/>
              <a:gd name="T26" fmla="*/ 176 w 512"/>
              <a:gd name="T27" fmla="*/ 149 h 512"/>
              <a:gd name="T28" fmla="*/ 512 w 512"/>
              <a:gd name="T29" fmla="*/ 256 h 512"/>
              <a:gd name="T30" fmla="*/ 256 w 512"/>
              <a:gd name="T31" fmla="*/ 512 h 512"/>
              <a:gd name="T32" fmla="*/ 0 w 512"/>
              <a:gd name="T33" fmla="*/ 256 h 512"/>
              <a:gd name="T34" fmla="*/ 256 w 512"/>
              <a:gd name="T35" fmla="*/ 0 h 512"/>
              <a:gd name="T36" fmla="*/ 512 w 512"/>
              <a:gd name="T37" fmla="*/ 256 h 512"/>
              <a:gd name="T38" fmla="*/ 341 w 512"/>
              <a:gd name="T39" fmla="*/ 133 h 512"/>
              <a:gd name="T40" fmla="*/ 346 w 512"/>
              <a:gd name="T41" fmla="*/ 117 h 512"/>
              <a:gd name="T42" fmla="*/ 364 w 512"/>
              <a:gd name="T43" fmla="*/ 117 h 512"/>
              <a:gd name="T44" fmla="*/ 373 w 512"/>
              <a:gd name="T45" fmla="*/ 106 h 512"/>
              <a:gd name="T46" fmla="*/ 364 w 512"/>
              <a:gd name="T47" fmla="*/ 96 h 512"/>
              <a:gd name="T48" fmla="*/ 176 w 512"/>
              <a:gd name="T49" fmla="*/ 96 h 512"/>
              <a:gd name="T50" fmla="*/ 138 w 512"/>
              <a:gd name="T51" fmla="*/ 133 h 512"/>
              <a:gd name="T52" fmla="*/ 138 w 512"/>
              <a:gd name="T53" fmla="*/ 378 h 512"/>
              <a:gd name="T54" fmla="*/ 176 w 512"/>
              <a:gd name="T55" fmla="*/ 416 h 512"/>
              <a:gd name="T56" fmla="*/ 362 w 512"/>
              <a:gd name="T57" fmla="*/ 416 h 512"/>
              <a:gd name="T58" fmla="*/ 373 w 512"/>
              <a:gd name="T59" fmla="*/ 405 h 512"/>
              <a:gd name="T60" fmla="*/ 373 w 512"/>
              <a:gd name="T61" fmla="*/ 160 h 512"/>
              <a:gd name="T62" fmla="*/ 362 w 512"/>
              <a:gd name="T63" fmla="*/ 149 h 512"/>
              <a:gd name="T64" fmla="*/ 346 w 512"/>
              <a:gd name="T65" fmla="*/ 149 h 512"/>
              <a:gd name="T66" fmla="*/ 341 w 512"/>
              <a:gd name="T67" fmla="*/ 13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2" h="512">
                <a:moveTo>
                  <a:pt x="176" y="170"/>
                </a:moveTo>
                <a:cubicBezTo>
                  <a:pt x="178" y="170"/>
                  <a:pt x="352" y="170"/>
                  <a:pt x="352" y="170"/>
                </a:cubicBezTo>
                <a:cubicBezTo>
                  <a:pt x="352" y="394"/>
                  <a:pt x="352" y="394"/>
                  <a:pt x="352" y="394"/>
                </a:cubicBezTo>
                <a:cubicBezTo>
                  <a:pt x="176" y="394"/>
                  <a:pt x="176" y="394"/>
                  <a:pt x="176" y="394"/>
                </a:cubicBezTo>
                <a:cubicBezTo>
                  <a:pt x="167" y="394"/>
                  <a:pt x="160" y="387"/>
                  <a:pt x="160" y="378"/>
                </a:cubicBezTo>
                <a:cubicBezTo>
                  <a:pt x="160" y="167"/>
                  <a:pt x="160" y="167"/>
                  <a:pt x="160" y="167"/>
                </a:cubicBezTo>
                <a:cubicBezTo>
                  <a:pt x="165" y="169"/>
                  <a:pt x="170" y="170"/>
                  <a:pt x="176" y="170"/>
                </a:cubicBezTo>
                <a:close/>
                <a:moveTo>
                  <a:pt x="176" y="149"/>
                </a:moveTo>
                <a:cubicBezTo>
                  <a:pt x="177" y="149"/>
                  <a:pt x="268" y="149"/>
                  <a:pt x="323" y="149"/>
                </a:cubicBezTo>
                <a:cubicBezTo>
                  <a:pt x="321" y="144"/>
                  <a:pt x="320" y="139"/>
                  <a:pt x="320" y="133"/>
                </a:cubicBezTo>
                <a:cubicBezTo>
                  <a:pt x="320" y="127"/>
                  <a:pt x="321" y="122"/>
                  <a:pt x="323" y="117"/>
                </a:cubicBezTo>
                <a:cubicBezTo>
                  <a:pt x="176" y="117"/>
                  <a:pt x="176" y="117"/>
                  <a:pt x="176" y="117"/>
                </a:cubicBezTo>
                <a:cubicBezTo>
                  <a:pt x="167" y="117"/>
                  <a:pt x="160" y="124"/>
                  <a:pt x="160" y="133"/>
                </a:cubicBezTo>
                <a:cubicBezTo>
                  <a:pt x="160" y="142"/>
                  <a:pt x="167" y="149"/>
                  <a:pt x="176" y="149"/>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341" y="133"/>
                </a:moveTo>
                <a:cubicBezTo>
                  <a:pt x="341" y="127"/>
                  <a:pt x="343" y="122"/>
                  <a:pt x="346" y="117"/>
                </a:cubicBezTo>
                <a:cubicBezTo>
                  <a:pt x="364" y="117"/>
                  <a:pt x="364" y="117"/>
                  <a:pt x="364" y="117"/>
                </a:cubicBezTo>
                <a:cubicBezTo>
                  <a:pt x="369" y="117"/>
                  <a:pt x="373" y="112"/>
                  <a:pt x="373" y="106"/>
                </a:cubicBezTo>
                <a:cubicBezTo>
                  <a:pt x="373" y="100"/>
                  <a:pt x="369" y="96"/>
                  <a:pt x="364" y="96"/>
                </a:cubicBezTo>
                <a:cubicBezTo>
                  <a:pt x="176" y="96"/>
                  <a:pt x="176" y="96"/>
                  <a:pt x="176" y="96"/>
                </a:cubicBezTo>
                <a:cubicBezTo>
                  <a:pt x="155" y="96"/>
                  <a:pt x="138" y="112"/>
                  <a:pt x="138" y="133"/>
                </a:cubicBezTo>
                <a:cubicBezTo>
                  <a:pt x="138" y="378"/>
                  <a:pt x="138" y="378"/>
                  <a:pt x="138" y="378"/>
                </a:cubicBezTo>
                <a:cubicBezTo>
                  <a:pt x="138" y="399"/>
                  <a:pt x="155" y="416"/>
                  <a:pt x="176" y="416"/>
                </a:cubicBezTo>
                <a:cubicBezTo>
                  <a:pt x="362" y="416"/>
                  <a:pt x="362" y="416"/>
                  <a:pt x="362" y="416"/>
                </a:cubicBezTo>
                <a:cubicBezTo>
                  <a:pt x="368" y="416"/>
                  <a:pt x="373" y="411"/>
                  <a:pt x="373" y="405"/>
                </a:cubicBezTo>
                <a:cubicBezTo>
                  <a:pt x="373" y="160"/>
                  <a:pt x="373" y="160"/>
                  <a:pt x="373" y="160"/>
                </a:cubicBezTo>
                <a:cubicBezTo>
                  <a:pt x="373" y="154"/>
                  <a:pt x="368" y="149"/>
                  <a:pt x="362" y="149"/>
                </a:cubicBezTo>
                <a:cubicBezTo>
                  <a:pt x="362" y="149"/>
                  <a:pt x="356" y="149"/>
                  <a:pt x="346" y="149"/>
                </a:cubicBezTo>
                <a:cubicBezTo>
                  <a:pt x="343" y="144"/>
                  <a:pt x="341" y="139"/>
                  <a:pt x="341" y="133"/>
                </a:cubicBezTo>
                <a:close/>
              </a:path>
            </a:pathLst>
          </a:custGeom>
          <a:solidFill>
            <a:schemeClr val="accent1">
              <a:lumMod val="75000"/>
            </a:schemeClr>
          </a:solidFill>
          <a:ln>
            <a:noFill/>
          </a:ln>
        </p:spPr>
        <p:txBody>
          <a:bodyPr/>
          <a:lstStyle/>
          <a:p>
            <a:pPr>
              <a:defRPr/>
            </a:pPr>
            <a:endParaRPr lang="en-GB" sz="2400"/>
          </a:p>
        </p:txBody>
      </p:sp>
      <p:sp>
        <p:nvSpPr>
          <p:cNvPr id="26" name="Rectangle 25">
            <a:extLst>
              <a:ext uri="{FF2B5EF4-FFF2-40B4-BE49-F238E27FC236}">
                <a16:creationId xmlns:a16="http://schemas.microsoft.com/office/drawing/2014/main" id="{E43A2580-C8E9-4173-8CF5-00E9FCA64ACC}"/>
              </a:ext>
            </a:extLst>
          </p:cNvPr>
          <p:cNvSpPr/>
          <p:nvPr/>
        </p:nvSpPr>
        <p:spPr bwMode="gray">
          <a:xfrm>
            <a:off x="8692588" y="4672364"/>
            <a:ext cx="2908957" cy="1101970"/>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171450" indent="-171450">
              <a:lnSpc>
                <a:spcPct val="106000"/>
              </a:lnSpc>
              <a:buFont typeface="Arial" panose="020B0604020202020204" pitchFamily="34" charset="0"/>
              <a:buChar char="•"/>
            </a:pPr>
            <a:r>
              <a:rPr lang="en-US" sz="1050" b="1">
                <a:solidFill>
                  <a:srgbClr val="000000"/>
                </a:solidFill>
                <a:cs typeface="Calibri"/>
              </a:rPr>
              <a:t>What are the different accounting calendars/type (fiscal/4-4-5) used across your legal entities?</a:t>
            </a:r>
          </a:p>
          <a:p>
            <a:pPr marL="171450" indent="-171450">
              <a:lnSpc>
                <a:spcPct val="106000"/>
              </a:lnSpc>
              <a:buFont typeface="Arial" panose="020B0604020202020204" pitchFamily="34" charset="0"/>
              <a:buChar char="•"/>
            </a:pPr>
            <a:r>
              <a:rPr lang="en-US" sz="1050" b="1">
                <a:solidFill>
                  <a:srgbClr val="000000"/>
                </a:solidFill>
                <a:cs typeface="Calibri"/>
              </a:rPr>
              <a:t>Do you have adjustment periods?</a:t>
            </a:r>
          </a:p>
          <a:p>
            <a:pPr marL="228600" indent="-228600" algn="just">
              <a:lnSpc>
                <a:spcPct val="106000"/>
              </a:lnSpc>
              <a:buAutoNum type="arabicPeriod"/>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27" name="Rectangle 26">
            <a:extLst>
              <a:ext uri="{FF2B5EF4-FFF2-40B4-BE49-F238E27FC236}">
                <a16:creationId xmlns:a16="http://schemas.microsoft.com/office/drawing/2014/main" id="{80A60615-A979-4E90-96B6-018BAFBFA34F}"/>
              </a:ext>
            </a:extLst>
          </p:cNvPr>
          <p:cNvSpPr/>
          <p:nvPr/>
        </p:nvSpPr>
        <p:spPr bwMode="gray">
          <a:xfrm>
            <a:off x="9330271" y="4579764"/>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66821632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47F176B-E8A3-45ED-967A-EF4503C51D87}"/>
              </a:ext>
            </a:extLst>
          </p:cNvPr>
          <p:cNvSpPr txBox="1">
            <a:spLocks/>
          </p:cNvSpPr>
          <p:nvPr/>
        </p:nvSpPr>
        <p:spPr>
          <a:xfrm>
            <a:off x="384694" y="1081826"/>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800">
                <a:solidFill>
                  <a:schemeClr val="tx2">
                    <a:lumMod val="75000"/>
                  </a:schemeClr>
                </a:solidFill>
              </a:rPr>
              <a:t>Enables you to group multiple ledgers that share the </a:t>
            </a:r>
            <a:r>
              <a:rPr lang="en-US" sz="1800" b="1">
                <a:solidFill>
                  <a:schemeClr val="tx2">
                    <a:lumMod val="75000"/>
                  </a:schemeClr>
                </a:solidFill>
              </a:rPr>
              <a:t>same chart of accounts and calendar </a:t>
            </a:r>
            <a:r>
              <a:rPr lang="en-US" sz="1800">
                <a:solidFill>
                  <a:schemeClr val="tx2">
                    <a:lumMod val="75000"/>
                  </a:schemeClr>
                </a:solidFill>
              </a:rPr>
              <a:t>to increase efficiency of period close, security administration and reporting</a:t>
            </a:r>
          </a:p>
        </p:txBody>
      </p:sp>
      <p:sp>
        <p:nvSpPr>
          <p:cNvPr id="5" name="Title 2">
            <a:extLst>
              <a:ext uri="{FF2B5EF4-FFF2-40B4-BE49-F238E27FC236}">
                <a16:creationId xmlns:a16="http://schemas.microsoft.com/office/drawing/2014/main" id="{47548CC3-EC83-479C-AEC0-A35A4163DC08}"/>
              </a:ext>
            </a:extLst>
          </p:cNvPr>
          <p:cNvSpPr>
            <a:spLocks noGrp="1"/>
          </p:cNvSpPr>
          <p:nvPr>
            <p:ph type="title"/>
          </p:nvPr>
        </p:nvSpPr>
        <p:spPr>
          <a:xfrm>
            <a:off x="384694" y="294468"/>
            <a:ext cx="11338560" cy="768263"/>
          </a:xfrm>
        </p:spPr>
        <p:txBody>
          <a:bodyPr/>
          <a:lstStyle/>
          <a:p>
            <a:r>
              <a:rPr lang="en-US" sz="3000" b="1">
                <a:latin typeface="+mn-lt"/>
              </a:rPr>
              <a:t>Ledger Sets</a:t>
            </a:r>
          </a:p>
        </p:txBody>
      </p:sp>
      <p:sp>
        <p:nvSpPr>
          <p:cNvPr id="6" name="Content Placeholder 1">
            <a:extLst>
              <a:ext uri="{FF2B5EF4-FFF2-40B4-BE49-F238E27FC236}">
                <a16:creationId xmlns:a16="http://schemas.microsoft.com/office/drawing/2014/main" id="{8639152A-9C51-4BF0-ADE2-523256BDEEAF}"/>
              </a:ext>
            </a:extLst>
          </p:cNvPr>
          <p:cNvSpPr txBox="1">
            <a:spLocks/>
          </p:cNvSpPr>
          <p:nvPr/>
        </p:nvSpPr>
        <p:spPr>
          <a:xfrm>
            <a:off x="384693" y="1896979"/>
            <a:ext cx="10758227" cy="425584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a:solidFill>
                  <a:srgbClr val="000000"/>
                </a:solidFill>
              </a:rPr>
              <a:t>Allows you to treat multiple ledgers as one:</a:t>
            </a:r>
          </a:p>
          <a:p>
            <a:pPr marL="728786" lvl="2" indent="-285750">
              <a:buFont typeface="Wingdings" panose="05000000000000000000" pitchFamily="2" charset="2"/>
              <a:buChar char="§"/>
            </a:pPr>
            <a:r>
              <a:rPr lang="en-US" sz="1400" b="1">
                <a:solidFill>
                  <a:schemeClr val="accent1"/>
                </a:solidFill>
              </a:rPr>
              <a:t>Open and Close Periods</a:t>
            </a:r>
            <a:r>
              <a:rPr lang="en-US" sz="1400" b="1">
                <a:solidFill>
                  <a:srgbClr val="000000"/>
                </a:solidFill>
              </a:rPr>
              <a:t>: </a:t>
            </a:r>
            <a:r>
              <a:rPr lang="en-US" sz="1400">
                <a:solidFill>
                  <a:srgbClr val="000000"/>
                </a:solidFill>
              </a:rPr>
              <a:t>Open and close periods for multiple ledgers within a ledger set from a single operation</a:t>
            </a:r>
          </a:p>
          <a:p>
            <a:pPr marL="728786" lvl="2" indent="-285750">
              <a:buFont typeface="Wingdings" panose="05000000000000000000" pitchFamily="2" charset="2"/>
              <a:buChar char="§"/>
            </a:pPr>
            <a:r>
              <a:rPr lang="en-US" sz="1400" b="1">
                <a:solidFill>
                  <a:schemeClr val="accent1"/>
                </a:solidFill>
              </a:rPr>
              <a:t>Translation and Revaluation</a:t>
            </a:r>
            <a:r>
              <a:rPr lang="en-US" sz="1400" b="1">
                <a:solidFill>
                  <a:srgbClr val="000000"/>
                </a:solidFill>
              </a:rPr>
              <a:t>: </a:t>
            </a:r>
            <a:r>
              <a:rPr lang="en-US" sz="1400">
                <a:solidFill>
                  <a:srgbClr val="000000"/>
                </a:solidFill>
              </a:rPr>
              <a:t>Translate balances and run revaluation across multiple ledgers in a ledger set.</a:t>
            </a:r>
          </a:p>
          <a:p>
            <a:pPr marL="728786" lvl="2" indent="-285750">
              <a:buFont typeface="Wingdings" panose="05000000000000000000" pitchFamily="2" charset="2"/>
              <a:buChar char="§"/>
            </a:pPr>
            <a:r>
              <a:rPr lang="en-US" sz="1400" b="1">
                <a:solidFill>
                  <a:schemeClr val="accent1"/>
                </a:solidFill>
              </a:rPr>
              <a:t>Reporting</a:t>
            </a:r>
            <a:r>
              <a:rPr lang="en-US" sz="1400">
                <a:solidFill>
                  <a:srgbClr val="000000"/>
                </a:solidFill>
              </a:rPr>
              <a:t>: Submit standard reports and Financial Reporting Studio (FRS) reports across multiple ledgers in a ledger set.</a:t>
            </a:r>
            <a:br>
              <a:rPr lang="en-US" sz="1400">
                <a:solidFill>
                  <a:srgbClr val="000000"/>
                </a:solidFill>
              </a:rPr>
            </a:br>
            <a:r>
              <a:rPr lang="en-US" sz="1400">
                <a:solidFill>
                  <a:srgbClr val="000000"/>
                </a:solidFill>
              </a:rPr>
              <a:t>The added benefit of using ledger sets in FRS reports is to aggregate data and create summarized balances across multiple ledgers in a ledger set.</a:t>
            </a:r>
          </a:p>
          <a:p>
            <a:pPr marL="728786" lvl="2" indent="-285750">
              <a:buFont typeface="Wingdings" panose="05000000000000000000" pitchFamily="2" charset="2"/>
              <a:buChar char="§"/>
            </a:pPr>
            <a:r>
              <a:rPr lang="en-US" sz="1400" b="1">
                <a:solidFill>
                  <a:schemeClr val="accent1"/>
                </a:solidFill>
              </a:rPr>
              <a:t>Inquiry</a:t>
            </a:r>
            <a:r>
              <a:rPr lang="en-US" sz="1400">
                <a:solidFill>
                  <a:srgbClr val="000000"/>
                </a:solidFill>
              </a:rPr>
              <a:t>: Perform online inquiry on account balances or journals across multiple ledgers in a ledger set from a single view; drill down to the journal details and subledger transaction for each ledger.</a:t>
            </a:r>
          </a:p>
          <a:p>
            <a:endParaRPr lang="en-US"/>
          </a:p>
        </p:txBody>
      </p:sp>
    </p:spTree>
    <p:extLst>
      <p:ext uri="{BB962C8B-B14F-4D97-AF65-F5344CB8AC3E}">
        <p14:creationId xmlns:p14="http://schemas.microsoft.com/office/powerpoint/2010/main" val="222815100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7ABB61DD-BB82-4998-A073-821C99D5A88D}"/>
              </a:ext>
            </a:extLst>
          </p:cNvPr>
          <p:cNvSpPr txBox="1">
            <a:spLocks/>
          </p:cNvSpPr>
          <p:nvPr/>
        </p:nvSpPr>
        <p:spPr>
          <a:xfrm>
            <a:off x="325120" y="839766"/>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b="0" i="0">
                <a:solidFill>
                  <a:srgbClr val="202124"/>
                </a:solidFill>
                <a:effectLst/>
                <a:latin typeface="Roboto" panose="02000000000000000000" pitchFamily="2" charset="0"/>
              </a:rPr>
              <a:t>A secondary ledger is </a:t>
            </a:r>
            <a:r>
              <a:rPr lang="en-US" sz="1400" b="1" i="0">
                <a:solidFill>
                  <a:srgbClr val="202124"/>
                </a:solidFill>
                <a:effectLst/>
                <a:latin typeface="Roboto" panose="02000000000000000000" pitchFamily="2" charset="0"/>
              </a:rPr>
              <a:t>an optional ledger linked to a primary ledger for the purpose of tracking alternative accounting</a:t>
            </a:r>
            <a:r>
              <a:rPr lang="en-US" sz="1400" b="0" i="0">
                <a:solidFill>
                  <a:srgbClr val="202124"/>
                </a:solidFill>
                <a:effectLst/>
                <a:latin typeface="Roboto" panose="02000000000000000000" pitchFamily="2" charset="0"/>
              </a:rPr>
              <a:t>. A secondary ledger can differ from its primary ledger by using a different accounting method, chart of accounts, accounting calendar, currency, or processing options.</a:t>
            </a:r>
            <a:endParaRPr lang="en-US" sz="1400">
              <a:solidFill>
                <a:srgbClr val="DA291C"/>
              </a:solidFill>
            </a:endParaRPr>
          </a:p>
        </p:txBody>
      </p:sp>
      <p:sp>
        <p:nvSpPr>
          <p:cNvPr id="5" name="Title 2">
            <a:extLst>
              <a:ext uri="{FF2B5EF4-FFF2-40B4-BE49-F238E27FC236}">
                <a16:creationId xmlns:a16="http://schemas.microsoft.com/office/drawing/2014/main" id="{5DB75879-C7CA-4782-A3B9-185EC324DB4B}"/>
              </a:ext>
            </a:extLst>
          </p:cNvPr>
          <p:cNvSpPr txBox="1">
            <a:spLocks/>
          </p:cNvSpPr>
          <p:nvPr/>
        </p:nvSpPr>
        <p:spPr bwMode="gray">
          <a:xfrm>
            <a:off x="384694" y="294468"/>
            <a:ext cx="11338560" cy="768263"/>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j-lt"/>
                <a:ea typeface="+mj-ea"/>
                <a:cs typeface="Calibri Light" panose="020F0302020204030204" pitchFamily="34" charset="0"/>
              </a:defRPr>
            </a:lvl1pPr>
          </a:lstStyle>
          <a:p>
            <a:pPr>
              <a:defRPr/>
            </a:pPr>
            <a:r>
              <a:rPr lang="en-US" sz="3000" b="1">
                <a:cs typeface="Calibri Light"/>
              </a:rPr>
              <a:t>Manage Enterprise Structure: </a:t>
            </a:r>
            <a:r>
              <a:rPr lang="en-US" sz="3000" b="1"/>
              <a:t>Secondary Ledgers</a:t>
            </a:r>
          </a:p>
        </p:txBody>
      </p:sp>
      <p:cxnSp>
        <p:nvCxnSpPr>
          <p:cNvPr id="6" name="Elbow Connector 38">
            <a:extLst>
              <a:ext uri="{FF2B5EF4-FFF2-40B4-BE49-F238E27FC236}">
                <a16:creationId xmlns:a16="http://schemas.microsoft.com/office/drawing/2014/main" id="{6C2FD544-D22E-4820-8E1E-838416E4DA16}"/>
              </a:ext>
            </a:extLst>
          </p:cNvPr>
          <p:cNvCxnSpPr>
            <a:cxnSpLocks/>
            <a:stCxn id="9" idx="0"/>
            <a:endCxn id="17" idx="2"/>
          </p:cNvCxnSpPr>
          <p:nvPr/>
        </p:nvCxnSpPr>
        <p:spPr bwMode="auto">
          <a:xfrm rot="16200000" flipV="1">
            <a:off x="3964518" y="2537884"/>
            <a:ext cx="1657349" cy="2444749"/>
          </a:xfrm>
          <a:prstGeom prst="bentConnector3">
            <a:avLst>
              <a:gd name="adj1" fmla="val 50000"/>
            </a:avLst>
          </a:prstGeom>
          <a:noFill/>
          <a:ln w="635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cxnSp>
        <p:nvCxnSpPr>
          <p:cNvPr id="7" name="Elbow Connector 39">
            <a:extLst>
              <a:ext uri="{FF2B5EF4-FFF2-40B4-BE49-F238E27FC236}">
                <a16:creationId xmlns:a16="http://schemas.microsoft.com/office/drawing/2014/main" id="{8DC70911-3A83-4B6E-9F02-D2FFCCEDBBF1}"/>
              </a:ext>
            </a:extLst>
          </p:cNvPr>
          <p:cNvCxnSpPr>
            <a:cxnSpLocks/>
            <a:stCxn id="9" idx="0"/>
            <a:endCxn id="19" idx="2"/>
          </p:cNvCxnSpPr>
          <p:nvPr/>
        </p:nvCxnSpPr>
        <p:spPr bwMode="auto">
          <a:xfrm rot="5400000" flipH="1" flipV="1">
            <a:off x="6354235" y="2584450"/>
            <a:ext cx="1665816" cy="2343151"/>
          </a:xfrm>
          <a:prstGeom prst="bentConnector3">
            <a:avLst>
              <a:gd name="adj1" fmla="val 50000"/>
            </a:avLst>
          </a:prstGeom>
          <a:noFill/>
          <a:ln w="6350" algn="ctr">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8" name="Rectangle 10">
            <a:extLst>
              <a:ext uri="{FF2B5EF4-FFF2-40B4-BE49-F238E27FC236}">
                <a16:creationId xmlns:a16="http://schemas.microsoft.com/office/drawing/2014/main" id="{DC65C9A8-A1C5-4A68-89AC-60A39D4E4A13}"/>
              </a:ext>
            </a:extLst>
          </p:cNvPr>
          <p:cNvSpPr>
            <a:spLocks noChangeArrowheads="1"/>
          </p:cNvSpPr>
          <p:nvPr/>
        </p:nvSpPr>
        <p:spPr bwMode="auto">
          <a:xfrm>
            <a:off x="184151" y="1993900"/>
            <a:ext cx="1562394" cy="41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spcBef>
                <a:spcPct val="0"/>
              </a:spcBef>
              <a:buFontTx/>
              <a:buNone/>
            </a:pPr>
            <a:r>
              <a:rPr lang="en-US" altLang="en-US" sz="1800" b="1">
                <a:solidFill>
                  <a:srgbClr val="000000"/>
                </a:solidFill>
                <a:latin typeface="+mn-lt"/>
                <a:cs typeface="Arial" panose="020B0604020202020204" pitchFamily="34" charset="0"/>
              </a:rPr>
              <a:t>Accounting</a:t>
            </a:r>
          </a:p>
        </p:txBody>
      </p:sp>
      <p:sp>
        <p:nvSpPr>
          <p:cNvPr id="9" name="AutoShape 11">
            <a:extLst>
              <a:ext uri="{FF2B5EF4-FFF2-40B4-BE49-F238E27FC236}">
                <a16:creationId xmlns:a16="http://schemas.microsoft.com/office/drawing/2014/main" id="{6B8162E5-D42F-443D-BAAF-B99EE9530376}"/>
              </a:ext>
            </a:extLst>
          </p:cNvPr>
          <p:cNvSpPr>
            <a:spLocks noChangeArrowheads="1"/>
          </p:cNvSpPr>
          <p:nvPr/>
        </p:nvSpPr>
        <p:spPr bwMode="auto">
          <a:xfrm>
            <a:off x="1771651" y="4588933"/>
            <a:ext cx="8489949" cy="1583267"/>
          </a:xfrm>
          <a:prstGeom prst="roundRect">
            <a:avLst>
              <a:gd name="adj" fmla="val 12486"/>
            </a:avLst>
          </a:prstGeom>
          <a:noFill/>
          <a:ln w="12700">
            <a:solidFill>
              <a:sysClr val="windowText" lastClr="000000"/>
            </a:solidFill>
            <a:round/>
            <a:headEnd/>
            <a:tailEnd/>
          </a:ln>
        </p:spPr>
        <p:txBody>
          <a:bodyPr wrap="none" anchor="ctr"/>
          <a:lstStyle/>
          <a:p>
            <a:pPr>
              <a:defRPr/>
            </a:pPr>
            <a:endParaRPr lang="en-US" sz="2400" kern="0">
              <a:solidFill>
                <a:prstClr val="black"/>
              </a:solidFill>
              <a:latin typeface="Arial Narrow" panose="020B0606020202030204" pitchFamily="34" charset="0"/>
            </a:endParaRPr>
          </a:p>
        </p:txBody>
      </p:sp>
      <p:sp>
        <p:nvSpPr>
          <p:cNvPr id="10" name="Rectangle 12">
            <a:extLst>
              <a:ext uri="{FF2B5EF4-FFF2-40B4-BE49-F238E27FC236}">
                <a16:creationId xmlns:a16="http://schemas.microsoft.com/office/drawing/2014/main" id="{1E281F1A-23E0-4E5E-9F52-5B2C4B3F68AC}"/>
              </a:ext>
            </a:extLst>
          </p:cNvPr>
          <p:cNvSpPr>
            <a:spLocks noChangeArrowheads="1"/>
          </p:cNvSpPr>
          <p:nvPr/>
        </p:nvSpPr>
        <p:spPr bwMode="auto">
          <a:xfrm>
            <a:off x="2256368" y="4656667"/>
            <a:ext cx="7802033" cy="41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2767" tIns="61384" rIns="122767" bIns="61384">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a:spcBef>
                <a:spcPct val="0"/>
              </a:spcBef>
              <a:buFontTx/>
              <a:buNone/>
            </a:pPr>
            <a:r>
              <a:rPr lang="en-US" altLang="en-US" sz="1867">
                <a:solidFill>
                  <a:srgbClr val="000000"/>
                </a:solidFill>
                <a:cs typeface="Arial" panose="020B0604020202020204" pitchFamily="34" charset="0"/>
              </a:rPr>
              <a:t>Subledger Transactions</a:t>
            </a:r>
          </a:p>
        </p:txBody>
      </p:sp>
      <p:sp>
        <p:nvSpPr>
          <p:cNvPr id="11" name="Text Box 6">
            <a:extLst>
              <a:ext uri="{FF2B5EF4-FFF2-40B4-BE49-F238E27FC236}">
                <a16:creationId xmlns:a16="http://schemas.microsoft.com/office/drawing/2014/main" id="{DB6FD63C-725B-42E4-8971-0785DA29AE6D}"/>
              </a:ext>
            </a:extLst>
          </p:cNvPr>
          <p:cNvSpPr txBox="1">
            <a:spLocks noChangeArrowheads="1"/>
          </p:cNvSpPr>
          <p:nvPr/>
        </p:nvSpPr>
        <p:spPr bwMode="auto">
          <a:xfrm>
            <a:off x="4876800" y="3484033"/>
            <a:ext cx="2235200" cy="467784"/>
          </a:xfrm>
          <a:prstGeom prst="rect">
            <a:avLst/>
          </a:prstGeom>
          <a:solidFill>
            <a:schemeClr val="accent2"/>
          </a:solidFill>
          <a:ln w="12700">
            <a:noFill/>
            <a:miter lim="800000"/>
            <a:headEnd type="none" w="sm" len="sm"/>
            <a:tailEnd type="none" w="sm" len="sm"/>
          </a:ln>
        </p:spPr>
        <p:txBody>
          <a:bodyPr wrap="none" anchor="ctr"/>
          <a:lstStyle/>
          <a:p>
            <a:pPr algn="ctr">
              <a:defRPr/>
            </a:pPr>
            <a:r>
              <a:rPr lang="en-US" sz="1400" i="1" kern="0">
                <a:solidFill>
                  <a:schemeClr val="bg1"/>
                </a:solidFill>
              </a:rPr>
              <a:t>Subledger Accounting Rules</a:t>
            </a:r>
          </a:p>
        </p:txBody>
      </p:sp>
      <p:sp>
        <p:nvSpPr>
          <p:cNvPr id="12" name="AutoShape 16">
            <a:extLst>
              <a:ext uri="{FF2B5EF4-FFF2-40B4-BE49-F238E27FC236}">
                <a16:creationId xmlns:a16="http://schemas.microsoft.com/office/drawing/2014/main" id="{4861E28A-AA43-4291-AA55-1221D3BCCCCC}"/>
              </a:ext>
            </a:extLst>
          </p:cNvPr>
          <p:cNvSpPr>
            <a:spLocks noChangeArrowheads="1"/>
          </p:cNvSpPr>
          <p:nvPr/>
        </p:nvSpPr>
        <p:spPr bwMode="auto">
          <a:xfrm>
            <a:off x="2072218" y="5156201"/>
            <a:ext cx="1585383" cy="732367"/>
          </a:xfrm>
          <a:prstGeom prst="roundRect">
            <a:avLst>
              <a:gd name="adj" fmla="val 16667"/>
            </a:avLst>
          </a:prstGeom>
          <a:solidFill>
            <a:schemeClr val="accent1"/>
          </a:solidFill>
          <a:ln w="12700" cap="flat" cmpd="sng" algn="ctr">
            <a:solidFill>
              <a:sysClr val="window" lastClr="FFFFFF"/>
            </a:solidFill>
            <a:prstDash val="solid"/>
            <a:miter lim="800000"/>
          </a:ln>
          <a:effectLst/>
        </p:spPr>
        <p:txBody>
          <a:bodyPr lIns="134444" tIns="134444" rIns="134444" bIns="134444" anchor="ctr"/>
          <a:lstStyle/>
          <a:p>
            <a:pPr algn="ctr">
              <a:defRPr/>
            </a:pPr>
            <a:r>
              <a:rPr lang="en-US" sz="1400" b="1" kern="0">
                <a:solidFill>
                  <a:prstClr val="white"/>
                </a:solidFill>
              </a:rPr>
              <a:t>AP</a:t>
            </a:r>
          </a:p>
        </p:txBody>
      </p:sp>
      <p:sp>
        <p:nvSpPr>
          <p:cNvPr id="13" name="AutoShape 17">
            <a:extLst>
              <a:ext uri="{FF2B5EF4-FFF2-40B4-BE49-F238E27FC236}">
                <a16:creationId xmlns:a16="http://schemas.microsoft.com/office/drawing/2014/main" id="{BA207247-7F4B-4169-9CB5-C0C523E29EFD}"/>
              </a:ext>
            </a:extLst>
          </p:cNvPr>
          <p:cNvSpPr>
            <a:spLocks noChangeArrowheads="1"/>
          </p:cNvSpPr>
          <p:nvPr/>
        </p:nvSpPr>
        <p:spPr bwMode="auto">
          <a:xfrm>
            <a:off x="4064000" y="5156201"/>
            <a:ext cx="1585384" cy="732367"/>
          </a:xfrm>
          <a:prstGeom prst="roundRect">
            <a:avLst>
              <a:gd name="adj" fmla="val 16667"/>
            </a:avLst>
          </a:prstGeom>
          <a:solidFill>
            <a:schemeClr val="accent1"/>
          </a:solidFill>
          <a:ln w="12700" cap="flat" cmpd="sng" algn="ctr">
            <a:solidFill>
              <a:sysClr val="window" lastClr="FFFFFF"/>
            </a:solidFill>
            <a:prstDash val="solid"/>
            <a:miter lim="800000"/>
          </a:ln>
          <a:effectLst/>
        </p:spPr>
        <p:txBody>
          <a:bodyPr lIns="134444" tIns="134444" rIns="134444" bIns="134444" anchor="ctr"/>
          <a:lstStyle/>
          <a:p>
            <a:pPr algn="ctr">
              <a:defRPr/>
            </a:pPr>
            <a:r>
              <a:rPr lang="en-US" sz="1400" b="1" kern="0">
                <a:solidFill>
                  <a:prstClr val="white"/>
                </a:solidFill>
              </a:rPr>
              <a:t>AR</a:t>
            </a:r>
          </a:p>
        </p:txBody>
      </p:sp>
      <p:sp>
        <p:nvSpPr>
          <p:cNvPr id="14" name="AutoShape 18">
            <a:extLst>
              <a:ext uri="{FF2B5EF4-FFF2-40B4-BE49-F238E27FC236}">
                <a16:creationId xmlns:a16="http://schemas.microsoft.com/office/drawing/2014/main" id="{B59BAE44-A0D7-4602-A9BE-78308E0FC6B2}"/>
              </a:ext>
            </a:extLst>
          </p:cNvPr>
          <p:cNvSpPr>
            <a:spLocks noChangeArrowheads="1"/>
          </p:cNvSpPr>
          <p:nvPr/>
        </p:nvSpPr>
        <p:spPr bwMode="auto">
          <a:xfrm>
            <a:off x="6096000" y="5156201"/>
            <a:ext cx="1585384" cy="732367"/>
          </a:xfrm>
          <a:prstGeom prst="roundRect">
            <a:avLst>
              <a:gd name="adj" fmla="val 16667"/>
            </a:avLst>
          </a:prstGeom>
          <a:solidFill>
            <a:schemeClr val="accent1"/>
          </a:solidFill>
          <a:ln w="12700" cap="flat" cmpd="sng" algn="ctr">
            <a:solidFill>
              <a:sysClr val="window" lastClr="FFFFFF"/>
            </a:solidFill>
            <a:prstDash val="solid"/>
            <a:miter lim="800000"/>
          </a:ln>
          <a:effectLst/>
        </p:spPr>
        <p:txBody>
          <a:bodyPr lIns="134444" tIns="134444" rIns="134444" bIns="134444" anchor="ctr"/>
          <a:lstStyle/>
          <a:p>
            <a:pPr algn="ctr">
              <a:defRPr/>
            </a:pPr>
            <a:r>
              <a:rPr lang="en-US" sz="1400" b="1" kern="0">
                <a:solidFill>
                  <a:prstClr val="white"/>
                </a:solidFill>
              </a:rPr>
              <a:t>FA</a:t>
            </a:r>
          </a:p>
        </p:txBody>
      </p:sp>
      <p:sp>
        <p:nvSpPr>
          <p:cNvPr id="15" name="AutoShape 19">
            <a:extLst>
              <a:ext uri="{FF2B5EF4-FFF2-40B4-BE49-F238E27FC236}">
                <a16:creationId xmlns:a16="http://schemas.microsoft.com/office/drawing/2014/main" id="{3DFD380D-3D6B-4D0F-A01C-45D4E9A30774}"/>
              </a:ext>
            </a:extLst>
          </p:cNvPr>
          <p:cNvSpPr>
            <a:spLocks noChangeArrowheads="1"/>
          </p:cNvSpPr>
          <p:nvPr/>
        </p:nvSpPr>
        <p:spPr bwMode="auto">
          <a:xfrm>
            <a:off x="8128000" y="5156201"/>
            <a:ext cx="1585384" cy="732367"/>
          </a:xfrm>
          <a:prstGeom prst="roundRect">
            <a:avLst>
              <a:gd name="adj" fmla="val 16667"/>
            </a:avLst>
          </a:prstGeom>
          <a:solidFill>
            <a:schemeClr val="accent1"/>
          </a:solidFill>
          <a:ln w="12700" cap="flat" cmpd="sng" algn="ctr">
            <a:solidFill>
              <a:sysClr val="window" lastClr="FFFFFF"/>
            </a:solidFill>
            <a:prstDash val="solid"/>
            <a:miter lim="800000"/>
          </a:ln>
          <a:effectLst/>
        </p:spPr>
        <p:txBody>
          <a:bodyPr lIns="134444" tIns="134444" rIns="134444" bIns="134444" anchor="ctr"/>
          <a:lstStyle/>
          <a:p>
            <a:pPr algn="ctr">
              <a:defRPr/>
            </a:pPr>
            <a:r>
              <a:rPr lang="en-US" sz="1400" b="1" kern="0">
                <a:solidFill>
                  <a:prstClr val="white"/>
                </a:solidFill>
              </a:rPr>
              <a:t>Other</a:t>
            </a:r>
          </a:p>
          <a:p>
            <a:pPr algn="ctr">
              <a:defRPr/>
            </a:pPr>
            <a:r>
              <a:rPr lang="en-US" sz="1400" b="1" kern="0">
                <a:solidFill>
                  <a:prstClr val="white"/>
                </a:solidFill>
              </a:rPr>
              <a:t> Subledgers</a:t>
            </a:r>
          </a:p>
        </p:txBody>
      </p:sp>
      <p:sp>
        <p:nvSpPr>
          <p:cNvPr id="16" name="Rectangle 10">
            <a:extLst>
              <a:ext uri="{FF2B5EF4-FFF2-40B4-BE49-F238E27FC236}">
                <a16:creationId xmlns:a16="http://schemas.microsoft.com/office/drawing/2014/main" id="{9964F868-55F5-4A74-8777-D34A5DF3CFB5}"/>
              </a:ext>
            </a:extLst>
          </p:cNvPr>
          <p:cNvSpPr>
            <a:spLocks noChangeArrowheads="1"/>
          </p:cNvSpPr>
          <p:nvPr/>
        </p:nvSpPr>
        <p:spPr bwMode="auto">
          <a:xfrm>
            <a:off x="104193" y="5364884"/>
            <a:ext cx="1722310" cy="411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2767" tIns="61384" rIns="122767" bIns="61384">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spcBef>
                <a:spcPct val="0"/>
              </a:spcBef>
              <a:buFontTx/>
              <a:buNone/>
            </a:pPr>
            <a:r>
              <a:rPr lang="en-US" altLang="en-US" sz="1800" b="1">
                <a:solidFill>
                  <a:srgbClr val="000000"/>
                </a:solidFill>
                <a:latin typeface="+mn-lt"/>
                <a:cs typeface="Arial" panose="020B0604020202020204" pitchFamily="34" charset="0"/>
              </a:rPr>
              <a:t>Transactions</a:t>
            </a:r>
          </a:p>
        </p:txBody>
      </p:sp>
      <p:sp>
        <p:nvSpPr>
          <p:cNvPr id="17" name="Rectangle 85">
            <a:extLst>
              <a:ext uri="{FF2B5EF4-FFF2-40B4-BE49-F238E27FC236}">
                <a16:creationId xmlns:a16="http://schemas.microsoft.com/office/drawing/2014/main" id="{71E1C667-23B4-463C-B072-6630EF4BBACB}"/>
              </a:ext>
            </a:extLst>
          </p:cNvPr>
          <p:cNvSpPr>
            <a:spLocks noChangeArrowheads="1"/>
          </p:cNvSpPr>
          <p:nvPr/>
        </p:nvSpPr>
        <p:spPr bwMode="auto">
          <a:xfrm>
            <a:off x="2408767" y="2042584"/>
            <a:ext cx="2324100" cy="889000"/>
          </a:xfrm>
          <a:prstGeom prst="rect">
            <a:avLst/>
          </a:prstGeom>
          <a:solidFill>
            <a:schemeClr val="bg1">
              <a:lumMod val="95000"/>
            </a:schemeClr>
          </a:solidFill>
          <a:ln w="9525">
            <a:solidFill>
              <a:schemeClr val="tx1"/>
            </a:solidFill>
            <a:miter lim="800000"/>
            <a:headEnd/>
            <a:tailEnd/>
          </a:ln>
        </p:spPr>
        <p:txBody>
          <a:bodyPr wrap="none" anchor="ctr"/>
          <a:lstStyle/>
          <a:p>
            <a:pPr>
              <a:defRPr/>
            </a:pPr>
            <a:r>
              <a:rPr lang="en-US" sz="1400"/>
              <a:t>US GAAP</a:t>
            </a:r>
          </a:p>
          <a:p>
            <a:pPr>
              <a:defRPr/>
            </a:pPr>
            <a:r>
              <a:rPr lang="en-US" sz="1400"/>
              <a:t>Global COA</a:t>
            </a:r>
          </a:p>
          <a:p>
            <a:pPr>
              <a:defRPr/>
            </a:pPr>
            <a:r>
              <a:rPr lang="en-US" sz="1400"/>
              <a:t>Global Calendar</a:t>
            </a:r>
          </a:p>
          <a:p>
            <a:pPr>
              <a:defRPr/>
            </a:pPr>
            <a:r>
              <a:rPr lang="en-US" sz="1400"/>
              <a:t>Functional Currency</a:t>
            </a:r>
          </a:p>
        </p:txBody>
      </p:sp>
      <p:sp>
        <p:nvSpPr>
          <p:cNvPr id="18" name="Rectangle 86">
            <a:extLst>
              <a:ext uri="{FF2B5EF4-FFF2-40B4-BE49-F238E27FC236}">
                <a16:creationId xmlns:a16="http://schemas.microsoft.com/office/drawing/2014/main" id="{5D490B88-5A7B-44F5-A06B-77B13F0B0876}"/>
              </a:ext>
            </a:extLst>
          </p:cNvPr>
          <p:cNvSpPr>
            <a:spLocks noChangeArrowheads="1"/>
          </p:cNvSpPr>
          <p:nvPr/>
        </p:nvSpPr>
        <p:spPr bwMode="auto">
          <a:xfrm>
            <a:off x="2408767" y="1742017"/>
            <a:ext cx="2324100" cy="302683"/>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a:lnSpc>
                <a:spcPct val="85000"/>
              </a:lnSpc>
              <a:spcBef>
                <a:spcPct val="0"/>
              </a:spcBef>
              <a:buFontTx/>
              <a:buNone/>
            </a:pPr>
            <a:r>
              <a:rPr lang="en-US" altLang="en-US" sz="1400" b="1">
                <a:solidFill>
                  <a:schemeClr val="bg1"/>
                </a:solidFill>
                <a:latin typeface="+mn-lt"/>
                <a:cs typeface="Arial" panose="020B0604020202020204" pitchFamily="34" charset="0"/>
              </a:rPr>
              <a:t>Primary Ledger</a:t>
            </a:r>
          </a:p>
        </p:txBody>
      </p:sp>
      <p:sp>
        <p:nvSpPr>
          <p:cNvPr id="19" name="Rectangle 82">
            <a:extLst>
              <a:ext uri="{FF2B5EF4-FFF2-40B4-BE49-F238E27FC236}">
                <a16:creationId xmlns:a16="http://schemas.microsoft.com/office/drawing/2014/main" id="{647EF29E-B7B4-4E3F-A6B5-54ADC1FD9E93}"/>
              </a:ext>
            </a:extLst>
          </p:cNvPr>
          <p:cNvSpPr>
            <a:spLocks noChangeArrowheads="1"/>
          </p:cNvSpPr>
          <p:nvPr/>
        </p:nvSpPr>
        <p:spPr bwMode="auto">
          <a:xfrm>
            <a:off x="7198784" y="2036234"/>
            <a:ext cx="2319867" cy="886884"/>
          </a:xfrm>
          <a:prstGeom prst="rect">
            <a:avLst/>
          </a:prstGeom>
          <a:solidFill>
            <a:schemeClr val="bg1">
              <a:lumMod val="95000"/>
            </a:schemeClr>
          </a:solidFill>
          <a:ln w="9525">
            <a:solidFill>
              <a:schemeClr val="tx1"/>
            </a:solidFill>
            <a:miter lim="800000"/>
            <a:headEnd/>
            <a:tailEnd/>
          </a:ln>
        </p:spPr>
        <p:txBody>
          <a:bodyPr wrap="none" anchor="ctr"/>
          <a:lstStyle/>
          <a:p>
            <a:pPr>
              <a:defRPr/>
            </a:pPr>
            <a:r>
              <a:rPr lang="en-US" sz="1400" b="1" dirty="0"/>
              <a:t>Local GAAP</a:t>
            </a:r>
          </a:p>
          <a:p>
            <a:pPr>
              <a:defRPr/>
            </a:pPr>
            <a:r>
              <a:rPr lang="en-US" sz="1400" b="1" dirty="0"/>
              <a:t>Local COA</a:t>
            </a:r>
          </a:p>
          <a:p>
            <a:pPr>
              <a:defRPr/>
            </a:pPr>
            <a:r>
              <a:rPr lang="en-US" sz="1400" b="1" dirty="0"/>
              <a:t>Local Calendar</a:t>
            </a:r>
          </a:p>
          <a:p>
            <a:pPr>
              <a:defRPr/>
            </a:pPr>
            <a:r>
              <a:rPr lang="en-US" sz="1400" dirty="0"/>
              <a:t>Local Currency</a:t>
            </a:r>
          </a:p>
        </p:txBody>
      </p:sp>
      <p:sp>
        <p:nvSpPr>
          <p:cNvPr id="20" name="Rectangle 83">
            <a:extLst>
              <a:ext uri="{FF2B5EF4-FFF2-40B4-BE49-F238E27FC236}">
                <a16:creationId xmlns:a16="http://schemas.microsoft.com/office/drawing/2014/main" id="{A5167473-30C7-400B-9D9E-95A10FABC707}"/>
              </a:ext>
            </a:extLst>
          </p:cNvPr>
          <p:cNvSpPr>
            <a:spLocks noChangeArrowheads="1"/>
          </p:cNvSpPr>
          <p:nvPr/>
        </p:nvSpPr>
        <p:spPr bwMode="auto">
          <a:xfrm>
            <a:off x="7198784" y="1737784"/>
            <a:ext cx="2319867" cy="304800"/>
          </a:xfrm>
          <a:prstGeom prst="rect">
            <a:avLst/>
          </a:prstGeom>
          <a:solidFill>
            <a:schemeClr val="accent1"/>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a:lnSpc>
                <a:spcPct val="85000"/>
              </a:lnSpc>
              <a:spcBef>
                <a:spcPct val="0"/>
              </a:spcBef>
              <a:buFontTx/>
              <a:buNone/>
            </a:pPr>
            <a:r>
              <a:rPr lang="en-US" altLang="en-US" sz="1400" b="1">
                <a:solidFill>
                  <a:schemeClr val="bg1"/>
                </a:solidFill>
                <a:latin typeface="+mn-lt"/>
                <a:cs typeface="Arial" panose="020B0604020202020204" pitchFamily="34" charset="0"/>
              </a:rPr>
              <a:t>Secondary Ledger</a:t>
            </a:r>
          </a:p>
        </p:txBody>
      </p:sp>
      <p:cxnSp>
        <p:nvCxnSpPr>
          <p:cNvPr id="21" name="Straight Arrow Connector 20">
            <a:extLst>
              <a:ext uri="{FF2B5EF4-FFF2-40B4-BE49-F238E27FC236}">
                <a16:creationId xmlns:a16="http://schemas.microsoft.com/office/drawing/2014/main" id="{4F8E1531-5773-485F-BBB3-CE28B6E20AFC}"/>
              </a:ext>
            </a:extLst>
          </p:cNvPr>
          <p:cNvCxnSpPr>
            <a:cxnSpLocks/>
            <a:stCxn id="17" idx="3"/>
            <a:endCxn id="19" idx="1"/>
          </p:cNvCxnSpPr>
          <p:nvPr/>
        </p:nvCxnSpPr>
        <p:spPr>
          <a:xfrm flipV="1">
            <a:off x="4732867" y="2479676"/>
            <a:ext cx="2465917" cy="74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639A64D-F614-4D71-9CA1-9A562CD0DB9D}"/>
              </a:ext>
            </a:extLst>
          </p:cNvPr>
          <p:cNvSpPr txBox="1"/>
          <p:nvPr/>
        </p:nvSpPr>
        <p:spPr>
          <a:xfrm>
            <a:off x="4903035" y="1737784"/>
            <a:ext cx="2125579" cy="1277273"/>
          </a:xfrm>
          <a:prstGeom prst="rect">
            <a:avLst/>
          </a:prstGeom>
          <a:noFill/>
        </p:spPr>
        <p:txBody>
          <a:bodyPr wrap="square" rtlCol="0">
            <a:spAutoFit/>
          </a:bodyPr>
          <a:lstStyle/>
          <a:p>
            <a:r>
              <a:rPr lang="en-US" sz="1100" b="1" i="1">
                <a:solidFill>
                  <a:schemeClr val="accent3"/>
                </a:solidFill>
              </a:rPr>
              <a:t>Transfer journal balances from Primary to the Secondary Ledger.</a:t>
            </a:r>
          </a:p>
          <a:p>
            <a:r>
              <a:rPr lang="en-US" sz="1100" b="1" i="1">
                <a:solidFill>
                  <a:schemeClr val="accent3"/>
                </a:solidFill>
              </a:rPr>
              <a:t>Conversion Levels: </a:t>
            </a:r>
          </a:p>
          <a:p>
            <a:pPr marL="171450" indent="-171450">
              <a:buFont typeface="Wingdings" panose="05000000000000000000" pitchFamily="2" charset="2"/>
              <a:buChar char="§"/>
            </a:pPr>
            <a:r>
              <a:rPr lang="en-US" sz="1100" b="1" i="1">
                <a:solidFill>
                  <a:schemeClr val="accent3"/>
                </a:solidFill>
              </a:rPr>
              <a:t>SubLedgers</a:t>
            </a:r>
          </a:p>
          <a:p>
            <a:pPr marL="171450" indent="-171450">
              <a:buFont typeface="Wingdings" panose="05000000000000000000" pitchFamily="2" charset="2"/>
              <a:buChar char="§"/>
            </a:pPr>
            <a:r>
              <a:rPr lang="en-US" sz="1100" b="1" i="1">
                <a:solidFill>
                  <a:schemeClr val="accent3"/>
                </a:solidFill>
              </a:rPr>
              <a:t>Balances</a:t>
            </a:r>
          </a:p>
          <a:p>
            <a:pPr marL="171450" indent="-171450">
              <a:buFont typeface="Wingdings" panose="05000000000000000000" pitchFamily="2" charset="2"/>
              <a:buChar char="§"/>
            </a:pPr>
            <a:r>
              <a:rPr lang="en-US" sz="1100" b="1" i="1">
                <a:solidFill>
                  <a:schemeClr val="accent3"/>
                </a:solidFill>
              </a:rPr>
              <a:t>Adjustments Only</a:t>
            </a:r>
          </a:p>
          <a:p>
            <a:pPr marL="171450" indent="-171450">
              <a:buFont typeface="Wingdings" panose="05000000000000000000" pitchFamily="2" charset="2"/>
              <a:buChar char="§"/>
            </a:pPr>
            <a:r>
              <a:rPr lang="en-US" sz="1100" b="1" i="1">
                <a:solidFill>
                  <a:schemeClr val="accent3"/>
                </a:solidFill>
              </a:rPr>
              <a:t>Journals</a:t>
            </a:r>
          </a:p>
        </p:txBody>
      </p:sp>
    </p:spTree>
    <p:extLst>
      <p:ext uri="{BB962C8B-B14F-4D97-AF65-F5344CB8AC3E}">
        <p14:creationId xmlns:p14="http://schemas.microsoft.com/office/powerpoint/2010/main" val="166945076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FF09FCF-9EC8-4139-A4FC-368550901981}"/>
              </a:ext>
            </a:extLst>
          </p:cNvPr>
          <p:cNvSpPr>
            <a:spLocks noGrp="1"/>
          </p:cNvSpPr>
          <p:nvPr>
            <p:ph type="title"/>
          </p:nvPr>
        </p:nvSpPr>
        <p:spPr>
          <a:xfrm>
            <a:off x="384694" y="294468"/>
            <a:ext cx="11338560" cy="474005"/>
          </a:xfrm>
        </p:spPr>
        <p:txBody>
          <a:bodyPr/>
          <a:lstStyle/>
          <a:p>
            <a:r>
              <a:rPr lang="en-US" sz="3000" b="1">
                <a:cs typeface="Calibri Light"/>
              </a:rPr>
              <a:t>Manage Enterprise Structure: </a:t>
            </a:r>
            <a:r>
              <a:rPr lang="en-US" sz="3000" b="1"/>
              <a:t>Reporting Ledgers/Currencies</a:t>
            </a:r>
          </a:p>
        </p:txBody>
      </p:sp>
      <p:sp>
        <p:nvSpPr>
          <p:cNvPr id="5" name="Text Box 99">
            <a:extLst>
              <a:ext uri="{FF2B5EF4-FFF2-40B4-BE49-F238E27FC236}">
                <a16:creationId xmlns:a16="http://schemas.microsoft.com/office/drawing/2014/main" id="{98BA1F35-026B-46A4-9D30-56E6053A4DD0}"/>
              </a:ext>
            </a:extLst>
          </p:cNvPr>
          <p:cNvSpPr txBox="1">
            <a:spLocks noChangeArrowheads="1"/>
          </p:cNvSpPr>
          <p:nvPr/>
        </p:nvSpPr>
        <p:spPr bwMode="auto">
          <a:xfrm>
            <a:off x="5524501" y="3057851"/>
            <a:ext cx="1013884"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0"/>
              </a:spcBef>
              <a:buFontTx/>
              <a:buNone/>
            </a:pPr>
            <a:r>
              <a:rPr lang="en-US" altLang="en-US" sz="1400" b="1">
                <a:latin typeface="+mn-lt"/>
                <a:cs typeface="Arial" panose="020B0604020202020204" pitchFamily="34" charset="0"/>
              </a:rPr>
              <a:t>Mapping Rules</a:t>
            </a:r>
          </a:p>
        </p:txBody>
      </p:sp>
      <p:sp>
        <p:nvSpPr>
          <p:cNvPr id="6" name="Rectangle 82">
            <a:extLst>
              <a:ext uri="{FF2B5EF4-FFF2-40B4-BE49-F238E27FC236}">
                <a16:creationId xmlns:a16="http://schemas.microsoft.com/office/drawing/2014/main" id="{385D06D8-FE6D-42F4-8EEB-714775FBE347}"/>
              </a:ext>
            </a:extLst>
          </p:cNvPr>
          <p:cNvSpPr>
            <a:spLocks noChangeArrowheads="1"/>
          </p:cNvSpPr>
          <p:nvPr/>
        </p:nvSpPr>
        <p:spPr bwMode="auto">
          <a:xfrm>
            <a:off x="6485467" y="3206017"/>
            <a:ext cx="2321984" cy="884767"/>
          </a:xfrm>
          <a:prstGeom prst="rect">
            <a:avLst/>
          </a:prstGeom>
          <a:solidFill>
            <a:schemeClr val="bg1">
              <a:lumMod val="95000"/>
            </a:schemeClr>
          </a:solidFill>
          <a:ln w="9525">
            <a:solidFill>
              <a:schemeClr val="tx1"/>
            </a:solidFill>
            <a:miter lim="800000"/>
            <a:headEnd/>
            <a:tailEnd/>
          </a:ln>
        </p:spPr>
        <p:txBody>
          <a:bodyPr wrap="none" anchor="ctr"/>
          <a:lstStyle/>
          <a:p>
            <a:pPr>
              <a:defRPr/>
            </a:pPr>
            <a:r>
              <a:rPr lang="en-US" sz="1400" dirty="0"/>
              <a:t>Local GAAP</a:t>
            </a:r>
          </a:p>
          <a:p>
            <a:pPr>
              <a:defRPr/>
            </a:pPr>
            <a:r>
              <a:rPr lang="en-US" sz="1400" dirty="0"/>
              <a:t>Local COA</a:t>
            </a:r>
          </a:p>
          <a:p>
            <a:pPr>
              <a:defRPr/>
            </a:pPr>
            <a:r>
              <a:rPr lang="en-US" sz="1400" dirty="0"/>
              <a:t>Local Calendar</a:t>
            </a:r>
          </a:p>
          <a:p>
            <a:pPr>
              <a:defRPr/>
            </a:pPr>
            <a:r>
              <a:rPr lang="en-US" sz="1400" dirty="0"/>
              <a:t>Local Currency</a:t>
            </a:r>
          </a:p>
        </p:txBody>
      </p:sp>
      <p:sp>
        <p:nvSpPr>
          <p:cNvPr id="7" name="Rectangle 83">
            <a:extLst>
              <a:ext uri="{FF2B5EF4-FFF2-40B4-BE49-F238E27FC236}">
                <a16:creationId xmlns:a16="http://schemas.microsoft.com/office/drawing/2014/main" id="{5F296575-CE19-4C83-85E0-9667B884BAB4}"/>
              </a:ext>
            </a:extLst>
          </p:cNvPr>
          <p:cNvSpPr>
            <a:spLocks noChangeArrowheads="1"/>
          </p:cNvSpPr>
          <p:nvPr/>
        </p:nvSpPr>
        <p:spPr bwMode="auto">
          <a:xfrm>
            <a:off x="6485467" y="2907567"/>
            <a:ext cx="2321984" cy="302683"/>
          </a:xfrm>
          <a:prstGeom prst="rect">
            <a:avLst/>
          </a:prstGeom>
          <a:solidFill>
            <a:schemeClr val="accent1"/>
          </a:solidFill>
          <a:ln w="9525">
            <a:solidFill>
              <a:schemeClr val="tx1"/>
            </a:solidFill>
            <a:miter lim="800000"/>
            <a:headEnd/>
            <a:tailEnd/>
          </a:ln>
        </p:spPr>
        <p:txBody>
          <a:bodyPr wrap="none" anchor="ctr"/>
          <a:lstStyle/>
          <a:p>
            <a:pPr algn="ctr">
              <a:lnSpc>
                <a:spcPct val="85000"/>
              </a:lnSpc>
              <a:defRPr/>
            </a:pPr>
            <a:r>
              <a:rPr lang="en-US" sz="1400" b="1">
                <a:solidFill>
                  <a:schemeClr val="bg1"/>
                </a:solidFill>
              </a:rPr>
              <a:t>Secondary Ledger</a:t>
            </a:r>
          </a:p>
        </p:txBody>
      </p:sp>
      <p:sp>
        <p:nvSpPr>
          <p:cNvPr id="8" name="Rectangle 85">
            <a:extLst>
              <a:ext uri="{FF2B5EF4-FFF2-40B4-BE49-F238E27FC236}">
                <a16:creationId xmlns:a16="http://schemas.microsoft.com/office/drawing/2014/main" id="{15470DA2-7445-4A50-962B-B1DB64248C91}"/>
              </a:ext>
            </a:extLst>
          </p:cNvPr>
          <p:cNvSpPr>
            <a:spLocks noChangeArrowheads="1"/>
          </p:cNvSpPr>
          <p:nvPr/>
        </p:nvSpPr>
        <p:spPr bwMode="auto">
          <a:xfrm>
            <a:off x="2990851" y="3206017"/>
            <a:ext cx="2324100" cy="889000"/>
          </a:xfrm>
          <a:prstGeom prst="rect">
            <a:avLst/>
          </a:prstGeom>
          <a:solidFill>
            <a:schemeClr val="bg1">
              <a:lumMod val="95000"/>
            </a:schemeClr>
          </a:solidFill>
          <a:ln w="9525">
            <a:solidFill>
              <a:schemeClr val="tx1"/>
            </a:solidFill>
            <a:miter lim="800000"/>
            <a:headEnd/>
            <a:tailEnd/>
          </a:ln>
        </p:spPr>
        <p:txBody>
          <a:bodyPr wrap="none" anchor="ctr"/>
          <a:lstStyle/>
          <a:p>
            <a:pPr>
              <a:defRPr/>
            </a:pPr>
            <a:r>
              <a:rPr lang="en-US" sz="1400" dirty="0"/>
              <a:t>US GAAP</a:t>
            </a:r>
          </a:p>
          <a:p>
            <a:pPr>
              <a:defRPr/>
            </a:pPr>
            <a:r>
              <a:rPr lang="en-US" sz="1400" dirty="0"/>
              <a:t>Global COA</a:t>
            </a:r>
          </a:p>
          <a:p>
            <a:pPr>
              <a:defRPr/>
            </a:pPr>
            <a:r>
              <a:rPr lang="en-US" sz="1400" dirty="0"/>
              <a:t>Global Calendar</a:t>
            </a:r>
          </a:p>
          <a:p>
            <a:pPr>
              <a:defRPr/>
            </a:pPr>
            <a:r>
              <a:rPr lang="en-US" sz="1400" dirty="0"/>
              <a:t>Functional Currency</a:t>
            </a:r>
          </a:p>
        </p:txBody>
      </p:sp>
      <p:sp>
        <p:nvSpPr>
          <p:cNvPr id="9" name="Rectangle 86">
            <a:extLst>
              <a:ext uri="{FF2B5EF4-FFF2-40B4-BE49-F238E27FC236}">
                <a16:creationId xmlns:a16="http://schemas.microsoft.com/office/drawing/2014/main" id="{25E738D8-40A4-41F9-9D3B-0CDE12AA3EC6}"/>
              </a:ext>
            </a:extLst>
          </p:cNvPr>
          <p:cNvSpPr>
            <a:spLocks noChangeArrowheads="1"/>
          </p:cNvSpPr>
          <p:nvPr/>
        </p:nvSpPr>
        <p:spPr bwMode="auto">
          <a:xfrm>
            <a:off x="2990851" y="2907568"/>
            <a:ext cx="2324100" cy="300567"/>
          </a:xfrm>
          <a:prstGeom prst="rect">
            <a:avLst/>
          </a:prstGeom>
          <a:solidFill>
            <a:schemeClr val="accent1"/>
          </a:solidFill>
          <a:ln w="9525">
            <a:solidFill>
              <a:schemeClr val="tx1"/>
            </a:solidFill>
            <a:miter lim="800000"/>
            <a:headEnd/>
            <a:tailEnd/>
          </a:ln>
        </p:spPr>
        <p:txBody>
          <a:bodyPr wrap="none" anchor="ctr"/>
          <a:lstStyle/>
          <a:p>
            <a:pPr algn="ctr">
              <a:lnSpc>
                <a:spcPct val="85000"/>
              </a:lnSpc>
              <a:defRPr/>
            </a:pPr>
            <a:r>
              <a:rPr lang="en-US" sz="1400" b="1">
                <a:solidFill>
                  <a:schemeClr val="bg1"/>
                </a:solidFill>
              </a:rPr>
              <a:t>Primary Ledger</a:t>
            </a:r>
          </a:p>
        </p:txBody>
      </p:sp>
      <p:cxnSp>
        <p:nvCxnSpPr>
          <p:cNvPr id="10" name="AutoShape 87">
            <a:extLst>
              <a:ext uri="{FF2B5EF4-FFF2-40B4-BE49-F238E27FC236}">
                <a16:creationId xmlns:a16="http://schemas.microsoft.com/office/drawing/2014/main" id="{BEF4FCD6-3845-40A5-A060-10CEB41202FF}"/>
              </a:ext>
            </a:extLst>
          </p:cNvPr>
          <p:cNvCxnSpPr>
            <a:cxnSpLocks noChangeShapeType="1"/>
            <a:stCxn id="30" idx="3"/>
            <a:endCxn id="6" idx="2"/>
          </p:cNvCxnSpPr>
          <p:nvPr/>
        </p:nvCxnSpPr>
        <p:spPr bwMode="auto">
          <a:xfrm flipV="1">
            <a:off x="6538385" y="4090784"/>
            <a:ext cx="1108074" cy="826761"/>
          </a:xfrm>
          <a:prstGeom prst="bentConnector2">
            <a:avLst/>
          </a:prstGeom>
          <a:noFill/>
          <a:ln w="60325">
            <a:solidFill>
              <a:schemeClr val="tx1"/>
            </a:solidFill>
            <a:miter lim="800000"/>
            <a:headEnd/>
            <a:tailEnd type="triangle" w="med" len="med"/>
          </a:ln>
          <a:extLst>
            <a:ext uri="{909E8E84-426E-40DD-AFC4-6F175D3DCCD1}">
              <a14:hiddenFill xmlns:a14="http://schemas.microsoft.com/office/drawing/2010/main">
                <a:noFill/>
              </a14:hiddenFill>
            </a:ext>
          </a:extLst>
        </p:spPr>
      </p:cxnSp>
      <p:cxnSp>
        <p:nvCxnSpPr>
          <p:cNvPr id="11" name="AutoShape 88">
            <a:extLst>
              <a:ext uri="{FF2B5EF4-FFF2-40B4-BE49-F238E27FC236}">
                <a16:creationId xmlns:a16="http://schemas.microsoft.com/office/drawing/2014/main" id="{E92FF99E-9E48-4FE9-B736-6DB4857E6E4C}"/>
              </a:ext>
            </a:extLst>
          </p:cNvPr>
          <p:cNvCxnSpPr>
            <a:cxnSpLocks noChangeShapeType="1"/>
            <a:stCxn id="30" idx="1"/>
            <a:endCxn id="8" idx="2"/>
          </p:cNvCxnSpPr>
          <p:nvPr/>
        </p:nvCxnSpPr>
        <p:spPr bwMode="auto">
          <a:xfrm rot="10800000">
            <a:off x="4152901" y="4095017"/>
            <a:ext cx="1371600" cy="822528"/>
          </a:xfrm>
          <a:prstGeom prst="bentConnector2">
            <a:avLst/>
          </a:prstGeom>
          <a:noFill/>
          <a:ln w="60325">
            <a:solidFill>
              <a:schemeClr val="tx1"/>
            </a:solidFill>
            <a:miter lim="800000"/>
            <a:headEnd/>
            <a:tailEnd type="triangle" w="med" len="med"/>
          </a:ln>
          <a:extLst>
            <a:ext uri="{909E8E84-426E-40DD-AFC4-6F175D3DCCD1}">
              <a14:hiddenFill xmlns:a14="http://schemas.microsoft.com/office/drawing/2010/main">
                <a:noFill/>
              </a14:hiddenFill>
            </a:ext>
          </a:extLst>
        </p:spPr>
      </p:cxnSp>
      <p:pic>
        <p:nvPicPr>
          <p:cNvPr id="12" name="Picture 89" descr="Chain">
            <a:extLst>
              <a:ext uri="{FF2B5EF4-FFF2-40B4-BE49-F238E27FC236}">
                <a16:creationId xmlns:a16="http://schemas.microsoft.com/office/drawing/2014/main" id="{F5D3B086-B819-4E26-98B2-B880368E9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4951" y="3587017"/>
            <a:ext cx="1170516" cy="374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90">
            <a:extLst>
              <a:ext uri="{FF2B5EF4-FFF2-40B4-BE49-F238E27FC236}">
                <a16:creationId xmlns:a16="http://schemas.microsoft.com/office/drawing/2014/main" id="{505A709D-7468-4428-B4FD-C16C60B4F36E}"/>
              </a:ext>
            </a:extLst>
          </p:cNvPr>
          <p:cNvSpPr txBox="1">
            <a:spLocks noChangeArrowheads="1"/>
          </p:cNvSpPr>
          <p:nvPr/>
        </p:nvSpPr>
        <p:spPr bwMode="auto">
          <a:xfrm>
            <a:off x="2273300" y="4404050"/>
            <a:ext cx="26521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50000"/>
              </a:spcBef>
              <a:buFontTx/>
              <a:buNone/>
            </a:pPr>
            <a:endParaRPr lang="en-US" altLang="en-US" sz="2000">
              <a:latin typeface="+mn-lt"/>
              <a:cs typeface="Arial" panose="020B0604020202020204" pitchFamily="34" charset="0"/>
            </a:endParaRPr>
          </a:p>
        </p:txBody>
      </p:sp>
      <p:sp>
        <p:nvSpPr>
          <p:cNvPr id="14" name="Rectangle 92">
            <a:extLst>
              <a:ext uri="{FF2B5EF4-FFF2-40B4-BE49-F238E27FC236}">
                <a16:creationId xmlns:a16="http://schemas.microsoft.com/office/drawing/2014/main" id="{28176698-BAD1-4BA0-A1C0-6F4DFCB2B251}"/>
              </a:ext>
            </a:extLst>
          </p:cNvPr>
          <p:cNvSpPr>
            <a:spLocks noChangeArrowheads="1"/>
          </p:cNvSpPr>
          <p:nvPr/>
        </p:nvSpPr>
        <p:spPr bwMode="auto">
          <a:xfrm>
            <a:off x="3064934" y="5657118"/>
            <a:ext cx="5930900" cy="867833"/>
          </a:xfrm>
          <a:prstGeom prst="rect">
            <a:avLst/>
          </a:prstGeom>
          <a:solidFill>
            <a:schemeClr val="accent1"/>
          </a:solidFill>
          <a:ln w="9525">
            <a:noFill/>
            <a:miter lim="800000"/>
            <a:headEnd/>
            <a:tailEnd/>
          </a:ln>
        </p:spPr>
        <p:txBody>
          <a:bodyPr wrap="none" anchor="ctr"/>
          <a:lstStyle/>
          <a:p>
            <a:pPr>
              <a:defRPr/>
            </a:pPr>
            <a:endParaRPr lang="en-US" sz="2400"/>
          </a:p>
        </p:txBody>
      </p:sp>
      <p:sp>
        <p:nvSpPr>
          <p:cNvPr id="15" name="Text Box 93">
            <a:extLst>
              <a:ext uri="{FF2B5EF4-FFF2-40B4-BE49-F238E27FC236}">
                <a16:creationId xmlns:a16="http://schemas.microsoft.com/office/drawing/2014/main" id="{099A2C40-A0AD-42AC-B7F9-ED130CACF501}"/>
              </a:ext>
            </a:extLst>
          </p:cNvPr>
          <p:cNvSpPr txBox="1">
            <a:spLocks noChangeArrowheads="1"/>
          </p:cNvSpPr>
          <p:nvPr/>
        </p:nvSpPr>
        <p:spPr bwMode="auto">
          <a:xfrm>
            <a:off x="3340101" y="5648650"/>
            <a:ext cx="5382684"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50000"/>
              </a:spcBef>
              <a:buFontTx/>
              <a:buNone/>
            </a:pPr>
            <a:r>
              <a:rPr lang="en-US" altLang="en-US" sz="1800" b="1">
                <a:solidFill>
                  <a:schemeClr val="bg1"/>
                </a:solidFill>
                <a:latin typeface="+mn-lt"/>
                <a:cs typeface="Arial" panose="020B0604020202020204" pitchFamily="34" charset="0"/>
              </a:rPr>
              <a:t>Subledger Transactions</a:t>
            </a:r>
          </a:p>
        </p:txBody>
      </p:sp>
      <p:sp>
        <p:nvSpPr>
          <p:cNvPr id="16" name="Text Box 94">
            <a:extLst>
              <a:ext uri="{FF2B5EF4-FFF2-40B4-BE49-F238E27FC236}">
                <a16:creationId xmlns:a16="http://schemas.microsoft.com/office/drawing/2014/main" id="{87F6B6A9-B5C5-4608-AC3B-355516078511}"/>
              </a:ext>
            </a:extLst>
          </p:cNvPr>
          <p:cNvSpPr txBox="1">
            <a:spLocks noChangeArrowheads="1"/>
          </p:cNvSpPr>
          <p:nvPr/>
        </p:nvSpPr>
        <p:spPr bwMode="auto">
          <a:xfrm>
            <a:off x="1121836" y="3498118"/>
            <a:ext cx="185208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50000"/>
              </a:spcBef>
              <a:buFontTx/>
              <a:buNone/>
            </a:pPr>
            <a:r>
              <a:rPr lang="en-US" altLang="en-US" sz="2133" b="1">
                <a:latin typeface="+mn-lt"/>
                <a:cs typeface="Arial" panose="020B0604020202020204" pitchFamily="34" charset="0"/>
              </a:rPr>
              <a:t>Accounting</a:t>
            </a:r>
          </a:p>
        </p:txBody>
      </p:sp>
      <p:sp>
        <p:nvSpPr>
          <p:cNvPr id="17" name="Text Box 95">
            <a:extLst>
              <a:ext uri="{FF2B5EF4-FFF2-40B4-BE49-F238E27FC236}">
                <a16:creationId xmlns:a16="http://schemas.microsoft.com/office/drawing/2014/main" id="{977283EE-37EC-4776-BCD5-A3E57915AF27}"/>
              </a:ext>
            </a:extLst>
          </p:cNvPr>
          <p:cNvSpPr txBox="1">
            <a:spLocks noChangeArrowheads="1"/>
          </p:cNvSpPr>
          <p:nvPr/>
        </p:nvSpPr>
        <p:spPr bwMode="auto">
          <a:xfrm>
            <a:off x="1219201" y="5524501"/>
            <a:ext cx="1951567" cy="748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0"/>
              </a:spcBef>
              <a:buFontTx/>
              <a:buNone/>
            </a:pPr>
            <a:r>
              <a:rPr lang="en-US" altLang="en-US" sz="2133" b="1">
                <a:latin typeface="+mn-lt"/>
                <a:cs typeface="Arial" panose="020B0604020202020204" pitchFamily="34" charset="0"/>
              </a:rPr>
              <a:t>Subledger</a:t>
            </a:r>
          </a:p>
          <a:p>
            <a:pPr algn="ctr" eaLnBrk="1" hangingPunct="1">
              <a:spcBef>
                <a:spcPct val="0"/>
              </a:spcBef>
              <a:buFontTx/>
              <a:buNone/>
            </a:pPr>
            <a:r>
              <a:rPr lang="en-US" altLang="en-US" sz="2133" b="1">
                <a:latin typeface="+mn-lt"/>
                <a:cs typeface="Arial" panose="020B0604020202020204" pitchFamily="34" charset="0"/>
              </a:rPr>
              <a:t>Accounting</a:t>
            </a:r>
          </a:p>
        </p:txBody>
      </p:sp>
      <p:sp>
        <p:nvSpPr>
          <p:cNvPr id="18" name="Text Box 97">
            <a:extLst>
              <a:ext uri="{FF2B5EF4-FFF2-40B4-BE49-F238E27FC236}">
                <a16:creationId xmlns:a16="http://schemas.microsoft.com/office/drawing/2014/main" id="{84D280EC-7C11-4642-8439-AE576618EFD7}"/>
              </a:ext>
            </a:extLst>
          </p:cNvPr>
          <p:cNvSpPr txBox="1">
            <a:spLocks noChangeArrowheads="1"/>
          </p:cNvSpPr>
          <p:nvPr/>
        </p:nvSpPr>
        <p:spPr bwMode="auto">
          <a:xfrm>
            <a:off x="7323667" y="4766001"/>
            <a:ext cx="603251" cy="307777"/>
          </a:xfrm>
          <a:prstGeom prst="rect">
            <a:avLst/>
          </a:prstGeom>
          <a:solidFill>
            <a:schemeClr val="accent2"/>
          </a:solidFill>
          <a:ln>
            <a:noFill/>
          </a:ln>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spcBef>
                <a:spcPct val="50000"/>
              </a:spcBef>
              <a:defRPr/>
            </a:pPr>
            <a:r>
              <a:rPr lang="en-US" sz="1400" b="1">
                <a:solidFill>
                  <a:schemeClr val="bg1"/>
                </a:solidFill>
                <a:latin typeface="+mn-lt"/>
              </a:rPr>
              <a:t>SLA</a:t>
            </a:r>
          </a:p>
        </p:txBody>
      </p:sp>
      <p:sp>
        <p:nvSpPr>
          <p:cNvPr id="19" name="AutoShape 100">
            <a:extLst>
              <a:ext uri="{FF2B5EF4-FFF2-40B4-BE49-F238E27FC236}">
                <a16:creationId xmlns:a16="http://schemas.microsoft.com/office/drawing/2014/main" id="{74D8B746-5819-4F17-AF74-CD3815D4F482}"/>
              </a:ext>
            </a:extLst>
          </p:cNvPr>
          <p:cNvSpPr>
            <a:spLocks noChangeArrowheads="1"/>
          </p:cNvSpPr>
          <p:nvPr/>
        </p:nvSpPr>
        <p:spPr bwMode="auto">
          <a:xfrm rot="10800000">
            <a:off x="1661585" y="4207933"/>
            <a:ext cx="1951567" cy="1143000"/>
          </a:xfrm>
          <a:prstGeom prst="wedgeEllipseCallout">
            <a:avLst>
              <a:gd name="adj1" fmla="val -18505"/>
              <a:gd name="adj2" fmla="val 70028"/>
            </a:avLst>
          </a:prstGeom>
          <a:solidFill>
            <a:schemeClr val="accent2">
              <a:lumMod val="40000"/>
              <a:lumOff val="60000"/>
            </a:schemeClr>
          </a:solidFill>
          <a:ln w="9525">
            <a:solidFill>
              <a:schemeClr val="tx1"/>
            </a:solidFill>
            <a:miter lim="800000"/>
            <a:headEnd/>
            <a:tailEnd/>
          </a:ln>
        </p:spPr>
        <p:txBody>
          <a:bodyPr rot="10800000"/>
          <a:lstStyle/>
          <a:p>
            <a:pPr algn="ctr">
              <a:defRPr/>
            </a:pPr>
            <a:r>
              <a:rPr lang="en-US" sz="1200">
                <a:latin typeface="+mj-lt"/>
              </a:rPr>
              <a:t>Manual/Excel Upload JEs,</a:t>
            </a:r>
          </a:p>
          <a:p>
            <a:pPr algn="ctr">
              <a:defRPr/>
            </a:pPr>
            <a:r>
              <a:rPr lang="en-US" sz="1200">
                <a:latin typeface="+mj-lt"/>
              </a:rPr>
              <a:t>External Feeds</a:t>
            </a:r>
          </a:p>
          <a:p>
            <a:pPr algn="ctr">
              <a:defRPr/>
            </a:pPr>
            <a:r>
              <a:rPr lang="en-US" sz="1050">
                <a:latin typeface="+mj-lt"/>
              </a:rPr>
              <a:t>(GL Transactions)</a:t>
            </a:r>
          </a:p>
        </p:txBody>
      </p:sp>
      <p:sp>
        <p:nvSpPr>
          <p:cNvPr id="20" name="Text Box 101">
            <a:extLst>
              <a:ext uri="{FF2B5EF4-FFF2-40B4-BE49-F238E27FC236}">
                <a16:creationId xmlns:a16="http://schemas.microsoft.com/office/drawing/2014/main" id="{25C71B0D-3C76-4C2C-9382-53295102C1AD}"/>
              </a:ext>
            </a:extLst>
          </p:cNvPr>
          <p:cNvSpPr txBox="1">
            <a:spLocks noChangeArrowheads="1"/>
          </p:cNvSpPr>
          <p:nvPr/>
        </p:nvSpPr>
        <p:spPr bwMode="auto">
          <a:xfrm>
            <a:off x="3886201" y="5951335"/>
            <a:ext cx="4290484" cy="543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50000"/>
              </a:spcBef>
              <a:buFontTx/>
              <a:buNone/>
            </a:pPr>
            <a:r>
              <a:rPr lang="en-US" altLang="en-US" sz="1400">
                <a:solidFill>
                  <a:schemeClr val="bg1"/>
                </a:solidFill>
                <a:latin typeface="+mn-lt"/>
                <a:cs typeface="Arial" panose="020B0604020202020204" pitchFamily="34" charset="0"/>
              </a:rPr>
              <a:t>(AP, AR, FA)</a:t>
            </a:r>
            <a:br>
              <a:rPr lang="en-US" altLang="en-US" sz="1400">
                <a:solidFill>
                  <a:schemeClr val="bg1"/>
                </a:solidFill>
                <a:latin typeface="+mn-lt"/>
                <a:cs typeface="Arial" panose="020B0604020202020204" pitchFamily="34" charset="0"/>
              </a:rPr>
            </a:br>
            <a:r>
              <a:rPr lang="en-US" altLang="en-US" sz="1400">
                <a:solidFill>
                  <a:schemeClr val="bg1"/>
                </a:solidFill>
                <a:latin typeface="+mn-lt"/>
                <a:cs typeface="Arial" panose="020B0604020202020204" pitchFamily="34" charset="0"/>
              </a:rPr>
              <a:t>GAAP, Global COA </a:t>
            </a:r>
          </a:p>
        </p:txBody>
      </p:sp>
      <p:sp>
        <p:nvSpPr>
          <p:cNvPr id="21" name="Line 103">
            <a:extLst>
              <a:ext uri="{FF2B5EF4-FFF2-40B4-BE49-F238E27FC236}">
                <a16:creationId xmlns:a16="http://schemas.microsoft.com/office/drawing/2014/main" id="{6D0FD3FC-C7FA-4E43-83DC-F182D71491BB}"/>
              </a:ext>
            </a:extLst>
          </p:cNvPr>
          <p:cNvSpPr>
            <a:spLocks noChangeShapeType="1"/>
          </p:cNvSpPr>
          <p:nvPr/>
        </p:nvSpPr>
        <p:spPr bwMode="auto">
          <a:xfrm>
            <a:off x="8826500" y="3538335"/>
            <a:ext cx="389467" cy="211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sz="2000"/>
          </a:p>
        </p:txBody>
      </p:sp>
      <p:sp>
        <p:nvSpPr>
          <p:cNvPr id="22" name="Text Box 105">
            <a:extLst>
              <a:ext uri="{FF2B5EF4-FFF2-40B4-BE49-F238E27FC236}">
                <a16:creationId xmlns:a16="http://schemas.microsoft.com/office/drawing/2014/main" id="{4AD5AC96-830A-4305-ADD7-F2C642B3C931}"/>
              </a:ext>
            </a:extLst>
          </p:cNvPr>
          <p:cNvSpPr txBox="1">
            <a:spLocks noChangeArrowheads="1"/>
          </p:cNvSpPr>
          <p:nvPr/>
        </p:nvSpPr>
        <p:spPr bwMode="auto">
          <a:xfrm>
            <a:off x="9215968" y="3258935"/>
            <a:ext cx="1544181" cy="923330"/>
          </a:xfrm>
          <a:prstGeom prst="rect">
            <a:avLst/>
          </a:prstGeom>
          <a:noFill/>
          <a:ln w="9525" algn="ctr">
            <a:noFill/>
            <a:miter lim="800000"/>
            <a:headEnd/>
            <a:tailEnd/>
          </a:ln>
          <a:effectLst>
            <a:prstShdw prst="shdw17" dist="17961" dir="2700000">
              <a:schemeClr val="accent1">
                <a:gamma/>
                <a:shade val="60000"/>
                <a:invGamma/>
              </a:schemeClr>
            </a:prstShdw>
          </a:effectLst>
        </p:spPr>
        <p:txBody>
          <a:bodyPr wrap="square">
            <a:spAutoFit/>
          </a:bodyPr>
          <a:lstStyle/>
          <a:p>
            <a:pPr>
              <a:buFont typeface="Arial" charset="0"/>
              <a:buNone/>
              <a:defRPr/>
            </a:pPr>
            <a:r>
              <a:rPr lang="en-US" b="1"/>
              <a:t>Local Statutory Reporting</a:t>
            </a:r>
          </a:p>
        </p:txBody>
      </p:sp>
      <p:sp>
        <p:nvSpPr>
          <p:cNvPr id="23" name="AutoShape 107">
            <a:extLst>
              <a:ext uri="{FF2B5EF4-FFF2-40B4-BE49-F238E27FC236}">
                <a16:creationId xmlns:a16="http://schemas.microsoft.com/office/drawing/2014/main" id="{ABAC77ED-D222-4F6C-9C38-28162891D0AD}"/>
              </a:ext>
            </a:extLst>
          </p:cNvPr>
          <p:cNvSpPr>
            <a:spLocks noChangeArrowheads="1"/>
          </p:cNvSpPr>
          <p:nvPr/>
        </p:nvSpPr>
        <p:spPr bwMode="auto">
          <a:xfrm rot="10800000">
            <a:off x="8265585" y="4300334"/>
            <a:ext cx="1951567" cy="1123949"/>
          </a:xfrm>
          <a:prstGeom prst="wedgeEllipseCallout">
            <a:avLst>
              <a:gd name="adj1" fmla="val 21495"/>
              <a:gd name="adj2" fmla="val 70181"/>
            </a:avLst>
          </a:prstGeom>
          <a:solidFill>
            <a:schemeClr val="accent2">
              <a:lumMod val="40000"/>
              <a:lumOff val="60000"/>
            </a:schemeClr>
          </a:solidFill>
          <a:ln w="9525">
            <a:solidFill>
              <a:schemeClr val="tx1"/>
            </a:solidFill>
            <a:miter lim="800000"/>
            <a:headEnd/>
            <a:tailEnd/>
          </a:ln>
        </p:spPr>
        <p:txBody>
          <a:bodyPr rot="10800000"/>
          <a:lstStyle/>
          <a:p>
            <a:pPr algn="ctr">
              <a:defRPr/>
            </a:pPr>
            <a:r>
              <a:rPr lang="en-US" sz="1200">
                <a:latin typeface="+mj-lt"/>
              </a:rPr>
              <a:t>Manual Adjustment JEs </a:t>
            </a:r>
          </a:p>
        </p:txBody>
      </p:sp>
      <p:grpSp>
        <p:nvGrpSpPr>
          <p:cNvPr id="24" name="Group 78">
            <a:extLst>
              <a:ext uri="{FF2B5EF4-FFF2-40B4-BE49-F238E27FC236}">
                <a16:creationId xmlns:a16="http://schemas.microsoft.com/office/drawing/2014/main" id="{387476FD-B4E4-4D73-9657-0B3C4C682364}"/>
              </a:ext>
            </a:extLst>
          </p:cNvPr>
          <p:cNvGrpSpPr>
            <a:grpSpLocks/>
          </p:cNvGrpSpPr>
          <p:nvPr/>
        </p:nvGrpSpPr>
        <p:grpSpPr bwMode="auto">
          <a:xfrm>
            <a:off x="5141384" y="1546550"/>
            <a:ext cx="1778000" cy="1202267"/>
            <a:chOff x="5099373" y="908101"/>
            <a:chExt cx="1736726" cy="1221955"/>
          </a:xfrm>
        </p:grpSpPr>
        <p:sp>
          <p:nvSpPr>
            <p:cNvPr id="25" name="Rectangle 109">
              <a:extLst>
                <a:ext uri="{FF2B5EF4-FFF2-40B4-BE49-F238E27FC236}">
                  <a16:creationId xmlns:a16="http://schemas.microsoft.com/office/drawing/2014/main" id="{81A308BB-56A0-4F61-A614-5D8AA305CFC6}"/>
                </a:ext>
              </a:extLst>
            </p:cNvPr>
            <p:cNvSpPr>
              <a:spLocks noChangeArrowheads="1"/>
            </p:cNvSpPr>
            <p:nvPr/>
          </p:nvSpPr>
          <p:spPr bwMode="auto">
            <a:xfrm>
              <a:off x="5099373" y="1241558"/>
              <a:ext cx="1736726" cy="888498"/>
            </a:xfrm>
            <a:prstGeom prst="rect">
              <a:avLst/>
            </a:prstGeom>
            <a:solidFill>
              <a:schemeClr val="bg1">
                <a:lumMod val="95000"/>
              </a:schemeClr>
            </a:solidFill>
            <a:ln w="9525">
              <a:solidFill>
                <a:schemeClr val="tx1"/>
              </a:solidFill>
              <a:miter lim="800000"/>
              <a:headEnd/>
              <a:tailEnd/>
            </a:ln>
          </p:spPr>
          <p:txBody>
            <a:bodyPr wrap="none" anchor="ctr"/>
            <a:lstStyle/>
            <a:p>
              <a:pPr>
                <a:defRPr/>
              </a:pPr>
              <a:r>
                <a:rPr lang="en-US" sz="1400" dirty="0"/>
                <a:t>US GAAP</a:t>
              </a:r>
            </a:p>
            <a:p>
              <a:pPr>
                <a:defRPr/>
              </a:pPr>
              <a:r>
                <a:rPr lang="en-US" sz="1400" dirty="0"/>
                <a:t>Global COA</a:t>
              </a:r>
            </a:p>
            <a:p>
              <a:pPr>
                <a:defRPr/>
              </a:pPr>
              <a:r>
                <a:rPr lang="en-US" sz="1400" dirty="0"/>
                <a:t>Global Calendar</a:t>
              </a:r>
            </a:p>
            <a:p>
              <a:pPr>
                <a:defRPr/>
              </a:pPr>
              <a:r>
                <a:rPr lang="en-US" sz="1400" b="1" dirty="0"/>
                <a:t>Target Currency</a:t>
              </a:r>
            </a:p>
          </p:txBody>
        </p:sp>
        <p:sp>
          <p:nvSpPr>
            <p:cNvPr id="26" name="Rectangle 110">
              <a:extLst>
                <a:ext uri="{FF2B5EF4-FFF2-40B4-BE49-F238E27FC236}">
                  <a16:creationId xmlns:a16="http://schemas.microsoft.com/office/drawing/2014/main" id="{ED06B823-3F39-4256-856B-6D24BA8F5765}"/>
                </a:ext>
              </a:extLst>
            </p:cNvPr>
            <p:cNvSpPr>
              <a:spLocks noChangeArrowheads="1"/>
            </p:cNvSpPr>
            <p:nvPr/>
          </p:nvSpPr>
          <p:spPr bwMode="auto">
            <a:xfrm>
              <a:off x="5099373" y="908101"/>
              <a:ext cx="1736726" cy="329154"/>
            </a:xfrm>
            <a:prstGeom prst="rect">
              <a:avLst/>
            </a:prstGeom>
            <a:solidFill>
              <a:schemeClr val="accent1"/>
            </a:solidFill>
            <a:ln w="9525">
              <a:solidFill>
                <a:schemeClr val="tx1"/>
              </a:solidFill>
              <a:miter lim="800000"/>
              <a:headEnd/>
              <a:tailEnd/>
            </a:ln>
          </p:spPr>
          <p:txBody>
            <a:bodyPr wrap="none" anchor="ctr"/>
            <a:lstStyle/>
            <a:p>
              <a:pPr algn="ctr">
                <a:lnSpc>
                  <a:spcPct val="85000"/>
                </a:lnSpc>
                <a:defRPr/>
              </a:pPr>
              <a:r>
                <a:rPr lang="en-US" sz="1600" b="1">
                  <a:solidFill>
                    <a:schemeClr val="lt1"/>
                  </a:solidFill>
                </a:rPr>
                <a:t>Reporting</a:t>
              </a:r>
              <a:r>
                <a:rPr lang="en-US" sz="1400" b="1">
                  <a:solidFill>
                    <a:schemeClr val="bg1"/>
                  </a:solidFill>
                  <a:cs typeface="Times New Roman" pitchFamily="18" charset="0"/>
                </a:rPr>
                <a:t>  </a:t>
              </a:r>
              <a:r>
                <a:rPr lang="en-US" sz="1600" b="1">
                  <a:solidFill>
                    <a:schemeClr val="lt1"/>
                  </a:solidFill>
                </a:rPr>
                <a:t>Ledger</a:t>
              </a:r>
            </a:p>
          </p:txBody>
        </p:sp>
      </p:grpSp>
      <p:cxnSp>
        <p:nvCxnSpPr>
          <p:cNvPr id="27" name="AutoShape 88">
            <a:extLst>
              <a:ext uri="{FF2B5EF4-FFF2-40B4-BE49-F238E27FC236}">
                <a16:creationId xmlns:a16="http://schemas.microsoft.com/office/drawing/2014/main" id="{2F8CE4D2-BC68-412F-81F5-A1AA4BE9DF6C}"/>
              </a:ext>
            </a:extLst>
          </p:cNvPr>
          <p:cNvCxnSpPr>
            <a:cxnSpLocks noChangeShapeType="1"/>
            <a:stCxn id="9" idx="0"/>
            <a:endCxn id="25" idx="1"/>
          </p:cNvCxnSpPr>
          <p:nvPr/>
        </p:nvCxnSpPr>
        <p:spPr bwMode="auto">
          <a:xfrm rot="5400000" flipH="1" flipV="1">
            <a:off x="4348693" y="2114876"/>
            <a:ext cx="596900" cy="988484"/>
          </a:xfrm>
          <a:prstGeom prst="bentConnector2">
            <a:avLst/>
          </a:prstGeom>
          <a:noFill/>
          <a:ln w="603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28" name="Text Box 97">
            <a:extLst>
              <a:ext uri="{FF2B5EF4-FFF2-40B4-BE49-F238E27FC236}">
                <a16:creationId xmlns:a16="http://schemas.microsoft.com/office/drawing/2014/main" id="{BF1F9901-E8AD-4B22-995E-7C8D12279100}"/>
              </a:ext>
            </a:extLst>
          </p:cNvPr>
          <p:cNvSpPr txBox="1">
            <a:spLocks noChangeArrowheads="1"/>
          </p:cNvSpPr>
          <p:nvPr/>
        </p:nvSpPr>
        <p:spPr bwMode="auto">
          <a:xfrm>
            <a:off x="3843867" y="4766001"/>
            <a:ext cx="609600" cy="307777"/>
          </a:xfrm>
          <a:prstGeom prst="rect">
            <a:avLst/>
          </a:prstGeom>
          <a:solidFill>
            <a:schemeClr val="accent2"/>
          </a:solidFill>
          <a:ln>
            <a:noFill/>
          </a:ln>
        </p:spPr>
        <p:txBody>
          <a:bodyPr>
            <a:spAutoFit/>
          </a:bodyPr>
          <a:lstStyle>
            <a:lvl1pPr eaLnBrk="0" hangingPunct="0">
              <a:defRPr sz="2400">
                <a:solidFill>
                  <a:schemeClr val="tx1"/>
                </a:solidFill>
                <a:latin typeface="Arial" pitchFamily="34" charset="0"/>
                <a:cs typeface="Arial" pitchFamily="34" charset="0"/>
              </a:defRPr>
            </a:lvl1pPr>
            <a:lvl2pPr marL="742950" indent="-285750" eaLnBrk="0" hangingPunct="0">
              <a:defRPr sz="2400">
                <a:solidFill>
                  <a:schemeClr val="tx1"/>
                </a:solidFill>
                <a:latin typeface="Arial" pitchFamily="34" charset="0"/>
                <a:cs typeface="Arial" pitchFamily="34" charset="0"/>
              </a:defRPr>
            </a:lvl2pPr>
            <a:lvl3pPr marL="1143000" indent="-228600" eaLnBrk="0" hangingPunct="0">
              <a:defRPr sz="2400">
                <a:solidFill>
                  <a:schemeClr val="tx1"/>
                </a:solidFill>
                <a:latin typeface="Arial" pitchFamily="34" charset="0"/>
                <a:cs typeface="Arial" pitchFamily="34" charset="0"/>
              </a:defRPr>
            </a:lvl3pPr>
            <a:lvl4pPr marL="1600200" indent="-228600" eaLnBrk="0" hangingPunct="0">
              <a:defRPr sz="2400">
                <a:solidFill>
                  <a:schemeClr val="tx1"/>
                </a:solidFill>
                <a:latin typeface="Arial" pitchFamily="34" charset="0"/>
                <a:cs typeface="Arial" pitchFamily="34" charset="0"/>
              </a:defRPr>
            </a:lvl4pPr>
            <a:lvl5pPr marL="2057400" indent="-228600" eaLnBrk="0" hangingPunct="0">
              <a:defRPr sz="2400">
                <a:solidFill>
                  <a:schemeClr val="tx1"/>
                </a:solidFill>
                <a:latin typeface="Arial" pitchFamily="34" charset="0"/>
                <a:cs typeface="Arial" pitchFamily="34" charset="0"/>
              </a:defRPr>
            </a:lvl5pPr>
            <a:lvl6pPr marL="2514600" indent="-228600" eaLnBrk="0" fontAlgn="base" hangingPunct="0">
              <a:spcBef>
                <a:spcPct val="0"/>
              </a:spcBef>
              <a:spcAft>
                <a:spcPct val="0"/>
              </a:spcAft>
              <a:defRPr sz="2400">
                <a:solidFill>
                  <a:schemeClr val="tx1"/>
                </a:solidFill>
                <a:latin typeface="Arial" pitchFamily="34" charset="0"/>
                <a:cs typeface="Arial" pitchFamily="34" charset="0"/>
              </a:defRPr>
            </a:lvl6pPr>
            <a:lvl7pPr marL="2971800" indent="-228600" eaLnBrk="0" fontAlgn="base" hangingPunct="0">
              <a:spcBef>
                <a:spcPct val="0"/>
              </a:spcBef>
              <a:spcAft>
                <a:spcPct val="0"/>
              </a:spcAft>
              <a:defRPr sz="2400">
                <a:solidFill>
                  <a:schemeClr val="tx1"/>
                </a:solidFill>
                <a:latin typeface="Arial" pitchFamily="34" charset="0"/>
                <a:cs typeface="Arial" pitchFamily="34" charset="0"/>
              </a:defRPr>
            </a:lvl7pPr>
            <a:lvl8pPr marL="3429000" indent="-228600" eaLnBrk="0" fontAlgn="base" hangingPunct="0">
              <a:spcBef>
                <a:spcPct val="0"/>
              </a:spcBef>
              <a:spcAft>
                <a:spcPct val="0"/>
              </a:spcAft>
              <a:defRPr sz="2400">
                <a:solidFill>
                  <a:schemeClr val="tx1"/>
                </a:solidFill>
                <a:latin typeface="Arial" pitchFamily="34" charset="0"/>
                <a:cs typeface="Arial" pitchFamily="34" charset="0"/>
              </a:defRPr>
            </a:lvl8pPr>
            <a:lvl9pPr marL="3886200" indent="-228600" eaLnBrk="0" fontAlgn="base" hangingPunct="0">
              <a:spcBef>
                <a:spcPct val="0"/>
              </a:spcBef>
              <a:spcAft>
                <a:spcPct val="0"/>
              </a:spcAft>
              <a:defRPr sz="2400">
                <a:solidFill>
                  <a:schemeClr val="tx1"/>
                </a:solidFill>
                <a:latin typeface="Arial" pitchFamily="34" charset="0"/>
                <a:cs typeface="Arial" pitchFamily="34" charset="0"/>
              </a:defRPr>
            </a:lvl9pPr>
          </a:lstStyle>
          <a:p>
            <a:pPr algn="ctr" eaLnBrk="1" hangingPunct="1">
              <a:spcBef>
                <a:spcPct val="50000"/>
              </a:spcBef>
              <a:defRPr/>
            </a:pPr>
            <a:r>
              <a:rPr lang="en-US" sz="1400" b="1">
                <a:solidFill>
                  <a:schemeClr val="bg1"/>
                </a:solidFill>
                <a:latin typeface="+mn-lt"/>
              </a:rPr>
              <a:t>SLA</a:t>
            </a:r>
          </a:p>
        </p:txBody>
      </p:sp>
      <p:cxnSp>
        <p:nvCxnSpPr>
          <p:cNvPr id="29" name="AutoShape 91">
            <a:extLst>
              <a:ext uri="{FF2B5EF4-FFF2-40B4-BE49-F238E27FC236}">
                <a16:creationId xmlns:a16="http://schemas.microsoft.com/office/drawing/2014/main" id="{83E318C7-8322-4218-A7C7-7E6D88AD1A37}"/>
              </a:ext>
            </a:extLst>
          </p:cNvPr>
          <p:cNvCxnSpPr>
            <a:cxnSpLocks noChangeShapeType="1"/>
          </p:cNvCxnSpPr>
          <p:nvPr/>
        </p:nvCxnSpPr>
        <p:spPr bwMode="auto">
          <a:xfrm rot="5400000">
            <a:off x="5675842" y="5376660"/>
            <a:ext cx="681567" cy="2117"/>
          </a:xfrm>
          <a:prstGeom prst="bentConnector3">
            <a:avLst>
              <a:gd name="adj1" fmla="val 49894"/>
            </a:avLst>
          </a:prstGeom>
          <a:noFill/>
          <a:ln w="60325">
            <a:solidFill>
              <a:schemeClr val="tx1"/>
            </a:solidFill>
            <a:miter lim="800000"/>
            <a:headEnd/>
            <a:tailEnd type="triangle" w="med" len="med"/>
          </a:ln>
          <a:extLst>
            <a:ext uri="{909E8E84-426E-40DD-AFC4-6F175D3DCCD1}">
              <a14:hiddenFill xmlns:a14="http://schemas.microsoft.com/office/drawing/2010/main">
                <a:noFill/>
              </a14:hiddenFill>
            </a:ext>
          </a:extLst>
        </p:spPr>
      </p:cxnSp>
      <p:sp>
        <p:nvSpPr>
          <p:cNvPr id="30" name="Text Box 99">
            <a:extLst>
              <a:ext uri="{FF2B5EF4-FFF2-40B4-BE49-F238E27FC236}">
                <a16:creationId xmlns:a16="http://schemas.microsoft.com/office/drawing/2014/main" id="{C6DD7052-950A-43A2-9095-694B9DF78E60}"/>
              </a:ext>
            </a:extLst>
          </p:cNvPr>
          <p:cNvSpPr txBox="1">
            <a:spLocks noChangeArrowheads="1"/>
          </p:cNvSpPr>
          <p:nvPr/>
        </p:nvSpPr>
        <p:spPr bwMode="auto">
          <a:xfrm>
            <a:off x="5524501" y="4655935"/>
            <a:ext cx="1013884"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lgn="ctr" eaLnBrk="1" hangingPunct="1">
              <a:spcBef>
                <a:spcPct val="0"/>
              </a:spcBef>
              <a:buFontTx/>
              <a:buNone/>
            </a:pPr>
            <a:r>
              <a:rPr lang="en-US" altLang="en-US" sz="1400" b="1">
                <a:latin typeface="+mn-lt"/>
                <a:cs typeface="Arial" panose="020B0604020202020204" pitchFamily="34" charset="0"/>
              </a:rPr>
              <a:t>Mapping Rules</a:t>
            </a:r>
          </a:p>
        </p:txBody>
      </p:sp>
      <p:sp>
        <p:nvSpPr>
          <p:cNvPr id="32" name="Text Placeholder 4">
            <a:extLst>
              <a:ext uri="{FF2B5EF4-FFF2-40B4-BE49-F238E27FC236}">
                <a16:creationId xmlns:a16="http://schemas.microsoft.com/office/drawing/2014/main" id="{8D88FF90-97E8-4F48-9D7C-B85A8C941281}"/>
              </a:ext>
            </a:extLst>
          </p:cNvPr>
          <p:cNvSpPr txBox="1">
            <a:spLocks/>
          </p:cNvSpPr>
          <p:nvPr/>
        </p:nvSpPr>
        <p:spPr>
          <a:xfrm>
            <a:off x="346287" y="828915"/>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US">
              <a:solidFill>
                <a:srgbClr val="DA291C"/>
              </a:solidFill>
            </a:endParaRPr>
          </a:p>
        </p:txBody>
      </p:sp>
      <p:sp>
        <p:nvSpPr>
          <p:cNvPr id="31" name="Text Placeholder 4">
            <a:extLst>
              <a:ext uri="{FF2B5EF4-FFF2-40B4-BE49-F238E27FC236}">
                <a16:creationId xmlns:a16="http://schemas.microsoft.com/office/drawing/2014/main" id="{2D2366B0-7076-4767-B1D7-EC847C02B7E1}"/>
              </a:ext>
            </a:extLst>
          </p:cNvPr>
          <p:cNvSpPr txBox="1">
            <a:spLocks/>
          </p:cNvSpPr>
          <p:nvPr/>
        </p:nvSpPr>
        <p:spPr>
          <a:xfrm>
            <a:off x="325120" y="839766"/>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b="0" i="0">
                <a:solidFill>
                  <a:srgbClr val="202124"/>
                </a:solidFill>
                <a:effectLst/>
                <a:latin typeface="Roboto" panose="02000000000000000000" pitchFamily="2" charset="0"/>
              </a:rPr>
              <a:t>Reporting Ledgers/Currencies are not same as Secondary Ledger. If you only need multiple currencies to support your reporting requirement, use reporting ledgers/ currencies. If you need to account for your data using different 4’C in addition to currency, use  a secondary ledger.</a:t>
            </a:r>
            <a:endParaRPr lang="en-US" sz="1400">
              <a:solidFill>
                <a:srgbClr val="DA291C"/>
              </a:solidFill>
            </a:endParaRPr>
          </a:p>
        </p:txBody>
      </p:sp>
    </p:spTree>
    <p:extLst>
      <p:ext uri="{BB962C8B-B14F-4D97-AF65-F5344CB8AC3E}">
        <p14:creationId xmlns:p14="http://schemas.microsoft.com/office/powerpoint/2010/main" val="66923551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9011C1F-BB5C-43A4-B1F9-8D8F9F9D4CE9}"/>
              </a:ext>
            </a:extLst>
          </p:cNvPr>
          <p:cNvSpPr>
            <a:spLocks noGrp="1"/>
          </p:cNvSpPr>
          <p:nvPr>
            <p:ph type="title"/>
          </p:nvPr>
        </p:nvSpPr>
        <p:spPr/>
        <p:txBody>
          <a:bodyPr/>
          <a:lstStyle/>
          <a:p>
            <a:r>
              <a:rPr lang="en-US" sz="3000" b="1"/>
              <a:t>Manage Enterprise Structures: Leading Practices</a:t>
            </a:r>
          </a:p>
        </p:txBody>
      </p:sp>
      <p:graphicFrame>
        <p:nvGraphicFramePr>
          <p:cNvPr id="4" name="Table 3">
            <a:extLst>
              <a:ext uri="{FF2B5EF4-FFF2-40B4-BE49-F238E27FC236}">
                <a16:creationId xmlns:a16="http://schemas.microsoft.com/office/drawing/2014/main" id="{87C04E72-D50F-4843-8265-A6B1A162BAC6}"/>
              </a:ext>
            </a:extLst>
          </p:cNvPr>
          <p:cNvGraphicFramePr>
            <a:graphicFrameLocks noGrp="1"/>
          </p:cNvGraphicFramePr>
          <p:nvPr>
            <p:extLst>
              <p:ext uri="{D42A27DB-BD31-4B8C-83A1-F6EECF244321}">
                <p14:modId xmlns:p14="http://schemas.microsoft.com/office/powerpoint/2010/main" val="1290913740"/>
              </p:ext>
            </p:extLst>
          </p:nvPr>
        </p:nvGraphicFramePr>
        <p:xfrm>
          <a:off x="600802" y="1059360"/>
          <a:ext cx="11089548" cy="5212242"/>
        </p:xfrm>
        <a:graphic>
          <a:graphicData uri="http://schemas.openxmlformats.org/drawingml/2006/table">
            <a:tbl>
              <a:tblPr/>
              <a:tblGrid>
                <a:gridCol w="5544774">
                  <a:extLst>
                    <a:ext uri="{9D8B030D-6E8A-4147-A177-3AD203B41FA5}">
                      <a16:colId xmlns:a16="http://schemas.microsoft.com/office/drawing/2014/main" val="2665055454"/>
                    </a:ext>
                  </a:extLst>
                </a:gridCol>
                <a:gridCol w="5544774">
                  <a:extLst>
                    <a:ext uri="{9D8B030D-6E8A-4147-A177-3AD203B41FA5}">
                      <a16:colId xmlns:a16="http://schemas.microsoft.com/office/drawing/2014/main" val="3929506896"/>
                    </a:ext>
                  </a:extLst>
                </a:gridCol>
              </a:tblGrid>
              <a:tr h="385977">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accent1"/>
                          </a:solidFill>
                          <a:effectLst/>
                          <a:latin typeface="+mn-lt"/>
                        </a:rPr>
                        <a:t>Leading Practice</a:t>
                      </a:r>
                      <a:endParaRPr kumimoji="0" lang="en-US" sz="1400" b="1" i="0" u="none" strike="noStrike" cap="none" normalizeH="0" baseline="0">
                        <a:ln>
                          <a:noFill/>
                        </a:ln>
                        <a:solidFill>
                          <a:schemeClr val="accent1"/>
                        </a:solidFill>
                        <a:effectLst/>
                        <a:latin typeface="+mn-lt"/>
                      </a:endParaRPr>
                    </a:p>
                  </a:txBody>
                  <a:tcPr marL="91424" marR="91424" marT="91375" marB="91375"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dirty="0">
                          <a:ln>
                            <a:noFill/>
                          </a:ln>
                          <a:solidFill>
                            <a:schemeClr val="accent1"/>
                          </a:solidFill>
                          <a:effectLst/>
                          <a:latin typeface="+mn-lt"/>
                        </a:rPr>
                        <a:t>Benefits / Rationale</a:t>
                      </a:r>
                    </a:p>
                  </a:txBody>
                  <a:tcPr marL="91424" marR="91424" marT="91375" marB="91375" anchor="ctr" horzOverflow="overflow">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008222"/>
                  </a:ext>
                </a:extLst>
              </a:tr>
              <a:tr h="396316">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Avoid ledgers that span across countries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dirty="0">
                          <a:effectLst/>
                          <a:latin typeface="+mn-lt"/>
                        </a:rPr>
                        <a:t>Local regulations often vary between countries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389249"/>
                  </a:ext>
                </a:extLst>
              </a:tr>
              <a:tr h="396316">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Avoid more than one primary ledger per country</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endParaRPr lang="en-US" sz="1400" b="0" i="0" u="none" strike="noStrike">
                        <a:effectLst/>
                        <a:latin typeface="+mn-lt"/>
                      </a:endParaRP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24695"/>
                  </a:ext>
                </a:extLst>
              </a:tr>
              <a:tr h="528352">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Primary ledger follows corporate accounting convention</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a:effectLst/>
                          <a:latin typeface="+mn-lt"/>
                        </a:rPr>
                        <a:t>Allows for multinational shared service centers, single user working with multiple countries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6545244"/>
                  </a:ext>
                </a:extLst>
              </a:tr>
              <a:tr h="396316">
                <a:tc>
                  <a:txBody>
                    <a:bodyPr/>
                    <a:lstStyle/>
                    <a:p>
                      <a:pPr marL="285750" indent="-285750">
                        <a:buFont typeface="Arial" panose="020B0604020202020204" pitchFamily="34" charset="0"/>
                        <a:buChar char="•"/>
                      </a:pPr>
                      <a:r>
                        <a:rPr lang="en-US" sz="900" dirty="0">
                          <a:latin typeface="+mn-lt"/>
                        </a:rPr>
                        <a:t>Avoid non-local functional currency in the ledger</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400">
                          <a:latin typeface="+mn-lt"/>
                        </a:rPr>
                        <a:t>Allows for easier subledger based regulatory reporting</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4641507"/>
                  </a:ext>
                </a:extLst>
              </a:tr>
              <a:tr h="396316">
                <a:tc>
                  <a:txBody>
                    <a:bodyPr/>
                    <a:lstStyle/>
                    <a:p>
                      <a:pPr marL="285750" indent="-285750">
                        <a:buFont typeface="Arial" panose="020B0604020202020204" pitchFamily="34" charset="0"/>
                        <a:buChar char="•"/>
                      </a:pPr>
                      <a:r>
                        <a:rPr lang="en-US" sz="900" dirty="0">
                          <a:latin typeface="+mn-lt"/>
                        </a:rPr>
                        <a:t>Limit the number of balancing segments to one</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buFont typeface="Arial" panose="020B0604020202020204" pitchFamily="34" charset="0"/>
                        <a:buChar char="•"/>
                      </a:pPr>
                      <a:r>
                        <a:rPr lang="en-US" sz="1400">
                          <a:latin typeface="+mn-lt"/>
                        </a:rPr>
                        <a:t>Avoids numerous intercompany transactions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7079286"/>
                  </a:ext>
                </a:extLst>
              </a:tr>
              <a:tr h="528343">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One Secondary Ledger for each International Primary Ledger where Local GAAP reporting and alternate financial representation is required</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a:effectLst/>
                          <a:latin typeface="+mn-lt"/>
                        </a:rPr>
                        <a:t>Maintains compliance with local/statutory needs and facilitates local adjustments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6942446"/>
                  </a:ext>
                </a:extLst>
              </a:tr>
              <a:tr h="934787">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One Reporting Currency Ledger (in Local) for each international Primary Ledger (as applicable)</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a:effectLst/>
                          <a:latin typeface="+mn-lt"/>
                        </a:rPr>
                        <a:t>Ability to utilize Ledger sets to consolidate Reporting Currency Ledgers (in Local Currency)</a:t>
                      </a:r>
                    </a:p>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a:effectLst/>
                          <a:latin typeface="+mn-lt"/>
                        </a:rPr>
                        <a:t>No need to perform translations because users can view the Local ledger any time </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4267220"/>
                  </a:ext>
                </a:extLst>
              </a:tr>
              <a:tr h="396316">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Use separate ledgers for consolidated vs non-consolidated entities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a:effectLst/>
                          <a:latin typeface="+mn-lt"/>
                        </a:rPr>
                        <a:t>Simplified Management reporting in a segregated environment </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6492950"/>
                  </a:ext>
                </a:extLst>
              </a:tr>
              <a:tr h="528343">
                <a:tc>
                  <a:txBody>
                    <a:bodyPr/>
                    <a:lstStyle/>
                    <a:p>
                      <a:pPr marL="285750" indent="-285750" algn="l" rtl="0" eaLnBrk="1" fontAlgn="t" latinLnBrk="0" hangingPunct="1">
                        <a:spcBef>
                          <a:spcPts val="0"/>
                        </a:spcBef>
                        <a:spcAft>
                          <a:spcPts val="0"/>
                        </a:spcAft>
                        <a:buFont typeface="Arial" panose="020B0604020202020204" pitchFamily="34" charset="0"/>
                        <a:buChar char="•"/>
                      </a:pPr>
                      <a:r>
                        <a:rPr lang="en-US" sz="900" b="0" i="0" u="none" strike="noStrike" dirty="0">
                          <a:effectLst/>
                          <a:latin typeface="+mn-lt"/>
                        </a:rPr>
                        <a:t>Create separate Business Units to separate data and process subledger transactions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dirty="0">
                          <a:effectLst/>
                          <a:latin typeface="+mn-lt"/>
                        </a:rPr>
                        <a:t>Ability to segregate and partition transactional data specific to operations</a:t>
                      </a:r>
                    </a:p>
                    <a:p>
                      <a:pPr marL="171450" indent="-171450" algn="l" rtl="0" eaLnBrk="1" fontAlgn="t" latinLnBrk="0" hangingPunct="1">
                        <a:spcBef>
                          <a:spcPts val="0"/>
                        </a:spcBef>
                        <a:spcAft>
                          <a:spcPts val="0"/>
                        </a:spcAft>
                        <a:buFont typeface="Arial" panose="020B0604020202020204" pitchFamily="34" charset="0"/>
                        <a:buChar char="•"/>
                      </a:pPr>
                      <a:r>
                        <a:rPr lang="en-US" sz="1400" b="0" i="0" u="none" strike="noStrike" dirty="0">
                          <a:effectLst/>
                          <a:latin typeface="+mn-lt"/>
                        </a:rPr>
                        <a:t>Enables more intercompany automation</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0455697"/>
                  </a:ext>
                </a:extLst>
              </a:tr>
            </a:tbl>
          </a:graphicData>
        </a:graphic>
      </p:graphicFrame>
    </p:spTree>
    <p:extLst>
      <p:ext uri="{BB962C8B-B14F-4D97-AF65-F5344CB8AC3E}">
        <p14:creationId xmlns:p14="http://schemas.microsoft.com/office/powerpoint/2010/main" val="18258756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1355230765"/>
              </p:ext>
            </p:extLst>
          </p:nvPr>
        </p:nvGraphicFramePr>
        <p:xfrm>
          <a:off x="671240" y="1328889"/>
          <a:ext cx="10865421" cy="3303738"/>
        </p:xfrm>
        <a:graphic>
          <a:graphicData uri="http://schemas.openxmlformats.org/drawingml/2006/table">
            <a:tbl>
              <a:tblPr firstRow="1" bandRow="1">
                <a:tableStyleId>{5C22544A-7EE6-4342-B048-85BDC9FD1C3A}</a:tableStyleId>
              </a:tblPr>
              <a:tblGrid>
                <a:gridCol w="677731">
                  <a:extLst>
                    <a:ext uri="{9D8B030D-6E8A-4147-A177-3AD203B41FA5}">
                      <a16:colId xmlns:a16="http://schemas.microsoft.com/office/drawing/2014/main" val="20000"/>
                    </a:ext>
                  </a:extLst>
                </a:gridCol>
                <a:gridCol w="4152783">
                  <a:extLst>
                    <a:ext uri="{9D8B030D-6E8A-4147-A177-3AD203B41FA5}">
                      <a16:colId xmlns:a16="http://schemas.microsoft.com/office/drawing/2014/main" val="20002"/>
                    </a:ext>
                  </a:extLst>
                </a:gridCol>
                <a:gridCol w="1972019">
                  <a:extLst>
                    <a:ext uri="{9D8B030D-6E8A-4147-A177-3AD203B41FA5}">
                      <a16:colId xmlns:a16="http://schemas.microsoft.com/office/drawing/2014/main" val="2031343793"/>
                    </a:ext>
                  </a:extLst>
                </a:gridCol>
                <a:gridCol w="2038121">
                  <a:extLst>
                    <a:ext uri="{9D8B030D-6E8A-4147-A177-3AD203B41FA5}">
                      <a16:colId xmlns:a16="http://schemas.microsoft.com/office/drawing/2014/main" val="2042509979"/>
                    </a:ext>
                  </a:extLst>
                </a:gridCol>
                <a:gridCol w="2024767">
                  <a:extLst>
                    <a:ext uri="{9D8B030D-6E8A-4147-A177-3AD203B41FA5}">
                      <a16:colId xmlns:a16="http://schemas.microsoft.com/office/drawing/2014/main" val="1994328279"/>
                    </a:ext>
                  </a:extLst>
                </a:gridCol>
              </a:tblGrid>
              <a:tr h="215151">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400" b="1" i="0" u="none" strike="noStrike" kern="1200" cap="none" baseline="0">
                          <a:solidFill>
                            <a:schemeClr val="tx1"/>
                          </a:solidFill>
                          <a:effectLst/>
                          <a:latin typeface="+mn-lt"/>
                          <a:ea typeface="+mn-ea"/>
                          <a:cs typeface="Arial"/>
                        </a:rPr>
                        <a:t>Comment </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Owner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400" b="1" i="0" u="none" strike="noStrike" kern="1200" cap="none" baseline="0">
                          <a:solidFill>
                            <a:schemeClr val="tx1"/>
                          </a:solidFill>
                          <a:effectLst/>
                          <a:latin typeface="+mn-lt"/>
                          <a:ea typeface="+mn-ea"/>
                          <a:cs typeface="Arial"/>
                        </a:rPr>
                        <a:t>Due Date</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156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baseline="0">
                          <a:solidFill>
                            <a:schemeClr val="tx1"/>
                          </a:solidFill>
                          <a:effectLst/>
                          <a:latin typeface="+mn-lt"/>
                          <a:ea typeface="+mn-ea"/>
                          <a:cs typeface="Arial"/>
                        </a:rPr>
                        <a:t>Number of legal entities and hierarchy (list or diagram)</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rtl="0" eaLnBrk="1" fontAlgn="t" latinLnBrk="0" hangingPunct="1">
                        <a:lnSpc>
                          <a:spcPct val="100000"/>
                        </a:lnSpc>
                        <a:spcBef>
                          <a:spcPts val="0"/>
                        </a:spcBef>
                        <a:spcAft>
                          <a:spcPts val="0"/>
                        </a:spcAft>
                        <a:buClr>
                          <a:srgbClr val="000000"/>
                        </a:buClr>
                        <a:buSzTx/>
                        <a:buFont typeface="Arial"/>
                        <a:buNone/>
                      </a:pPr>
                      <a:r>
                        <a:rPr lang="en-US" sz="1200" b="0" i="0" u="none" strike="noStrike" kern="1200" cap="none" baseline="0">
                          <a:solidFill>
                            <a:schemeClr val="tx1"/>
                          </a:solidFill>
                          <a:effectLst/>
                          <a:latin typeface="+mn-lt"/>
                          <a:ea typeface="+mn-ea"/>
                          <a:cs typeface="Arial"/>
                        </a:rPr>
                        <a:t>  </a:t>
                      </a: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18276">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r>
                        <a:rPr lang="en-US" sz="1200" b="0" i="0" u="none" strike="noStrike" kern="1200" cap="none" baseline="0">
                          <a:solidFill>
                            <a:schemeClr val="tx1"/>
                          </a:solidFill>
                          <a:effectLst/>
                          <a:latin typeface="+mn-lt"/>
                          <a:ea typeface="+mn-ea"/>
                          <a:cs typeface="Arial"/>
                        </a:rPr>
                        <a:t>what currencies you primarily operate in and report in besides Functional Currency? </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461884">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Legal entity functional currencies and required transaction currencies</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3955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r>
                        <a:rPr lang="en-US" sz="1200" b="0" i="0" u="none" strike="noStrike" kern="1200" cap="none" baseline="0">
                          <a:solidFill>
                            <a:schemeClr val="tx1"/>
                          </a:solidFill>
                          <a:effectLst/>
                          <a:latin typeface="+mn-lt"/>
                          <a:ea typeface="+mn-ea"/>
                          <a:cs typeface="Arial"/>
                        </a:rPr>
                        <a:t>Legal entity subledger processing by entity</a:t>
                      </a: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49156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b="0" i="0" u="none" strike="noStrike" kern="1200" cap="none" baseline="0">
                          <a:solidFill>
                            <a:schemeClr val="tx1"/>
                          </a:solidFill>
                          <a:effectLst/>
                          <a:latin typeface="+mn-lt"/>
                          <a:ea typeface="+mn-ea"/>
                          <a:cs typeface="Arial"/>
                        </a:rPr>
                        <a:t>Relationship between Legal Entities, Primary/Secondary Ledgers, Reporting Ledgers and Business Units (list or diagram)?</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200" b="0" i="0" u="none" strike="noStrike" kern="1200" cap="none" baseline="0">
                        <a:solidFill>
                          <a:schemeClr val="tx1"/>
                        </a:solidFill>
                        <a:effectLst/>
                        <a:latin typeface="+mn-lt"/>
                        <a:ea typeface="+mn-ea"/>
                        <a:cs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491568">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lang="en-US" sz="1200" b="0" i="0" u="none" strike="noStrike" kern="1200" cap="none" baseline="0">
                          <a:solidFill>
                            <a:schemeClr val="tx1"/>
                          </a:solidFill>
                          <a:effectLst/>
                          <a:latin typeface="+mn-lt"/>
                          <a:ea typeface="+mn-ea"/>
                          <a:cs typeface="Arial"/>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1200" kern="1200">
                          <a:solidFill>
                            <a:prstClr val="black"/>
                          </a:solidFill>
                          <a:latin typeface="+mn-lt"/>
                          <a:ea typeface="+mn-ea"/>
                          <a:cs typeface="+mn-cs"/>
                        </a:rPr>
                        <a:t>What countries have government mandated chart of account structures?</a:t>
                      </a:r>
                      <a:endParaRPr kumimoji="0" lang="en-US" sz="1200" b="0" i="0" u="none" strike="noStrike" kern="1200" cap="none" spc="0" normalizeH="0" baseline="0" noProof="0">
                        <a:ln>
                          <a:noFill/>
                        </a:ln>
                        <a:solidFill>
                          <a:prstClr val="black"/>
                        </a:solidFill>
                        <a:effectLst/>
                        <a:uLnTx/>
                        <a:uFillTx/>
                        <a:latin typeface="+mn-lt"/>
                        <a:ea typeface="+mn-ea"/>
                        <a:cs typeface="+mn-cs"/>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200" b="0" i="0" u="none" strike="noStrike" kern="1200" cap="none" baseline="0" noProof="0" dirty="0">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735713"/>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1000"/>
              </a:spcAft>
              <a:buClrTx/>
              <a:buSzPct val="100000"/>
              <a:buFontTx/>
              <a:buNone/>
              <a:tabLst/>
              <a:defRPr/>
            </a:pPr>
            <a:endParaRPr kumimoji="0" lang="en-US" sz="1800" b="0" i="0" u="none" strike="noStrike" kern="1200" cap="none" spc="0" normalizeH="0" baseline="0" noProof="0">
              <a:ln>
                <a:noFill/>
              </a:ln>
              <a:solidFill>
                <a:srgbClr val="53565A"/>
              </a:solidFill>
              <a:effectLst/>
              <a:uLnTx/>
              <a:uFillTx/>
              <a:latin typeface="Calibri"/>
              <a:ea typeface="+mn-ea"/>
              <a:cs typeface="Calibri Light" panose="020F0302020204030204" pitchFamily="34" charset="0"/>
            </a:endParaRPr>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000" b="1" i="0" u="none" strike="noStrike" kern="1200" cap="none" spc="0" normalizeH="0" baseline="0" noProof="0">
                <a:ln>
                  <a:noFill/>
                </a:ln>
                <a:solidFill>
                  <a:prstClr val="black"/>
                </a:solidFill>
                <a:effectLst/>
                <a:uLnTx/>
                <a:uFillTx/>
                <a:latin typeface="Calibri"/>
                <a:cs typeface="Calibri Light"/>
              </a:rPr>
              <a:t>Review Action Items</a:t>
            </a:r>
          </a:p>
        </p:txBody>
      </p:sp>
      <p:sp>
        <p:nvSpPr>
          <p:cNvPr id="7" name="Text Placeholder 2">
            <a:extLst>
              <a:ext uri="{FF2B5EF4-FFF2-40B4-BE49-F238E27FC236}">
                <a16:creationId xmlns:a16="http://schemas.microsoft.com/office/drawing/2014/main" id="{827A3002-450F-469D-B917-B46831848A69}"/>
              </a:ext>
            </a:extLst>
          </p:cNvPr>
          <p:cNvSpPr>
            <a:spLocks noGrp="1"/>
          </p:cNvSpPr>
          <p:nvPr>
            <p:ph type="body" sz="quarter" idx="13"/>
          </p:nvPr>
        </p:nvSpPr>
        <p:spPr>
          <a:xfrm>
            <a:off x="469900" y="736688"/>
            <a:ext cx="11252200" cy="334099"/>
          </a:xfrm>
        </p:spPr>
        <p:txBody>
          <a:bodyPr/>
          <a:lstStyle/>
          <a:p>
            <a:r>
              <a:rPr lang="en-US"/>
              <a:t>Questions on Enterprise Structure</a:t>
            </a:r>
          </a:p>
        </p:txBody>
      </p:sp>
    </p:spTree>
    <p:extLst>
      <p:ext uri="{BB962C8B-B14F-4D97-AF65-F5344CB8AC3E}">
        <p14:creationId xmlns:p14="http://schemas.microsoft.com/office/powerpoint/2010/main" val="207129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solidFill>
                  <a:schemeClr val="tx1"/>
                </a:solidFill>
              </a:rPr>
              <a:t>MAINTAIN CHART OF ACCOUNTS</a:t>
            </a:r>
          </a:p>
        </p:txBody>
      </p:sp>
    </p:spTree>
    <p:extLst>
      <p:ext uri="{BB962C8B-B14F-4D97-AF65-F5344CB8AC3E}">
        <p14:creationId xmlns:p14="http://schemas.microsoft.com/office/powerpoint/2010/main" val="27746041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1B7A43AC-1A76-4CD1-AFFC-5282F32875D4}"/>
              </a:ext>
            </a:extLst>
          </p:cNvPr>
          <p:cNvGraphicFramePr>
            <a:graphicFrameLocks noGrp="1"/>
          </p:cNvGraphicFramePr>
          <p:nvPr/>
        </p:nvGraphicFramePr>
        <p:xfrm>
          <a:off x="309717" y="1998116"/>
          <a:ext cx="4046383" cy="2393942"/>
        </p:xfrm>
        <a:graphic>
          <a:graphicData uri="http://schemas.openxmlformats.org/drawingml/2006/table">
            <a:tbl>
              <a:tblPr firstRow="1" firstCol="1" bandRow="1">
                <a:tableStyleId>{1FECB4D8-DB02-4DC6-A0A2-4F2EBAE1DC90}</a:tableStyleId>
              </a:tblPr>
              <a:tblGrid>
                <a:gridCol w="467292">
                  <a:extLst>
                    <a:ext uri="{9D8B030D-6E8A-4147-A177-3AD203B41FA5}">
                      <a16:colId xmlns:a16="http://schemas.microsoft.com/office/drawing/2014/main" val="3072926917"/>
                    </a:ext>
                  </a:extLst>
                </a:gridCol>
                <a:gridCol w="944628">
                  <a:extLst>
                    <a:ext uri="{9D8B030D-6E8A-4147-A177-3AD203B41FA5}">
                      <a16:colId xmlns:a16="http://schemas.microsoft.com/office/drawing/2014/main" val="1363805188"/>
                    </a:ext>
                  </a:extLst>
                </a:gridCol>
                <a:gridCol w="650744">
                  <a:extLst>
                    <a:ext uri="{9D8B030D-6E8A-4147-A177-3AD203B41FA5}">
                      <a16:colId xmlns:a16="http://schemas.microsoft.com/office/drawing/2014/main" val="1111198042"/>
                    </a:ext>
                  </a:extLst>
                </a:gridCol>
                <a:gridCol w="1983719">
                  <a:extLst>
                    <a:ext uri="{9D8B030D-6E8A-4147-A177-3AD203B41FA5}">
                      <a16:colId xmlns:a16="http://schemas.microsoft.com/office/drawing/2014/main" val="125731402"/>
                    </a:ext>
                  </a:extLst>
                </a:gridCol>
              </a:tblGrid>
              <a:tr h="304800">
                <a:tc>
                  <a:txBody>
                    <a:bodyPr/>
                    <a:lstStyle/>
                    <a:p>
                      <a:pPr marL="0" marR="0" algn="l">
                        <a:spcBef>
                          <a:spcPts val="0"/>
                        </a:spcBef>
                        <a:spcAft>
                          <a:spcPts val="0"/>
                        </a:spcAft>
                      </a:pPr>
                      <a:r>
                        <a:rPr lang="en-US" sz="1000">
                          <a:effectLst/>
                          <a:latin typeface="Arial" panose="020B0604020202020204" pitchFamily="34" charset="0"/>
                          <a:ea typeface="Calibri" panose="020F0502020204030204" pitchFamily="34" charset="0"/>
                          <a:cs typeface="Arial" panose="020B0604020202020204" pitchFamily="34" charset="0"/>
                        </a:rPr>
                        <a:t>Seq.</a:t>
                      </a:r>
                    </a:p>
                  </a:txBody>
                  <a:tcPr marL="56677" marR="56677" marT="0" marB="0" anchor="ctr"/>
                </a:tc>
                <a:tc>
                  <a:txBody>
                    <a:bodyPr/>
                    <a:lstStyle/>
                    <a:p>
                      <a:pPr marL="0" marR="0" algn="l">
                        <a:spcBef>
                          <a:spcPts val="0"/>
                        </a:spcBef>
                        <a:spcAft>
                          <a:spcPts val="0"/>
                        </a:spcAft>
                      </a:pPr>
                      <a:r>
                        <a:rPr lang="en-US" sz="1000" b="1" kern="1200">
                          <a:solidFill>
                            <a:schemeClr val="lt1"/>
                          </a:solidFill>
                          <a:effectLst/>
                          <a:latin typeface="Arial" panose="020B0604020202020204" pitchFamily="34" charset="0"/>
                          <a:cs typeface="Arial" panose="020B0604020202020204" pitchFamily="34" charset="0"/>
                        </a:rPr>
                        <a:t>Segments</a:t>
                      </a:r>
                      <a:endParaRPr lang="en-US" sz="1000" b="1" kern="1200">
                        <a:solidFill>
                          <a:schemeClr val="lt1"/>
                        </a:solidFill>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tc>
                  <a:txBody>
                    <a:bodyPr/>
                    <a:lstStyle/>
                    <a:p>
                      <a:pPr marL="0" marR="0" algn="ctr">
                        <a:spcBef>
                          <a:spcPts val="0"/>
                        </a:spcBef>
                        <a:spcAft>
                          <a:spcPts val="0"/>
                        </a:spcAft>
                      </a:pPr>
                      <a:r>
                        <a:rPr lang="en-US" sz="1000" b="1" kern="1200">
                          <a:solidFill>
                            <a:schemeClr val="lt1"/>
                          </a:solidFill>
                          <a:effectLst/>
                          <a:latin typeface="Arial" panose="020B0604020202020204" pitchFamily="34" charset="0"/>
                          <a:ea typeface="Calibri" panose="020F0502020204030204" pitchFamily="34" charset="0"/>
                          <a:cs typeface="Arial" panose="020B0604020202020204" pitchFamily="34" charset="0"/>
                        </a:rPr>
                        <a:t>Size</a:t>
                      </a:r>
                    </a:p>
                  </a:txBody>
                  <a:tcPr marL="56677" marR="56677" marT="0" marB="0" anchor="ctr"/>
                </a:tc>
                <a:tc>
                  <a:txBody>
                    <a:bodyPr/>
                    <a:lstStyle/>
                    <a:p>
                      <a:pPr marL="0" marR="0" algn="ctr">
                        <a:spcBef>
                          <a:spcPts val="0"/>
                        </a:spcBef>
                        <a:spcAft>
                          <a:spcPts val="0"/>
                        </a:spcAft>
                      </a:pPr>
                      <a:r>
                        <a:rPr lang="en-US" sz="1000" b="1" kern="1200">
                          <a:solidFill>
                            <a:schemeClr val="lt1"/>
                          </a:solidFill>
                          <a:effectLst/>
                          <a:latin typeface="Arial" panose="020B0604020202020204" pitchFamily="34" charset="0"/>
                          <a:cs typeface="Arial" panose="020B0604020202020204" pitchFamily="34" charset="0"/>
                        </a:rPr>
                        <a:t>Datatype</a:t>
                      </a:r>
                    </a:p>
                    <a:p>
                      <a:pPr marL="0" marR="0" algn="ctr">
                        <a:spcBef>
                          <a:spcPts val="0"/>
                        </a:spcBef>
                        <a:spcAft>
                          <a:spcPts val="0"/>
                        </a:spcAft>
                      </a:pPr>
                      <a:r>
                        <a:rPr lang="en-US" sz="1000" b="1" kern="1200">
                          <a:solidFill>
                            <a:schemeClr val="lt1"/>
                          </a:solidFill>
                          <a:effectLst/>
                          <a:latin typeface="Arial" panose="020B0604020202020204" pitchFamily="34" charset="0"/>
                          <a:ea typeface="Calibri" panose="020F0502020204030204" pitchFamily="34" charset="0"/>
                          <a:cs typeface="Arial" panose="020B0604020202020204" pitchFamily="34" charset="0"/>
                        </a:rPr>
                        <a:t>Numeric vs Alpha-Num?</a:t>
                      </a:r>
                    </a:p>
                  </a:txBody>
                  <a:tcPr marL="56677" marR="56677" marT="0" marB="0" anchor="ctr"/>
                </a:tc>
                <a:extLst>
                  <a:ext uri="{0D108BD9-81ED-4DB2-BD59-A6C34878D82A}">
                    <a16:rowId xmlns:a16="http://schemas.microsoft.com/office/drawing/2014/main" val="475120072"/>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1</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Company </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5</a:t>
                      </a:r>
                    </a:p>
                  </a:txBody>
                  <a:tcPr marL="56677" marR="56677" marT="0" marB="0" anchor="ctr"/>
                </a:tc>
                <a:tc>
                  <a:txBody>
                    <a:bodyPr/>
                    <a:lstStyle/>
                    <a:p>
                      <a:pPr marL="0" marR="0" algn="ctr">
                        <a:spcBef>
                          <a:spcPts val="0"/>
                        </a:spcBef>
                        <a:spcAft>
                          <a:spcPts val="0"/>
                        </a:spcAft>
                      </a:pPr>
                      <a:r>
                        <a:rPr lang="en-US" sz="900">
                          <a:effectLst/>
                          <a:latin typeface="Arial" panose="020B0604020202020204" pitchFamily="34" charset="0"/>
                          <a:ea typeface="Calibri" panose="020F0502020204030204" pitchFamily="34" charset="0"/>
                          <a:cs typeface="Arial" panose="020B0604020202020204" pitchFamily="34" charset="0"/>
                        </a:rPr>
                        <a:t>Alpha-Num</a:t>
                      </a:r>
                    </a:p>
                  </a:txBody>
                  <a:tcPr marL="56677" marR="56677" marT="0" marB="0" anchor="ctr"/>
                </a:tc>
                <a:extLst>
                  <a:ext uri="{0D108BD9-81ED-4DB2-BD59-A6C34878D82A}">
                    <a16:rowId xmlns:a16="http://schemas.microsoft.com/office/drawing/2014/main" val="3248929916"/>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2</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Account</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7</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2858726047"/>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3</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Sub-Account</a:t>
                      </a:r>
                    </a:p>
                  </a:txBody>
                  <a:tcPr marL="56677" marR="56677" marT="0" marB="0" anchor="ctr"/>
                </a:tc>
                <a:tc>
                  <a:txBody>
                    <a:bodyPr/>
                    <a:lstStyle/>
                    <a:p>
                      <a:pPr marL="0" marR="0" algn="ctr">
                        <a:spcBef>
                          <a:spcPts val="0"/>
                        </a:spcBef>
                        <a:spcAft>
                          <a:spcPts val="0"/>
                        </a:spcAft>
                      </a:pPr>
                      <a:r>
                        <a:rPr lang="en-US" sz="900" b="1">
                          <a:solidFill>
                            <a:srgbClr val="DA291C"/>
                          </a:solidFill>
                          <a:effectLst/>
                          <a:latin typeface="Arial" panose="020B0604020202020204" pitchFamily="34" charset="0"/>
                          <a:ea typeface="Calibri" panose="020F0502020204030204" pitchFamily="34" charset="0"/>
                          <a:cs typeface="Arial" panose="020B0604020202020204" pitchFamily="34" charset="0"/>
                        </a:rPr>
                        <a:t>?</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2307749861"/>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4</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Site</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3</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1491938745"/>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5</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Department</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3</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605316525"/>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6</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Studio</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3</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4270872170"/>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7</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Platform</a:t>
                      </a: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3</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1456486988"/>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8</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Project</a:t>
                      </a:r>
                    </a:p>
                  </a:txBody>
                  <a:tcPr marL="56677" marR="56677" marT="0" marB="0" anchor="ctr"/>
                </a:tc>
                <a:tc>
                  <a:txBody>
                    <a:bodyPr/>
                    <a:lstStyle/>
                    <a:p>
                      <a:pPr marL="0" marR="0" algn="ctr">
                        <a:spcBef>
                          <a:spcPts val="0"/>
                        </a:spcBef>
                        <a:spcAft>
                          <a:spcPts val="0"/>
                        </a:spcAft>
                      </a:pPr>
                      <a:r>
                        <a:rPr lang="en-US" sz="900" b="1">
                          <a:solidFill>
                            <a:srgbClr val="DA291C"/>
                          </a:solidFill>
                          <a:effectLst/>
                          <a:latin typeface="Arial" panose="020B0604020202020204" pitchFamily="34" charset="0"/>
                          <a:ea typeface="Calibri" panose="020F0502020204030204" pitchFamily="34" charset="0"/>
                          <a:cs typeface="Arial" panose="020B0604020202020204" pitchFamily="34" charset="0"/>
                        </a:rPr>
                        <a:t>?</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596633767"/>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9</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Future 1</a:t>
                      </a:r>
                    </a:p>
                  </a:txBody>
                  <a:tcPr marL="56677" marR="56677" marT="0" marB="0" anchor="ctr"/>
                </a:tc>
                <a:tc>
                  <a:txBody>
                    <a:bodyPr/>
                    <a:lstStyle/>
                    <a:p>
                      <a:pPr marL="0" marR="0" algn="ctr">
                        <a:spcBef>
                          <a:spcPts val="0"/>
                        </a:spcBef>
                        <a:spcAft>
                          <a:spcPts val="0"/>
                        </a:spcAft>
                      </a:pPr>
                      <a:r>
                        <a:rPr lang="en-US" sz="900" b="1">
                          <a:solidFill>
                            <a:srgbClr val="DA291C"/>
                          </a:solidFill>
                          <a:effectLst/>
                          <a:latin typeface="Arial" panose="020B0604020202020204" pitchFamily="34" charset="0"/>
                          <a:ea typeface="Calibri" panose="020F0502020204030204" pitchFamily="34" charset="0"/>
                          <a:cs typeface="Arial" panose="020B0604020202020204" pitchFamily="34" charset="0"/>
                        </a:rPr>
                        <a:t>?</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1354699465"/>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10</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Future 2</a:t>
                      </a:r>
                    </a:p>
                  </a:txBody>
                  <a:tcPr marL="56677" marR="56677" marT="0" marB="0" anchor="ctr"/>
                </a:tc>
                <a:tc>
                  <a:txBody>
                    <a:bodyPr/>
                    <a:lstStyle/>
                    <a:p>
                      <a:pPr marL="0" marR="0" algn="ctr">
                        <a:spcBef>
                          <a:spcPts val="0"/>
                        </a:spcBef>
                        <a:spcAft>
                          <a:spcPts val="0"/>
                        </a:spcAft>
                      </a:pPr>
                      <a:r>
                        <a:rPr lang="en-US" sz="900" b="1">
                          <a:solidFill>
                            <a:srgbClr val="DA291C"/>
                          </a:solidFill>
                          <a:effectLst/>
                          <a:latin typeface="Arial" panose="020B0604020202020204" pitchFamily="34" charset="0"/>
                          <a:ea typeface="Calibri" panose="020F0502020204030204" pitchFamily="34" charset="0"/>
                          <a:cs typeface="Arial" panose="020B0604020202020204" pitchFamily="34" charset="0"/>
                        </a:rPr>
                        <a:t>?</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4247121326"/>
                  </a:ext>
                </a:extLst>
              </a:tr>
              <a:tr h="189922">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11</a:t>
                      </a:r>
                    </a:p>
                  </a:txBody>
                  <a:tcPr marL="56677" marR="56677"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cs typeface="Arial" panose="020B0604020202020204" pitchFamily="34" charset="0"/>
                        </a:rPr>
                        <a:t>Intercompany</a:t>
                      </a:r>
                      <a:endParaRPr lang="en-US" sz="900" kern="1200">
                        <a:solidFill>
                          <a:schemeClr val="tx1"/>
                        </a:solidFill>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tc>
                  <a:txBody>
                    <a:bodyPr/>
                    <a:lstStyle/>
                    <a:p>
                      <a:pPr marL="0" marR="0" algn="ctr">
                        <a:spcBef>
                          <a:spcPts val="0"/>
                        </a:spcBef>
                        <a:spcAft>
                          <a:spcPts val="0"/>
                        </a:spcAft>
                      </a:pPr>
                      <a:r>
                        <a:rPr lang="en-US" sz="900" b="1">
                          <a:effectLst/>
                          <a:latin typeface="Arial" panose="020B0604020202020204" pitchFamily="34" charset="0"/>
                          <a:ea typeface="Calibri" panose="020F0502020204030204" pitchFamily="34" charset="0"/>
                          <a:cs typeface="Arial" panose="020B0604020202020204" pitchFamily="34" charset="0"/>
                        </a:rPr>
                        <a:t>5</a:t>
                      </a:r>
                    </a:p>
                  </a:txBody>
                  <a:tcPr marL="56677" marR="56677" marT="0" marB="0" anchor="ctr"/>
                </a:tc>
                <a:tc>
                  <a:txBody>
                    <a:bodyPr/>
                    <a:lstStyle/>
                    <a:p>
                      <a:pPr marL="0" marR="0" algn="ctr">
                        <a:spcBef>
                          <a:spcPts val="0"/>
                        </a:spcBef>
                        <a:spcAft>
                          <a:spcPts val="0"/>
                        </a:spcAft>
                      </a:pPr>
                      <a:r>
                        <a:rPr kumimoji="0" lang="en-US" sz="900" b="1" i="0" u="none" strike="noStrike" kern="1200" cap="none" spc="0" normalizeH="0" baseline="0" noProof="0">
                          <a:ln>
                            <a:noFill/>
                          </a:ln>
                          <a:solidFill>
                            <a:srgbClr val="DA291C"/>
                          </a:solidFill>
                          <a:effectLst/>
                          <a:uLnTx/>
                          <a:uFillTx/>
                          <a:latin typeface="Arial" panose="020B0604020202020204" pitchFamily="34" charset="0"/>
                          <a:ea typeface="Calibri" panose="020F0502020204030204" pitchFamily="34" charset="0"/>
                          <a:cs typeface="Arial" panose="020B0604020202020204" pitchFamily="34" charset="0"/>
                        </a:rPr>
                        <a:t>?</a:t>
                      </a:r>
                      <a:endParaRPr lang="en-US" sz="900">
                        <a:effectLst/>
                        <a:latin typeface="Arial" panose="020B0604020202020204" pitchFamily="34" charset="0"/>
                        <a:ea typeface="Calibri" panose="020F0502020204030204" pitchFamily="34" charset="0"/>
                        <a:cs typeface="Arial" panose="020B0604020202020204" pitchFamily="34" charset="0"/>
                      </a:endParaRPr>
                    </a:p>
                  </a:txBody>
                  <a:tcPr marL="56677" marR="56677" marT="0" marB="0" anchor="ctr"/>
                </a:tc>
                <a:extLst>
                  <a:ext uri="{0D108BD9-81ED-4DB2-BD59-A6C34878D82A}">
                    <a16:rowId xmlns:a16="http://schemas.microsoft.com/office/drawing/2014/main" val="1819142003"/>
                  </a:ext>
                </a:extLst>
              </a:tr>
            </a:tbl>
          </a:graphicData>
        </a:graphic>
      </p:graphicFrame>
      <p:sp>
        <p:nvSpPr>
          <p:cNvPr id="5" name="Title 2"/>
          <p:cNvSpPr txBox="1">
            <a:spLocks/>
          </p:cNvSpPr>
          <p:nvPr/>
        </p:nvSpPr>
        <p:spPr>
          <a:xfrm>
            <a:off x="457200" y="1597660"/>
            <a:ext cx="3898900" cy="370840"/>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rgbClr val="86BC25"/>
                </a:solidFill>
                <a:latin typeface="Arial" panose="020B0604020202020204" pitchFamily="34" charset="0"/>
                <a:cs typeface="Arial" panose="020B0604020202020204" pitchFamily="34" charset="0"/>
              </a:rPr>
              <a:t>Oracle COA Structure</a:t>
            </a:r>
          </a:p>
        </p:txBody>
      </p:sp>
      <p:sp>
        <p:nvSpPr>
          <p:cNvPr id="6" name="Title 2">
            <a:extLst>
              <a:ext uri="{FF2B5EF4-FFF2-40B4-BE49-F238E27FC236}">
                <a16:creationId xmlns:a16="http://schemas.microsoft.com/office/drawing/2014/main" id="{F99B3402-B90E-4831-B086-C44B6C36C6C3}"/>
              </a:ext>
            </a:extLst>
          </p:cNvPr>
          <p:cNvSpPr txBox="1">
            <a:spLocks/>
          </p:cNvSpPr>
          <p:nvPr/>
        </p:nvSpPr>
        <p:spPr>
          <a:xfrm>
            <a:off x="6279877" y="1543576"/>
            <a:ext cx="3898900" cy="370840"/>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rgbClr val="86BC25"/>
                </a:solidFill>
                <a:latin typeface="Arial" panose="020B0604020202020204" pitchFamily="34" charset="0"/>
                <a:cs typeface="Arial" panose="020B0604020202020204" pitchFamily="34" charset="0"/>
              </a:rPr>
              <a:t>SAP COA Structure</a:t>
            </a:r>
          </a:p>
        </p:txBody>
      </p:sp>
      <p:graphicFrame>
        <p:nvGraphicFramePr>
          <p:cNvPr id="8" name="Table 7">
            <a:extLst>
              <a:ext uri="{FF2B5EF4-FFF2-40B4-BE49-F238E27FC236}">
                <a16:creationId xmlns:a16="http://schemas.microsoft.com/office/drawing/2014/main" id="{155CEB2B-6129-4A99-B751-B21DAD78816E}"/>
              </a:ext>
            </a:extLst>
          </p:cNvPr>
          <p:cNvGraphicFramePr>
            <a:graphicFrameLocks noGrp="1"/>
          </p:cNvGraphicFramePr>
          <p:nvPr/>
        </p:nvGraphicFramePr>
        <p:xfrm>
          <a:off x="5597237" y="1996208"/>
          <a:ext cx="3740727" cy="2371762"/>
        </p:xfrm>
        <a:graphic>
          <a:graphicData uri="http://schemas.openxmlformats.org/drawingml/2006/table">
            <a:tbl>
              <a:tblPr firstRow="1" firstCol="1" bandRow="1">
                <a:tableStyleId>{1FECB4D8-DB02-4DC6-A0A2-4F2EBAE1DC90}</a:tableStyleId>
              </a:tblPr>
              <a:tblGrid>
                <a:gridCol w="452581">
                  <a:extLst>
                    <a:ext uri="{9D8B030D-6E8A-4147-A177-3AD203B41FA5}">
                      <a16:colId xmlns:a16="http://schemas.microsoft.com/office/drawing/2014/main" val="3072926917"/>
                    </a:ext>
                  </a:extLst>
                </a:gridCol>
                <a:gridCol w="785091">
                  <a:extLst>
                    <a:ext uri="{9D8B030D-6E8A-4147-A177-3AD203B41FA5}">
                      <a16:colId xmlns:a16="http://schemas.microsoft.com/office/drawing/2014/main" val="1363805188"/>
                    </a:ext>
                  </a:extLst>
                </a:gridCol>
                <a:gridCol w="669183">
                  <a:extLst>
                    <a:ext uri="{9D8B030D-6E8A-4147-A177-3AD203B41FA5}">
                      <a16:colId xmlns:a16="http://schemas.microsoft.com/office/drawing/2014/main" val="1111198042"/>
                    </a:ext>
                  </a:extLst>
                </a:gridCol>
                <a:gridCol w="1833872">
                  <a:extLst>
                    <a:ext uri="{9D8B030D-6E8A-4147-A177-3AD203B41FA5}">
                      <a16:colId xmlns:a16="http://schemas.microsoft.com/office/drawing/2014/main" val="125731402"/>
                    </a:ext>
                  </a:extLst>
                </a:gridCol>
              </a:tblGrid>
              <a:tr h="414436">
                <a:tc>
                  <a:txBody>
                    <a:bodyPr/>
                    <a:lstStyle/>
                    <a:p>
                      <a:pPr marL="0" marR="0" algn="l" defTabSz="914400" rtl="0" eaLnBrk="1" latinLnBrk="0" hangingPunct="1">
                        <a:spcBef>
                          <a:spcPts val="0"/>
                        </a:spcBef>
                        <a:spcAft>
                          <a:spcPts val="0"/>
                        </a:spcAft>
                      </a:pPr>
                      <a:r>
                        <a:rPr lang="en-US" sz="1000" b="1" kern="1200">
                          <a:solidFill>
                            <a:schemeClr val="lt1"/>
                          </a:solidFill>
                          <a:effectLst/>
                          <a:latin typeface="Arial" panose="020B0604020202020204" pitchFamily="34" charset="0"/>
                          <a:ea typeface="+mn-ea"/>
                          <a:cs typeface="Arial" panose="020B0604020202020204" pitchFamily="34" charset="0"/>
                        </a:rPr>
                        <a:t>Seq.</a:t>
                      </a:r>
                    </a:p>
                  </a:txBody>
                  <a:tcPr marL="68580" marR="68580" marT="0" marB="0" anchor="ctr"/>
                </a:tc>
                <a:tc>
                  <a:txBody>
                    <a:bodyPr/>
                    <a:lstStyle/>
                    <a:p>
                      <a:pPr marL="0" marR="0" algn="ctr" defTabSz="914400" rtl="0" eaLnBrk="1" latinLnBrk="0" hangingPunct="1">
                        <a:spcBef>
                          <a:spcPts val="0"/>
                        </a:spcBef>
                        <a:spcAft>
                          <a:spcPts val="0"/>
                        </a:spcAft>
                      </a:pPr>
                      <a:r>
                        <a:rPr lang="en-US" sz="1000" b="1" kern="1200">
                          <a:solidFill>
                            <a:schemeClr val="lt1"/>
                          </a:solidFill>
                          <a:effectLst/>
                          <a:latin typeface="Arial" panose="020B0604020202020204" pitchFamily="34" charset="0"/>
                          <a:ea typeface="+mn-ea"/>
                          <a:cs typeface="Arial" panose="020B0604020202020204" pitchFamily="34" charset="0"/>
                        </a:rPr>
                        <a:t>Segments</a:t>
                      </a:r>
                    </a:p>
                  </a:txBody>
                  <a:tcPr marL="68580" marR="68580" marT="0" marB="0" anchor="ctr"/>
                </a:tc>
                <a:tc>
                  <a:txBody>
                    <a:bodyPr/>
                    <a:lstStyle/>
                    <a:p>
                      <a:pPr marL="0" marR="0" algn="ctr" defTabSz="914400" rtl="0" eaLnBrk="1" latinLnBrk="0" hangingPunct="1">
                        <a:spcBef>
                          <a:spcPts val="0"/>
                        </a:spcBef>
                        <a:spcAft>
                          <a:spcPts val="0"/>
                        </a:spcAft>
                      </a:pPr>
                      <a:r>
                        <a:rPr lang="en-US" sz="1000" b="1" kern="1200">
                          <a:solidFill>
                            <a:schemeClr val="lt1"/>
                          </a:solidFill>
                          <a:effectLst/>
                          <a:latin typeface="Arial" panose="020B0604020202020204" pitchFamily="34" charset="0"/>
                          <a:ea typeface="+mn-ea"/>
                          <a:cs typeface="Arial" panose="020B0604020202020204" pitchFamily="34" charset="0"/>
                        </a:rPr>
                        <a:t>Size</a:t>
                      </a:r>
                    </a:p>
                  </a:txBody>
                  <a:tcPr marL="68580" marR="68580" marT="0" marB="0" anchor="ctr"/>
                </a:tc>
                <a:tc>
                  <a:txBody>
                    <a:bodyPr/>
                    <a:lstStyle/>
                    <a:p>
                      <a:pPr marL="0" marR="0" algn="ctr" defTabSz="914400" rtl="0" eaLnBrk="1" latinLnBrk="0" hangingPunct="1">
                        <a:spcBef>
                          <a:spcPts val="0"/>
                        </a:spcBef>
                        <a:spcAft>
                          <a:spcPts val="0"/>
                        </a:spcAft>
                      </a:pPr>
                      <a:r>
                        <a:rPr lang="en-US" sz="1000" b="1" kern="1200">
                          <a:solidFill>
                            <a:schemeClr val="lt1"/>
                          </a:solidFill>
                          <a:effectLst/>
                          <a:latin typeface="Arial" panose="020B0604020202020204" pitchFamily="34" charset="0"/>
                          <a:ea typeface="+mn-ea"/>
                          <a:cs typeface="Arial" panose="020B0604020202020204" pitchFamily="34" charset="0"/>
                        </a:rPr>
                        <a:t>Datatype</a:t>
                      </a:r>
                    </a:p>
                    <a:p>
                      <a:pPr marL="0" marR="0" algn="ctr" defTabSz="914400" rtl="0" eaLnBrk="1" latinLnBrk="0" hangingPunct="1">
                        <a:spcBef>
                          <a:spcPts val="0"/>
                        </a:spcBef>
                        <a:spcAft>
                          <a:spcPts val="0"/>
                        </a:spcAft>
                      </a:pPr>
                      <a:r>
                        <a:rPr lang="en-US" sz="1000" b="1" kern="1200">
                          <a:solidFill>
                            <a:schemeClr val="lt1"/>
                          </a:solidFill>
                          <a:effectLst/>
                          <a:latin typeface="Arial" panose="020B0604020202020204" pitchFamily="34" charset="0"/>
                          <a:ea typeface="+mn-ea"/>
                          <a:cs typeface="Arial" panose="020B0604020202020204" pitchFamily="34" charset="0"/>
                        </a:rPr>
                        <a:t>Numeric vs Alpha-Num?</a:t>
                      </a:r>
                    </a:p>
                  </a:txBody>
                  <a:tcPr marL="68580" marR="68580" marT="0" marB="0" anchor="ctr"/>
                </a:tc>
                <a:extLst>
                  <a:ext uri="{0D108BD9-81ED-4DB2-BD59-A6C34878D82A}">
                    <a16:rowId xmlns:a16="http://schemas.microsoft.com/office/drawing/2014/main" val="475120072"/>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1</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Entity </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3248929916"/>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2</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Account</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858726047"/>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3</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 Site</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2307749861"/>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4</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Department</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91938745"/>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5</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Studio</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605316525"/>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6</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Platform</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4270872170"/>
                  </a:ext>
                </a:extLst>
              </a:tr>
              <a:tr h="279618">
                <a:tc>
                  <a:txBody>
                    <a:bodyPr/>
                    <a:lstStyle/>
                    <a:p>
                      <a:pPr marL="0" marR="0">
                        <a:spcBef>
                          <a:spcPts val="0"/>
                        </a:spcBef>
                        <a:spcAft>
                          <a:spcPts val="0"/>
                        </a:spcAft>
                      </a:pPr>
                      <a:r>
                        <a:rPr lang="en-US" sz="900">
                          <a:solidFill>
                            <a:schemeClr val="tx1"/>
                          </a:solidFill>
                          <a:effectLst/>
                          <a:latin typeface="Arial" panose="020B0604020202020204" pitchFamily="34" charset="0"/>
                          <a:ea typeface="Calibri" panose="020F0502020204030204" pitchFamily="34" charset="0"/>
                          <a:cs typeface="Arial" panose="020B0604020202020204" pitchFamily="34" charset="0"/>
                        </a:rPr>
                        <a:t>7</a:t>
                      </a:r>
                    </a:p>
                  </a:txBody>
                  <a:tcPr marL="68580" marR="68580" marT="0" marB="0" anchor="ctr"/>
                </a:tc>
                <a:tc>
                  <a:txBody>
                    <a:bodyPr/>
                    <a:lstStyle/>
                    <a:p>
                      <a:pPr marL="0" marR="0">
                        <a:spcBef>
                          <a:spcPts val="0"/>
                        </a:spcBef>
                        <a:spcAft>
                          <a:spcPts val="0"/>
                        </a:spcAft>
                      </a:pPr>
                      <a:r>
                        <a:rPr lang="en-US" sz="900" kern="1200">
                          <a:solidFill>
                            <a:schemeClr val="tx1"/>
                          </a:solidFill>
                          <a:effectLst/>
                          <a:latin typeface="Arial" panose="020B0604020202020204" pitchFamily="34" charset="0"/>
                          <a:ea typeface="+mn-ea"/>
                          <a:cs typeface="Arial" panose="020B0604020202020204" pitchFamily="34" charset="0"/>
                        </a:rPr>
                        <a:t>Project</a:t>
                      </a: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tc>
                  <a:txBody>
                    <a:bodyPr/>
                    <a:lstStyle/>
                    <a:p>
                      <a:pPr marL="0" marR="0" algn="ctr">
                        <a:spcBef>
                          <a:spcPts val="0"/>
                        </a:spcBef>
                        <a:spcAft>
                          <a:spcPts val="0"/>
                        </a:spcAft>
                      </a:pPr>
                      <a:endParaRPr lang="en-US" sz="1300" kern="120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tc>
                <a:extLst>
                  <a:ext uri="{0D108BD9-81ED-4DB2-BD59-A6C34878D82A}">
                    <a16:rowId xmlns:a16="http://schemas.microsoft.com/office/drawing/2014/main" val="1456486988"/>
                  </a:ext>
                </a:extLst>
              </a:tr>
            </a:tbl>
          </a:graphicData>
        </a:graphic>
      </p:graphicFrame>
      <p:sp>
        <p:nvSpPr>
          <p:cNvPr id="10" name="TextBox 34">
            <a:extLst>
              <a:ext uri="{FF2B5EF4-FFF2-40B4-BE49-F238E27FC236}">
                <a16:creationId xmlns:a16="http://schemas.microsoft.com/office/drawing/2014/main" id="{1F54C89B-B21F-4F7D-AFC0-CFA1EB44D291}"/>
              </a:ext>
            </a:extLst>
          </p:cNvPr>
          <p:cNvSpPr txBox="1">
            <a:spLocks noChangeArrowheads="1"/>
          </p:cNvSpPr>
          <p:nvPr/>
        </p:nvSpPr>
        <p:spPr bwMode="auto">
          <a:xfrm>
            <a:off x="546947" y="882476"/>
            <a:ext cx="1093385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16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vl2pPr marL="742950" indent="-28575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2pPr>
            <a:lvl3pPr marL="11430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3pPr>
            <a:lvl4pPr marL="16002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4pPr>
            <a:lvl5pPr marL="2057400" indent="-228600">
              <a:spcBef>
                <a:spcPct val="20000"/>
              </a:spcBef>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5pPr>
            <a:lvl6pPr marL="25146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6pPr>
            <a:lvl7pPr marL="29718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7pPr>
            <a:lvl8pPr marL="34290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8pPr>
            <a:lvl9pPr marL="3886200" indent="-228600" eaLnBrk="0" fontAlgn="base" hangingPunct="0">
              <a:spcBef>
                <a:spcPct val="20000"/>
              </a:spcBef>
              <a:spcAft>
                <a:spcPct val="0"/>
              </a:spcAft>
              <a:buFont typeface="Arial" panose="020B0604020202020204" pitchFamily="34" charset="0"/>
              <a:buChar char="»"/>
              <a:defRPr sz="1400">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9pPr>
          </a:lstStyle>
          <a:p>
            <a:pPr>
              <a:spcBef>
                <a:spcPts val="1600"/>
              </a:spcBef>
              <a:buSzPct val="25000"/>
              <a:buNone/>
            </a:pPr>
            <a:r>
              <a:rPr lang="en-US" altLang="en-US" sz="1400">
                <a:solidFill>
                  <a:schemeClr val="tx2"/>
                </a:solidFill>
                <a:latin typeface="+mn-lt"/>
                <a:cs typeface="Arial" panose="020B0604020202020204" pitchFamily="34" charset="0"/>
              </a:rPr>
              <a:t>The Chart of Accounts (COA) is the account structure the organization uses to record transactions and maintain financial account balances. Management must define the dimensions by which financial data will be analyzed and reported and ensure that those dimensions are reflected in the segments of the COA structure. </a:t>
            </a:r>
          </a:p>
        </p:txBody>
      </p:sp>
      <p:sp>
        <p:nvSpPr>
          <p:cNvPr id="11" name="Title 2">
            <a:extLst>
              <a:ext uri="{FF2B5EF4-FFF2-40B4-BE49-F238E27FC236}">
                <a16:creationId xmlns:a16="http://schemas.microsoft.com/office/drawing/2014/main" id="{D8EEABC1-03B1-4AB2-929A-6812F7B7DE7C}"/>
              </a:ext>
            </a:extLst>
          </p:cNvPr>
          <p:cNvSpPr>
            <a:spLocks noGrp="1"/>
          </p:cNvSpPr>
          <p:nvPr>
            <p:ph type="title"/>
          </p:nvPr>
        </p:nvSpPr>
        <p:spPr>
          <a:xfrm>
            <a:off x="501650" y="425532"/>
            <a:ext cx="11188700" cy="420116"/>
          </a:xfrm>
        </p:spPr>
        <p:txBody>
          <a:bodyPr/>
          <a:lstStyle/>
          <a:p>
            <a:r>
              <a:rPr lang="en-US" sz="3000" b="1"/>
              <a:t>Maintain Chart Of Accounts</a:t>
            </a:r>
          </a:p>
        </p:txBody>
      </p:sp>
      <p:graphicFrame>
        <p:nvGraphicFramePr>
          <p:cNvPr id="12" name="Table 12">
            <a:extLst>
              <a:ext uri="{FF2B5EF4-FFF2-40B4-BE49-F238E27FC236}">
                <a16:creationId xmlns:a16="http://schemas.microsoft.com/office/drawing/2014/main" id="{FF2442D9-6375-464B-AAE4-128B3776D910}"/>
              </a:ext>
            </a:extLst>
          </p:cNvPr>
          <p:cNvGraphicFramePr>
            <a:graphicFrameLocks noGrp="1"/>
          </p:cNvGraphicFramePr>
          <p:nvPr>
            <p:extLst>
              <p:ext uri="{D42A27DB-BD31-4B8C-83A1-F6EECF244321}">
                <p14:modId xmlns:p14="http://schemas.microsoft.com/office/powerpoint/2010/main" val="1465474974"/>
              </p:ext>
            </p:extLst>
          </p:nvPr>
        </p:nvGraphicFramePr>
        <p:xfrm>
          <a:off x="152400" y="4591751"/>
          <a:ext cx="9185564" cy="1102360"/>
        </p:xfrm>
        <a:graphic>
          <a:graphicData uri="http://schemas.openxmlformats.org/drawingml/2006/table">
            <a:tbl>
              <a:tblPr firstRow="1" bandRow="1">
                <a:tableStyleId>{2D5ABB26-0587-4C30-8999-92F81FD0307C}</a:tableStyleId>
              </a:tblPr>
              <a:tblGrid>
                <a:gridCol w="4592782">
                  <a:extLst>
                    <a:ext uri="{9D8B030D-6E8A-4147-A177-3AD203B41FA5}">
                      <a16:colId xmlns:a16="http://schemas.microsoft.com/office/drawing/2014/main" val="1167084359"/>
                    </a:ext>
                  </a:extLst>
                </a:gridCol>
                <a:gridCol w="4592782">
                  <a:extLst>
                    <a:ext uri="{9D8B030D-6E8A-4147-A177-3AD203B41FA5}">
                      <a16:colId xmlns:a16="http://schemas.microsoft.com/office/drawing/2014/main" val="1747275749"/>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a:t>
                      </a:r>
                      <a:r>
                        <a:rPr lang="en-US" sz="1200"/>
                        <a:t> Is </a:t>
                      </a:r>
                      <a:r>
                        <a:rPr lang="en-US" sz="1200" b="1"/>
                        <a:t>Sub-Account</a:t>
                      </a:r>
                      <a:r>
                        <a:rPr lang="en-US" sz="1200"/>
                        <a:t> Seg is dependent on </a:t>
                      </a:r>
                      <a:r>
                        <a:rPr lang="en-US" sz="1200" b="1"/>
                        <a:t>Account</a:t>
                      </a:r>
                      <a:r>
                        <a:rPr lang="en-US" sz="1200"/>
                        <a:t> Segment?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a:t>
                      </a:r>
                      <a:r>
                        <a:rPr lang="en-US" sz="1200"/>
                        <a:t> Need detail discussion on Dept – list has similar values i.e.: HR vs. W_HR?</a:t>
                      </a:r>
                      <a:endParaRPr lang="en-US" sz="1200">
                        <a:latin typeface="Arial" panose="020B0604020202020204" pitchFamily="34" charset="0"/>
                      </a:endParaRPr>
                    </a:p>
                  </a:txBody>
                  <a:tcPr/>
                </a:tc>
                <a:extLst>
                  <a:ext uri="{0D108BD9-81ED-4DB2-BD59-A6C34878D82A}">
                    <a16:rowId xmlns:a16="http://schemas.microsoft.com/office/drawing/2014/main" val="2586279621"/>
                  </a:ext>
                </a:extLst>
              </a:tr>
              <a:tr h="2128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a:t>
                      </a:r>
                      <a:r>
                        <a:rPr lang="en-US" sz="1200"/>
                        <a:t> Are there any other dependent Seg? </a:t>
                      </a:r>
                    </a:p>
                  </a:txBody>
                  <a:tcPr/>
                </a:tc>
                <a:tc>
                  <a:txBody>
                    <a:bodyPr/>
                    <a:lstStyle/>
                    <a:p>
                      <a:r>
                        <a:rPr lang="en-US" sz="1200" b="1" kern="1200">
                          <a:solidFill>
                            <a:schemeClr val="tx1"/>
                          </a:solidFill>
                          <a:latin typeface="+mn-lt"/>
                          <a:ea typeface="+mn-ea"/>
                          <a:cs typeface="+mn-cs"/>
                        </a:rPr>
                        <a:t>Q:</a:t>
                      </a:r>
                      <a:r>
                        <a:rPr lang="en-US" sz="1200" kern="1200">
                          <a:solidFill>
                            <a:schemeClr val="tx1"/>
                          </a:solidFill>
                          <a:latin typeface="+mn-lt"/>
                          <a:ea typeface="+mn-ea"/>
                          <a:cs typeface="+mn-cs"/>
                        </a:rPr>
                        <a:t> Need the parent-child hierarchies for each segment</a:t>
                      </a:r>
                    </a:p>
                  </a:txBody>
                  <a:tcPr/>
                </a:tc>
                <a:extLst>
                  <a:ext uri="{0D108BD9-81ED-4DB2-BD59-A6C34878D82A}">
                    <a16:rowId xmlns:a16="http://schemas.microsoft.com/office/drawing/2014/main" val="51765376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Q:</a:t>
                      </a:r>
                      <a:r>
                        <a:rPr lang="en-US" sz="1200"/>
                        <a:t> Need of full list of values and hierarchy for each segment.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txBody>
                  <a:tcPr/>
                </a:tc>
                <a:extLst>
                  <a:ext uri="{0D108BD9-81ED-4DB2-BD59-A6C34878D82A}">
                    <a16:rowId xmlns:a16="http://schemas.microsoft.com/office/drawing/2014/main" val="1089001860"/>
                  </a:ext>
                </a:extLst>
              </a:tr>
            </a:tbl>
          </a:graphicData>
        </a:graphic>
      </p:graphicFrame>
      <p:graphicFrame>
        <p:nvGraphicFramePr>
          <p:cNvPr id="13" name="Object 12">
            <a:extLst>
              <a:ext uri="{FF2B5EF4-FFF2-40B4-BE49-F238E27FC236}">
                <a16:creationId xmlns:a16="http://schemas.microsoft.com/office/drawing/2014/main" id="{2AD08C99-9407-4D83-BEA2-3F0875301BD0}"/>
              </a:ext>
            </a:extLst>
          </p:cNvPr>
          <p:cNvGraphicFramePr>
            <a:graphicFrameLocks noChangeAspect="1"/>
          </p:cNvGraphicFramePr>
          <p:nvPr/>
        </p:nvGraphicFramePr>
        <p:xfrm>
          <a:off x="4508504" y="3035747"/>
          <a:ext cx="914400" cy="806450"/>
        </p:xfrm>
        <a:graphic>
          <a:graphicData uri="http://schemas.openxmlformats.org/presentationml/2006/ole">
            <mc:AlternateContent xmlns:mc="http://schemas.openxmlformats.org/markup-compatibility/2006">
              <mc:Choice xmlns:v="urn:schemas-microsoft-com:vml" Requires="v">
                <p:oleObj name="Worksheet" showAsIcon="1" r:id="rId3" imgW="914400" imgH="806400" progId="Excel.Sheet.12">
                  <p:embed/>
                </p:oleObj>
              </mc:Choice>
              <mc:Fallback>
                <p:oleObj name="Worksheet" showAsIcon="1" r:id="rId3" imgW="914400" imgH="806400" progId="Excel.Sheet.12">
                  <p:embed/>
                  <p:pic>
                    <p:nvPicPr>
                      <p:cNvPr id="13" name="Object 12">
                        <a:extLst>
                          <a:ext uri="{FF2B5EF4-FFF2-40B4-BE49-F238E27FC236}">
                            <a16:creationId xmlns:a16="http://schemas.microsoft.com/office/drawing/2014/main" id="{2AD08C99-9407-4D83-BEA2-3F0875301BD0}"/>
                          </a:ext>
                        </a:extLst>
                      </p:cNvPr>
                      <p:cNvPicPr/>
                      <p:nvPr/>
                    </p:nvPicPr>
                    <p:blipFill>
                      <a:blip r:embed="rId4"/>
                      <a:stretch>
                        <a:fillRect/>
                      </a:stretch>
                    </p:blipFill>
                    <p:spPr>
                      <a:xfrm>
                        <a:off x="4508504" y="3035747"/>
                        <a:ext cx="914400" cy="806450"/>
                      </a:xfrm>
                      <a:prstGeom prst="rect">
                        <a:avLst/>
                      </a:prstGeom>
                    </p:spPr>
                  </p:pic>
                </p:oleObj>
              </mc:Fallback>
            </mc:AlternateContent>
          </a:graphicData>
        </a:graphic>
      </p:graphicFrame>
      <p:sp>
        <p:nvSpPr>
          <p:cNvPr id="14" name="Rectangle 13">
            <a:extLst>
              <a:ext uri="{FF2B5EF4-FFF2-40B4-BE49-F238E27FC236}">
                <a16:creationId xmlns:a16="http://schemas.microsoft.com/office/drawing/2014/main" id="{3D2651B4-2456-4CB3-9CF7-EE705FD12E92}"/>
              </a:ext>
            </a:extLst>
          </p:cNvPr>
          <p:cNvSpPr/>
          <p:nvPr/>
        </p:nvSpPr>
        <p:spPr bwMode="gray">
          <a:xfrm>
            <a:off x="9627740" y="2071619"/>
            <a:ext cx="2254544" cy="4201590"/>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100" b="1">
              <a:solidFill>
                <a:srgbClr val="000000"/>
              </a:solidFill>
              <a:cs typeface="Calibri"/>
            </a:endParaRPr>
          </a:p>
          <a:p>
            <a:pPr marL="285750" indent="-285750" algn="just">
              <a:buFont typeface="Arial" panose="020B0604020202020204" pitchFamily="34" charset="0"/>
              <a:buChar char="•"/>
            </a:pPr>
            <a:r>
              <a:rPr lang="en-US" sz="1100" b="1"/>
              <a:t>What is your current process for maintaining the chart of accounts? </a:t>
            </a:r>
          </a:p>
          <a:p>
            <a:pPr marL="285750" indent="-285750" algn="just">
              <a:buFont typeface="Arial" panose="020B0604020202020204" pitchFamily="34" charset="0"/>
              <a:buChar char="•"/>
            </a:pPr>
            <a:r>
              <a:rPr lang="en-US" sz="1100" b="1"/>
              <a:t>How do you manage the approval process for changes to the chart of accounts?</a:t>
            </a:r>
          </a:p>
          <a:p>
            <a:pPr marL="285750" indent="-285750" algn="just">
              <a:buFont typeface="Arial" panose="020B0604020202020204" pitchFamily="34" charset="0"/>
              <a:buChar char="•"/>
            </a:pPr>
            <a:r>
              <a:rPr lang="en-US" sz="1100" b="1"/>
              <a:t>In the future, who should own this process? Should ownership be shared? </a:t>
            </a:r>
          </a:p>
          <a:p>
            <a:pPr marL="285750" indent="-285750" algn="just">
              <a:buFont typeface="Arial" panose="020B0604020202020204" pitchFamily="34" charset="0"/>
              <a:buChar char="•"/>
            </a:pPr>
            <a:r>
              <a:rPr lang="en-US" sz="1100" b="1"/>
              <a:t>How do you maintain the chart of accounts mapping? What applications leverage this mapping?</a:t>
            </a:r>
          </a:p>
          <a:p>
            <a:pPr marL="285750" indent="-285750" algn="just">
              <a:buFont typeface="Arial" panose="020B0604020202020204" pitchFamily="34" charset="0"/>
              <a:buChar char="•"/>
            </a:pPr>
            <a:r>
              <a:rPr lang="en-US" sz="1100" b="1"/>
              <a:t>What challenges do you have with this process today?</a:t>
            </a:r>
          </a:p>
          <a:p>
            <a:pPr marL="285750" indent="-285750" algn="just">
              <a:buFont typeface="Arial" panose="020B0604020202020204" pitchFamily="34" charset="0"/>
              <a:buChar char="•"/>
            </a:pPr>
            <a:r>
              <a:rPr lang="en-US" sz="1100" b="1">
                <a:latin typeface="+mj-lt"/>
              </a:rPr>
              <a:t>Does the current Chart of Accounts structure capture all the key elements needed for reporting?</a:t>
            </a:r>
          </a:p>
          <a:p>
            <a:pPr marL="285750" indent="-285750" algn="just">
              <a:buFont typeface="Arial" panose="020B0604020202020204" pitchFamily="34" charset="0"/>
              <a:buChar char="•"/>
            </a:pPr>
            <a:r>
              <a:rPr lang="en-US" sz="1100" b="1">
                <a:latin typeface="+mj-lt"/>
              </a:rPr>
              <a:t>Are the segments normalized and used consistently globally?</a:t>
            </a:r>
          </a:p>
          <a:p>
            <a:pPr marL="285750" indent="-285750">
              <a:buFont typeface="Arial" panose="020B0604020202020204" pitchFamily="34" charset="0"/>
              <a:buChar char="•"/>
            </a:pPr>
            <a:endParaRPr lang="en-US" sz="1100">
              <a:latin typeface="+mj-lt"/>
            </a:endParaRPr>
          </a:p>
          <a:p>
            <a:pPr marL="285750" indent="-285750">
              <a:buFont typeface="Arial" panose="020B0604020202020204" pitchFamily="34" charset="0"/>
              <a:buChar char="•"/>
            </a:pPr>
            <a:endParaRPr lang="en-US" sz="1100"/>
          </a:p>
          <a:p>
            <a:endParaRPr lang="en-US" sz="1100">
              <a:solidFill>
                <a:srgbClr val="000000"/>
              </a:solidFill>
              <a:latin typeface="Verdana" panose="020B0604030504040204" pitchFamily="34" charset="0"/>
            </a:endParaRPr>
          </a:p>
        </p:txBody>
      </p:sp>
      <p:sp>
        <p:nvSpPr>
          <p:cNvPr id="15" name="Rectangle 14">
            <a:extLst>
              <a:ext uri="{FF2B5EF4-FFF2-40B4-BE49-F238E27FC236}">
                <a16:creationId xmlns:a16="http://schemas.microsoft.com/office/drawing/2014/main" id="{3C94C15E-D172-4368-B074-7B0DC3AB7A7F}"/>
              </a:ext>
            </a:extLst>
          </p:cNvPr>
          <p:cNvSpPr/>
          <p:nvPr/>
        </p:nvSpPr>
        <p:spPr bwMode="gray">
          <a:xfrm>
            <a:off x="9722038" y="1940859"/>
            <a:ext cx="2065948" cy="261519"/>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418719972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23BFFD12-BD83-447E-9639-66B73B260D29}"/>
              </a:ext>
            </a:extLst>
          </p:cNvPr>
          <p:cNvSpPr>
            <a:spLocks noGrp="1" noChangeArrowheads="1"/>
          </p:cNvSpPr>
          <p:nvPr>
            <p:ph type="title"/>
          </p:nvPr>
        </p:nvSpPr>
        <p:spPr/>
        <p:txBody>
          <a:bodyPr vert="horz" lIns="0" tIns="0" rIns="0" bIns="0" rtlCol="0" anchor="t" anchorCtr="0">
            <a:noAutofit/>
          </a:bodyPr>
          <a:lstStyle/>
          <a:p>
            <a:r>
              <a:rPr lang="en-US" sz="3000" b="1"/>
              <a:t>Cross Validation Rules (CVR)</a:t>
            </a:r>
            <a:endParaRPr lang="en-US" altLang="en-US" sz="3000" b="1"/>
          </a:p>
        </p:txBody>
      </p:sp>
      <p:sp>
        <p:nvSpPr>
          <p:cNvPr id="4" name="Content Placeholder 2">
            <a:extLst>
              <a:ext uri="{FF2B5EF4-FFF2-40B4-BE49-F238E27FC236}">
                <a16:creationId xmlns:a16="http://schemas.microsoft.com/office/drawing/2014/main" id="{7E20BE33-6C0F-44F8-A674-962430093877}"/>
              </a:ext>
            </a:extLst>
          </p:cNvPr>
          <p:cNvSpPr txBox="1">
            <a:spLocks/>
          </p:cNvSpPr>
          <p:nvPr/>
        </p:nvSpPr>
        <p:spPr>
          <a:xfrm>
            <a:off x="416321" y="830727"/>
            <a:ext cx="10506501" cy="674894"/>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400">
                <a:solidFill>
                  <a:schemeClr val="tx2"/>
                </a:solidFill>
                <a:cs typeface="Arial" panose="020B0604020202020204" pitchFamily="34" charset="0"/>
              </a:rPr>
              <a:t>A</a:t>
            </a:r>
            <a:r>
              <a:rPr lang="en-US" sz="1400">
                <a:latin typeface="Arial" panose="020B0604020202020204" pitchFamily="34" charset="0"/>
                <a:cs typeface="Arial" panose="020B0604020202020204" pitchFamily="34" charset="0"/>
              </a:rPr>
              <a:t> </a:t>
            </a:r>
            <a:r>
              <a:rPr lang="en-US" sz="1400">
                <a:solidFill>
                  <a:schemeClr val="tx2"/>
                </a:solidFill>
                <a:cs typeface="Arial" panose="020B0604020202020204" pitchFamily="34" charset="0"/>
              </a:rPr>
              <a:t>cross-validation rule defines validation across segments and enforces whether a value of a particular segment can be combined with specific values of other segments to form a new combination. </a:t>
            </a:r>
          </a:p>
          <a:p>
            <a:endParaRPr lang="en-US" sz="1400">
              <a:latin typeface="Arial" panose="020B0604020202020204" pitchFamily="34" charset="0"/>
              <a:cs typeface="Arial" panose="020B0604020202020204" pitchFamily="34" charset="0"/>
            </a:endParaRPr>
          </a:p>
        </p:txBody>
      </p:sp>
      <p:sp>
        <p:nvSpPr>
          <p:cNvPr id="5" name="Content Placeholder 2">
            <a:extLst>
              <a:ext uri="{FF2B5EF4-FFF2-40B4-BE49-F238E27FC236}">
                <a16:creationId xmlns:a16="http://schemas.microsoft.com/office/drawing/2014/main" id="{03840CAB-F135-46FF-A294-6F8CCA49F989}"/>
              </a:ext>
            </a:extLst>
          </p:cNvPr>
          <p:cNvSpPr txBox="1">
            <a:spLocks/>
          </p:cNvSpPr>
          <p:nvPr/>
        </p:nvSpPr>
        <p:spPr>
          <a:xfrm>
            <a:off x="511879" y="4116465"/>
            <a:ext cx="6651985" cy="1413203"/>
          </a:xfrm>
          <a:prstGeom prst="rect">
            <a:avLst/>
          </a:prstGeom>
        </p:spPr>
        <p:txBody>
          <a:bodyPr vert="horz" lIns="0" tIns="0" rIns="0" bIns="0" rtlCol="0">
            <a:noAutofit/>
          </a:bodyPr>
          <a:lstStyle>
            <a:lvl1pPr marL="0" indent="0" algn="l" defTabSz="911222" rtl="0" eaLnBrk="1" latinLnBrk="0" hangingPunct="1">
              <a:spcBef>
                <a:spcPct val="20000"/>
              </a:spcBef>
              <a:spcAft>
                <a:spcPts val="1000"/>
              </a:spcAft>
              <a:buSzPct val="100000"/>
              <a:buFont typeface="Arial" pitchFamily="34" charset="0"/>
              <a:buNone/>
              <a:defRPr lang="en-US" sz="1053" b="0" kern="1200" dirty="0" smtClean="0">
                <a:solidFill>
                  <a:schemeClr val="tx1"/>
                </a:solidFill>
                <a:latin typeface="+mn-lt"/>
                <a:ea typeface="+mn-ea"/>
                <a:cs typeface="Arial" panose="020B0604020202020204" pitchFamily="34" charset="0"/>
              </a:defRPr>
            </a:lvl1pPr>
            <a:lvl2pPr marL="227806" indent="-227806" algn="l" defTabSz="911222" rtl="0" eaLnBrk="1" latinLnBrk="0" hangingPunct="1">
              <a:spcBef>
                <a:spcPct val="20000"/>
              </a:spcBef>
              <a:spcAft>
                <a:spcPts val="1000"/>
              </a:spcAft>
              <a:buClrTx/>
              <a:buSzPct val="100000"/>
              <a:buFont typeface="Arial" pitchFamily="34" charset="0"/>
              <a:buChar char="•"/>
              <a:defRPr lang="en-US" sz="2030" b="0" kern="1200" dirty="0" smtClean="0">
                <a:solidFill>
                  <a:schemeClr val="tx1"/>
                </a:solidFill>
                <a:latin typeface="+mn-lt"/>
                <a:ea typeface="+mn-ea"/>
                <a:cs typeface="+mn-cs"/>
              </a:defRPr>
            </a:lvl2pPr>
            <a:lvl3pPr marL="624882" indent="-341702" algn="l" defTabSz="914400" rtl="0" eaLnBrk="1" latinLnBrk="0" hangingPunct="1">
              <a:spcBef>
                <a:spcPts val="0"/>
              </a:spcBef>
              <a:spcAft>
                <a:spcPts val="1000"/>
              </a:spcAft>
              <a:buClrTx/>
              <a:buSzPct val="100000"/>
              <a:buFont typeface="Arial" panose="020B0604020202020204" pitchFamily="34" charset="0"/>
              <a:buChar char="−"/>
              <a:defRPr lang="en-US" sz="2030" kern="1200" dirty="0" smtClean="0">
                <a:solidFill>
                  <a:schemeClr val="tx1"/>
                </a:solidFill>
                <a:latin typeface="+mn-lt"/>
                <a:ea typeface="+mn-ea"/>
                <a:cs typeface="+mn-cs"/>
              </a:defRPr>
            </a:lvl3pPr>
            <a:lvl4pPr marL="969749" indent="-341702" algn="l" defTabSz="914400" rtl="0" eaLnBrk="1" latinLnBrk="0" hangingPunct="1">
              <a:spcBef>
                <a:spcPts val="0"/>
              </a:spcBef>
              <a:spcAft>
                <a:spcPts val="1000"/>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a:latin typeface="Arial" panose="020B0604020202020204" pitchFamily="34" charset="0"/>
              </a:rPr>
              <a:t>Cross-validation prevents creation of invalid combinations by administrators using maintenance pages and end users using dynamic insertion in foreign key pages. </a:t>
            </a:r>
          </a:p>
          <a:p>
            <a:pPr>
              <a:spcAft>
                <a:spcPts val="600"/>
              </a:spcAft>
            </a:pPr>
            <a:r>
              <a:rPr lang="en-US" sz="1400" b="1">
                <a:latin typeface="Arial" panose="020B0604020202020204" pitchFamily="34" charset="0"/>
              </a:rPr>
              <a:t>Points to Consider:</a:t>
            </a:r>
          </a:p>
          <a:p>
            <a:pPr>
              <a:spcAft>
                <a:spcPts val="600"/>
              </a:spcAft>
            </a:pPr>
            <a:r>
              <a:rPr lang="en-US" sz="1400">
                <a:latin typeface="Arial" panose="020B0604020202020204" pitchFamily="34" charset="0"/>
              </a:rPr>
              <a:t>Cross-validation rules have no effect on combinations that already exist. The flexfield treats any existing invalid combinations that pre-date the rule as valid. </a:t>
            </a:r>
          </a:p>
        </p:txBody>
      </p:sp>
      <p:graphicFrame>
        <p:nvGraphicFramePr>
          <p:cNvPr id="6" name="Table 5">
            <a:extLst>
              <a:ext uri="{FF2B5EF4-FFF2-40B4-BE49-F238E27FC236}">
                <a16:creationId xmlns:a16="http://schemas.microsoft.com/office/drawing/2014/main" id="{0B437702-19FD-42FF-A853-E20A1233DEC4}"/>
              </a:ext>
            </a:extLst>
          </p:cNvPr>
          <p:cNvGraphicFramePr>
            <a:graphicFrameLocks noGrp="1"/>
          </p:cNvGraphicFramePr>
          <p:nvPr>
            <p:extLst>
              <p:ext uri="{D42A27DB-BD31-4B8C-83A1-F6EECF244321}">
                <p14:modId xmlns:p14="http://schemas.microsoft.com/office/powerpoint/2010/main" val="3144633586"/>
              </p:ext>
            </p:extLst>
          </p:nvPr>
        </p:nvGraphicFramePr>
        <p:xfrm>
          <a:off x="511879" y="1412957"/>
          <a:ext cx="10212489" cy="2560323"/>
        </p:xfrm>
        <a:graphic>
          <a:graphicData uri="http://schemas.openxmlformats.org/drawingml/2006/table">
            <a:tbl>
              <a:tblPr firstRow="1" bandRow="1">
                <a:tableStyleId>{F5AB1C69-6EDB-4FF4-983F-18BD219EF322}</a:tableStyleId>
              </a:tblPr>
              <a:tblGrid>
                <a:gridCol w="2174122">
                  <a:extLst>
                    <a:ext uri="{9D8B030D-6E8A-4147-A177-3AD203B41FA5}">
                      <a16:colId xmlns:a16="http://schemas.microsoft.com/office/drawing/2014/main" val="453955452"/>
                    </a:ext>
                  </a:extLst>
                </a:gridCol>
                <a:gridCol w="8038367">
                  <a:extLst>
                    <a:ext uri="{9D8B030D-6E8A-4147-A177-3AD203B41FA5}">
                      <a16:colId xmlns:a16="http://schemas.microsoft.com/office/drawing/2014/main" val="829051125"/>
                    </a:ext>
                  </a:extLst>
                </a:gridCol>
              </a:tblGrid>
              <a:tr h="276398">
                <a:tc>
                  <a:txBody>
                    <a:bodyPr/>
                    <a:lstStyle/>
                    <a:p>
                      <a:pPr marL="0" marR="0" lvl="0" indent="0" algn="ctr" defTabSz="914400" rtl="0" eaLnBrk="0" fontAlgn="base" latinLnBrk="0" hangingPunct="0">
                        <a:lnSpc>
                          <a:spcPct val="80000"/>
                        </a:lnSpc>
                        <a:spcBef>
                          <a:spcPct val="10000"/>
                        </a:spcBef>
                        <a:spcAft>
                          <a:spcPct val="0"/>
                        </a:spcAft>
                        <a:buClr>
                          <a:schemeClr val="accent1"/>
                        </a:buClr>
                        <a:buSzTx/>
                        <a:buFontTx/>
                        <a:buNone/>
                        <a:tabLst/>
                      </a:pPr>
                      <a:r>
                        <a:rPr kumimoji="0" lang="en-US" altLang="en-US" sz="1600" u="none" strike="noStrike" kern="1200" cap="none" normalizeH="0" baseline="0">
                          <a:ln>
                            <a:noFill/>
                          </a:ln>
                          <a:effectLst/>
                        </a:rPr>
                        <a:t>Rule Feature</a:t>
                      </a:r>
                      <a:endParaRPr kumimoji="0" lang="en-US" sz="1600" b="1" i="0" u="none" strike="noStrike" cap="none" normalizeH="0" baseline="0">
                        <a:ln>
                          <a:noFill/>
                        </a:ln>
                        <a:solidFill>
                          <a:schemeClr val="bg1"/>
                        </a:solidFill>
                        <a:effectLst/>
                        <a:latin typeface="Arial" panose="020B0604020202020204" pitchFamily="34" charset="0"/>
                        <a:cs typeface="Arial" panose="020B0604020202020204" pitchFamily="34" charset="0"/>
                      </a:endParaRPr>
                    </a:p>
                  </a:txBody>
                  <a:tcPr marT="0" marB="0" anchor="ctr" horzOverflow="overflow"/>
                </a:tc>
                <a:tc>
                  <a:txBody>
                    <a:bodyPr/>
                    <a:lstStyle/>
                    <a:p>
                      <a:pPr marL="0" marR="0" lvl="0" indent="0" algn="ctr" defTabSz="914400" rtl="0" eaLnBrk="0" fontAlgn="base" latinLnBrk="0" hangingPunct="0">
                        <a:lnSpc>
                          <a:spcPct val="80000"/>
                        </a:lnSpc>
                        <a:spcBef>
                          <a:spcPct val="10000"/>
                        </a:spcBef>
                        <a:spcAft>
                          <a:spcPct val="0"/>
                        </a:spcAft>
                        <a:buClr>
                          <a:schemeClr val="accent1"/>
                        </a:buClr>
                        <a:buSzTx/>
                        <a:buFontTx/>
                        <a:buNone/>
                        <a:tabLst/>
                        <a:defRPr/>
                      </a:pPr>
                      <a:r>
                        <a:rPr kumimoji="0" lang="en-US" altLang="en-US" sz="1600" u="none" strike="noStrike" kern="1200" cap="none" normalizeH="0" baseline="0">
                          <a:ln>
                            <a:noFill/>
                          </a:ln>
                          <a:effectLst/>
                        </a:rPr>
                        <a:t>Definition/Purpose</a:t>
                      </a:r>
                      <a:endParaRPr kumimoji="0" lang="en-US" altLang="en-US" sz="1600" b="1" i="0" u="none" strike="noStrike" kern="1200" cap="none" normalizeH="0" baseline="0">
                        <a:ln>
                          <a:noFill/>
                        </a:ln>
                        <a:solidFill>
                          <a:schemeClr val="bg1"/>
                        </a:solidFill>
                        <a:effectLst/>
                        <a:latin typeface="Arial" panose="020B0604020202020204" pitchFamily="34" charset="0"/>
                        <a:ea typeface="+mn-ea"/>
                        <a:cs typeface="Arial" panose="020B0604020202020204" pitchFamily="34" charset="0"/>
                      </a:endParaRPr>
                    </a:p>
                  </a:txBody>
                  <a:tcPr marT="0" marB="0" anchor="ctr" horzOverflow="overflow"/>
                </a:tc>
                <a:extLst>
                  <a:ext uri="{0D108BD9-81ED-4DB2-BD59-A6C34878D82A}">
                    <a16:rowId xmlns:a16="http://schemas.microsoft.com/office/drawing/2014/main" val="3757612389"/>
                  </a:ext>
                </a:extLst>
              </a:tr>
              <a:tr h="326275">
                <a:tc>
                  <a:txBody>
                    <a:bodyPr/>
                    <a:lstStyle/>
                    <a:p>
                      <a:r>
                        <a:rPr lang="en-US" sz="1400"/>
                        <a:t>Name</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Uniquely identifies cross-validation rules in a deployment.</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1096937117"/>
                  </a:ext>
                </a:extLst>
              </a:tr>
              <a:tr h="326275">
                <a:tc>
                  <a:txBody>
                    <a:bodyPr/>
                    <a:lstStyle/>
                    <a:p>
                      <a:r>
                        <a:rPr lang="en-US" sz="1400"/>
                        <a:t>Description</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Helps administrators identify the purpose of the rule. </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3775398164"/>
                  </a:ext>
                </a:extLst>
              </a:tr>
              <a:tr h="326275">
                <a:tc>
                  <a:txBody>
                    <a:bodyPr/>
                    <a:lstStyle/>
                    <a:p>
                      <a:r>
                        <a:rPr lang="en-US" sz="1400"/>
                        <a:t>Error message</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Explains why the attempted combination violates the rule. </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3680211542"/>
                  </a:ext>
                </a:extLst>
              </a:tr>
              <a:tr h="326275">
                <a:tc>
                  <a:txBody>
                    <a:bodyPr/>
                    <a:lstStyle/>
                    <a:p>
                      <a:r>
                        <a:rPr lang="en-US" sz="1400"/>
                        <a:t>Start Date, End Date</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Indicates the period of time when the rule is in effect. </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3189620146"/>
                  </a:ext>
                </a:extLst>
              </a:tr>
              <a:tr h="326275">
                <a:tc>
                  <a:txBody>
                    <a:bodyPr/>
                    <a:lstStyle/>
                    <a:p>
                      <a:r>
                        <a:rPr lang="en-US" sz="1400"/>
                        <a:t>Enabled</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Determines whether the rule is enforced.</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3217130825"/>
                  </a:ext>
                </a:extLst>
              </a:tr>
              <a:tr h="326275">
                <a:tc>
                  <a:txBody>
                    <a:bodyPr/>
                    <a:lstStyle/>
                    <a:p>
                      <a:r>
                        <a:rPr lang="en-US" sz="1400"/>
                        <a:t>Condition filter</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Determines the conditions under which an enabled cross-validation rule should be evaluated. </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3782287385"/>
                  </a:ext>
                </a:extLst>
              </a:tr>
              <a:tr h="326275">
                <a:tc>
                  <a:txBody>
                    <a:bodyPr/>
                    <a:lstStyle/>
                    <a:p>
                      <a:r>
                        <a:rPr lang="en-US" sz="1400"/>
                        <a:t>Validation filter</a:t>
                      </a:r>
                      <a:endParaRPr lang="en-US" sz="1400">
                        <a:latin typeface="Arial" panose="020B0604020202020204" pitchFamily="34" charset="0"/>
                        <a:cs typeface="Arial" panose="020B0604020202020204" pitchFamily="34" charset="0"/>
                      </a:endParaRPr>
                    </a:p>
                  </a:txBody>
                  <a:tcPr marL="79940" marR="79940" marT="39970" marB="39970" anchor="ctr"/>
                </a:tc>
                <a:tc>
                  <a:txBody>
                    <a:bodyPr/>
                    <a:lstStyle/>
                    <a:p>
                      <a:r>
                        <a:rPr lang="en-US" sz="1400"/>
                        <a:t>Determines the validation that the rule enforces when that condition is met. </a:t>
                      </a:r>
                      <a:endParaRPr lang="en-US" sz="1400">
                        <a:latin typeface="Arial" panose="020B0604020202020204" pitchFamily="34" charset="0"/>
                        <a:cs typeface="Arial" panose="020B0604020202020204" pitchFamily="34" charset="0"/>
                      </a:endParaRPr>
                    </a:p>
                  </a:txBody>
                  <a:tcPr marL="79940" marR="79940" marT="39970" marB="39970" anchor="ctr"/>
                </a:tc>
                <a:extLst>
                  <a:ext uri="{0D108BD9-81ED-4DB2-BD59-A6C34878D82A}">
                    <a16:rowId xmlns:a16="http://schemas.microsoft.com/office/drawing/2014/main" val="477321779"/>
                  </a:ext>
                </a:extLst>
              </a:tr>
            </a:tbl>
          </a:graphicData>
        </a:graphic>
      </p:graphicFrame>
      <p:pic>
        <p:nvPicPr>
          <p:cNvPr id="7" name="Picture 6">
            <a:extLst>
              <a:ext uri="{FF2B5EF4-FFF2-40B4-BE49-F238E27FC236}">
                <a16:creationId xmlns:a16="http://schemas.microsoft.com/office/drawing/2014/main" id="{3ACF6423-A320-4E68-BBDE-113E4EF67BCF}"/>
              </a:ext>
            </a:extLst>
          </p:cNvPr>
          <p:cNvPicPr>
            <a:picLocks noChangeAspect="1"/>
          </p:cNvPicPr>
          <p:nvPr/>
        </p:nvPicPr>
        <p:blipFill>
          <a:blip r:embed="rId2"/>
          <a:stretch>
            <a:fillRect/>
          </a:stretch>
        </p:blipFill>
        <p:spPr>
          <a:xfrm>
            <a:off x="7210430" y="4606757"/>
            <a:ext cx="4867275" cy="1848657"/>
          </a:xfrm>
          <a:prstGeom prst="rect">
            <a:avLst/>
          </a:prstGeom>
        </p:spPr>
      </p:pic>
      <p:sp>
        <p:nvSpPr>
          <p:cNvPr id="8" name="Content Placeholder 2">
            <a:extLst>
              <a:ext uri="{FF2B5EF4-FFF2-40B4-BE49-F238E27FC236}">
                <a16:creationId xmlns:a16="http://schemas.microsoft.com/office/drawing/2014/main" id="{F2289FC1-839F-4F64-83B1-9CF9448C4944}"/>
              </a:ext>
            </a:extLst>
          </p:cNvPr>
          <p:cNvSpPr txBox="1">
            <a:spLocks/>
          </p:cNvSpPr>
          <p:nvPr/>
        </p:nvSpPr>
        <p:spPr>
          <a:xfrm>
            <a:off x="456845" y="5486679"/>
            <a:ext cx="6651985" cy="1413203"/>
          </a:xfrm>
          <a:prstGeom prst="rect">
            <a:avLst/>
          </a:prstGeom>
        </p:spPr>
        <p:txBody>
          <a:bodyPr vert="horz" lIns="0" tIns="0" rIns="0" bIns="0" rtlCol="0">
            <a:noAutofit/>
          </a:bodyPr>
          <a:lstStyle>
            <a:lvl1pPr marL="0" indent="0" algn="l" defTabSz="911222" rtl="0" eaLnBrk="1" latinLnBrk="0" hangingPunct="1">
              <a:spcBef>
                <a:spcPct val="20000"/>
              </a:spcBef>
              <a:spcAft>
                <a:spcPts val="1000"/>
              </a:spcAft>
              <a:buSzPct val="100000"/>
              <a:buFont typeface="Arial" pitchFamily="34" charset="0"/>
              <a:buNone/>
              <a:defRPr lang="en-US" sz="1053" b="0" kern="1200" dirty="0" smtClean="0">
                <a:solidFill>
                  <a:schemeClr val="tx1"/>
                </a:solidFill>
                <a:latin typeface="+mn-lt"/>
                <a:ea typeface="+mn-ea"/>
                <a:cs typeface="Arial" panose="020B0604020202020204" pitchFamily="34" charset="0"/>
              </a:defRPr>
            </a:lvl1pPr>
            <a:lvl2pPr marL="227806" indent="-227806" algn="l" defTabSz="911222" rtl="0" eaLnBrk="1" latinLnBrk="0" hangingPunct="1">
              <a:spcBef>
                <a:spcPct val="20000"/>
              </a:spcBef>
              <a:spcAft>
                <a:spcPts val="1000"/>
              </a:spcAft>
              <a:buClrTx/>
              <a:buSzPct val="100000"/>
              <a:buFont typeface="Arial" pitchFamily="34" charset="0"/>
              <a:buChar char="•"/>
              <a:defRPr lang="en-US" sz="2030" b="0" kern="1200" dirty="0" smtClean="0">
                <a:solidFill>
                  <a:schemeClr val="tx1"/>
                </a:solidFill>
                <a:latin typeface="+mn-lt"/>
                <a:ea typeface="+mn-ea"/>
                <a:cs typeface="+mn-cs"/>
              </a:defRPr>
            </a:lvl2pPr>
            <a:lvl3pPr marL="624882" indent="-341702" algn="l" defTabSz="914400" rtl="0" eaLnBrk="1" latinLnBrk="0" hangingPunct="1">
              <a:spcBef>
                <a:spcPts val="0"/>
              </a:spcBef>
              <a:spcAft>
                <a:spcPts val="1000"/>
              </a:spcAft>
              <a:buClrTx/>
              <a:buSzPct val="100000"/>
              <a:buFont typeface="Arial" panose="020B0604020202020204" pitchFamily="34" charset="0"/>
              <a:buChar char="−"/>
              <a:defRPr lang="en-US" sz="2030" kern="1200" dirty="0" smtClean="0">
                <a:solidFill>
                  <a:schemeClr val="tx1"/>
                </a:solidFill>
                <a:latin typeface="+mn-lt"/>
                <a:ea typeface="+mn-ea"/>
                <a:cs typeface="+mn-cs"/>
              </a:defRPr>
            </a:lvl3pPr>
            <a:lvl4pPr marL="969749" indent="-341702" algn="l" defTabSz="914400" rtl="0" eaLnBrk="1" latinLnBrk="0" hangingPunct="1">
              <a:spcBef>
                <a:spcPts val="0"/>
              </a:spcBef>
              <a:spcAft>
                <a:spcPts val="1000"/>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798513" rtl="0" eaLnBrk="1" latinLnBrk="0" hangingPunct="1">
              <a:spcBef>
                <a:spcPts val="0"/>
              </a:spcBef>
              <a:spcAft>
                <a:spcPts val="10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400" b="1">
                <a:latin typeface="Arial" panose="020B0604020202020204" pitchFamily="34" charset="0"/>
              </a:rPr>
              <a:t>Examples:</a:t>
            </a:r>
          </a:p>
          <a:p>
            <a:pPr marL="285750" indent="-285750">
              <a:spcBef>
                <a:spcPts val="0"/>
              </a:spcBef>
              <a:spcAft>
                <a:spcPts val="600"/>
              </a:spcAft>
              <a:buFont typeface="Arial" panose="020B0604020202020204" pitchFamily="34" charset="0"/>
              <a:buChar char="•"/>
            </a:pPr>
            <a:r>
              <a:rPr lang="en-US" sz="1400">
                <a:latin typeface="Arial" panose="020B0604020202020204" pitchFamily="34" charset="0"/>
              </a:rPr>
              <a:t>P&amp;L Accounts (40000-49999) should have a </a:t>
            </a:r>
            <a:r>
              <a:rPr lang="en-US" sz="1400" b="1">
                <a:latin typeface="Arial" panose="020B0604020202020204" pitchFamily="34" charset="0"/>
              </a:rPr>
              <a:t>default</a:t>
            </a:r>
            <a:r>
              <a:rPr lang="en-US" sz="1400">
                <a:latin typeface="Arial" panose="020B0604020202020204" pitchFamily="34" charset="0"/>
              </a:rPr>
              <a:t> Depart (00000).</a:t>
            </a:r>
          </a:p>
          <a:p>
            <a:pPr marL="285750" indent="-285750">
              <a:spcBef>
                <a:spcPts val="0"/>
              </a:spcBef>
              <a:spcAft>
                <a:spcPts val="600"/>
              </a:spcAft>
              <a:buFont typeface="Arial" panose="020B0604020202020204" pitchFamily="34" charset="0"/>
              <a:buChar char="•"/>
            </a:pPr>
            <a:r>
              <a:rPr lang="en-US" sz="1400">
                <a:latin typeface="Arial" panose="020B0604020202020204" pitchFamily="34" charset="0"/>
              </a:rPr>
              <a:t>P&amp;L Accounts (50000 - 59999) should have a </a:t>
            </a:r>
            <a:r>
              <a:rPr lang="en-US" sz="1400" b="1">
                <a:latin typeface="Arial" panose="020B0604020202020204" pitchFamily="34" charset="0"/>
              </a:rPr>
              <a:t>valid</a:t>
            </a:r>
            <a:r>
              <a:rPr lang="en-US" sz="1400">
                <a:latin typeface="Arial" panose="020B0604020202020204" pitchFamily="34" charset="0"/>
              </a:rPr>
              <a:t> Dept (Non-Zero)</a:t>
            </a:r>
          </a:p>
          <a:p>
            <a:pPr marL="285750" indent="-285750">
              <a:spcBef>
                <a:spcPts val="0"/>
              </a:spcBef>
              <a:spcAft>
                <a:spcPts val="600"/>
              </a:spcAft>
              <a:buFont typeface="Arial" panose="020B0604020202020204" pitchFamily="34" charset="0"/>
              <a:buChar char="•"/>
            </a:pPr>
            <a:r>
              <a:rPr lang="en-US" sz="1400">
                <a:latin typeface="Arial" panose="020B0604020202020204" pitchFamily="34" charset="0"/>
              </a:rPr>
              <a:t>Intercompany segment value should not be default value (0000) if natural account segment value is 621100 (IC Rev) </a:t>
            </a:r>
          </a:p>
        </p:txBody>
      </p:sp>
    </p:spTree>
    <p:extLst>
      <p:ext uri="{BB962C8B-B14F-4D97-AF65-F5344CB8AC3E}">
        <p14:creationId xmlns:p14="http://schemas.microsoft.com/office/powerpoint/2010/main" val="20161260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a:xfrm>
            <a:off x="501650" y="659021"/>
            <a:ext cx="11188700" cy="938423"/>
          </a:xfrm>
        </p:spPr>
        <p:txBody>
          <a:bodyPr/>
          <a:lstStyle/>
          <a:p>
            <a:r>
              <a:rPr lang="en-US" sz="3000" b="1" noProof="0"/>
              <a:t>Agenda</a:t>
            </a:r>
          </a:p>
        </p:txBody>
      </p:sp>
      <p:graphicFrame>
        <p:nvGraphicFramePr>
          <p:cNvPr id="7" name="Table 3">
            <a:extLst>
              <a:ext uri="{FF2B5EF4-FFF2-40B4-BE49-F238E27FC236}">
                <a16:creationId xmlns:a16="http://schemas.microsoft.com/office/drawing/2014/main" id="{195F3CE5-712D-4FE9-88E6-D841252AFFB5}"/>
              </a:ext>
            </a:extLst>
          </p:cNvPr>
          <p:cNvGraphicFramePr>
            <a:graphicFrameLocks noGrp="1"/>
          </p:cNvGraphicFramePr>
          <p:nvPr>
            <p:extLst>
              <p:ext uri="{D42A27DB-BD31-4B8C-83A1-F6EECF244321}">
                <p14:modId xmlns:p14="http://schemas.microsoft.com/office/powerpoint/2010/main" val="318814791"/>
              </p:ext>
            </p:extLst>
          </p:nvPr>
        </p:nvGraphicFramePr>
        <p:xfrm>
          <a:off x="501650" y="1947196"/>
          <a:ext cx="7084401" cy="3331929"/>
        </p:xfrm>
        <a:graphic>
          <a:graphicData uri="http://schemas.openxmlformats.org/drawingml/2006/table">
            <a:tbl>
              <a:tblPr firstRow="1" bandRow="1">
                <a:tableStyleId>{5C22544A-7EE6-4342-B048-85BDC9FD1C3A}</a:tableStyleId>
              </a:tblPr>
              <a:tblGrid>
                <a:gridCol w="7084401">
                  <a:extLst>
                    <a:ext uri="{9D8B030D-6E8A-4147-A177-3AD203B41FA5}">
                      <a16:colId xmlns:a16="http://schemas.microsoft.com/office/drawing/2014/main" val="141815357"/>
                    </a:ext>
                  </a:extLst>
                </a:gridCol>
              </a:tblGrid>
              <a:tr h="547853">
                <a:tc>
                  <a:txBody>
                    <a:bodyPr/>
                    <a:lstStyle/>
                    <a:p>
                      <a:r>
                        <a:rPr lang="en-US" sz="1800" b="1">
                          <a:solidFill>
                            <a:schemeClr val="tx1"/>
                          </a:solidFill>
                          <a:latin typeface="+mn-lt"/>
                        </a:rPr>
                        <a:t>1.0</a:t>
                      </a:r>
                      <a:r>
                        <a:rPr lang="en-US" sz="1800" b="0">
                          <a:solidFill>
                            <a:schemeClr val="tx1"/>
                          </a:solidFill>
                          <a:latin typeface="+mn-lt"/>
                        </a:rPr>
                        <a:t> Introduction Assessment Objective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21095040"/>
                  </a:ext>
                </a:extLst>
              </a:tr>
              <a:tr h="547853">
                <a:tc>
                  <a:txBody>
                    <a:bodyPr/>
                    <a:lstStyle/>
                    <a:p>
                      <a:r>
                        <a:rPr lang="en-US" sz="1800" b="1">
                          <a:solidFill>
                            <a:schemeClr val="tx1"/>
                          </a:solidFill>
                          <a:latin typeface="+mn-lt"/>
                        </a:rPr>
                        <a:t>2.0</a:t>
                      </a:r>
                      <a:r>
                        <a:rPr lang="en-US" sz="1800" b="0">
                          <a:solidFill>
                            <a:schemeClr val="tx1"/>
                          </a:solidFill>
                          <a:latin typeface="+mn-lt"/>
                        </a:rPr>
                        <a:t>  Capability Deep Dive</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92366498"/>
                  </a:ext>
                </a:extLst>
              </a:tr>
              <a:tr h="592664">
                <a:tc>
                  <a:txBody>
                    <a:bodyPr/>
                    <a:lstStyle/>
                    <a:p>
                      <a:r>
                        <a:rPr lang="en-US" sz="1800" b="1">
                          <a:solidFill>
                            <a:schemeClr val="tx1"/>
                          </a:solidFill>
                          <a:latin typeface="+mn-lt"/>
                        </a:rPr>
                        <a:t>3.0</a:t>
                      </a:r>
                      <a:r>
                        <a:rPr lang="en-US" sz="1800" b="0">
                          <a:solidFill>
                            <a:schemeClr val="tx1"/>
                          </a:solidFill>
                          <a:latin typeface="+mn-lt"/>
                        </a:rPr>
                        <a:t> Key Design Decisions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66954212"/>
                  </a:ext>
                </a:extLst>
              </a:tr>
              <a:tr h="547853">
                <a:tc>
                  <a:txBody>
                    <a:bodyPr/>
                    <a:lstStyle/>
                    <a:p>
                      <a:r>
                        <a:rPr lang="en-US" sz="1800" b="1">
                          <a:solidFill>
                            <a:schemeClr val="tx1"/>
                          </a:solidFill>
                          <a:latin typeface="+mn-lt"/>
                        </a:rPr>
                        <a:t>4.0 </a:t>
                      </a:r>
                      <a:r>
                        <a:rPr lang="en-US" sz="1800" b="0" kern="1200">
                          <a:solidFill>
                            <a:schemeClr val="tx1"/>
                          </a:solidFill>
                          <a:latin typeface="+mn-lt"/>
                          <a:ea typeface="+mn-ea"/>
                          <a:cs typeface="+mn-cs"/>
                        </a:rPr>
                        <a:t>Integrations &amp; Conversion</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9445114"/>
                  </a:ext>
                </a:extLst>
              </a:tr>
              <a:tr h="547853">
                <a:tc>
                  <a:txBody>
                    <a:bodyPr/>
                    <a:lstStyle/>
                    <a:p>
                      <a:r>
                        <a:rPr lang="en-US" sz="1800" b="1">
                          <a:solidFill>
                            <a:schemeClr val="tx1"/>
                          </a:solidFill>
                          <a:latin typeface="+mn-lt"/>
                        </a:rPr>
                        <a:t>5.0 </a:t>
                      </a:r>
                      <a:r>
                        <a:rPr lang="en-US" sz="1800" b="0" kern="1200">
                          <a:solidFill>
                            <a:schemeClr val="tx1"/>
                          </a:solidFill>
                          <a:latin typeface="+mn-lt"/>
                          <a:ea typeface="+mn-ea"/>
                          <a:cs typeface="+mn-cs"/>
                        </a:rPr>
                        <a:t>Review Actions – (question responses)</a:t>
                      </a: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454770"/>
                  </a:ext>
                </a:extLst>
              </a:tr>
              <a:tr h="547853">
                <a:tc>
                  <a:txBody>
                    <a:bodyPr/>
                    <a:lstStyle/>
                    <a:p>
                      <a:endParaRPr lang="en-US" sz="1800" b="0" kern="1200">
                        <a:solidFill>
                          <a:schemeClr val="tx1"/>
                        </a:solidFill>
                        <a:latin typeface="+mn-lt"/>
                        <a:ea typeface="+mn-ea"/>
                        <a:cs typeface="+mn-cs"/>
                      </a:endParaRPr>
                    </a:p>
                  </a:txBody>
                  <a:tcPr marT="91440" marB="9144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5617625"/>
                  </a:ext>
                </a:extLst>
              </a:tr>
            </a:tbl>
          </a:graphicData>
        </a:graphic>
      </p:graphicFrame>
    </p:spTree>
    <p:extLst>
      <p:ext uri="{BB962C8B-B14F-4D97-AF65-F5344CB8AC3E}">
        <p14:creationId xmlns:p14="http://schemas.microsoft.com/office/powerpoint/2010/main" val="36651200"/>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4EFBFBF4-B140-482E-AF17-79035DAF1B04}"/>
              </a:ext>
            </a:extLst>
          </p:cNvPr>
          <p:cNvSpPr txBox="1">
            <a:spLocks noChangeArrowheads="1"/>
          </p:cNvSpPr>
          <p:nvPr/>
        </p:nvSpPr>
        <p:spPr bwMode="gray">
          <a:xfrm>
            <a:off x="622300" y="516886"/>
            <a:ext cx="11252200" cy="698501"/>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sz="3000" b="1"/>
              <a:t>Cross Validation Rules (CVR): Leading Practice</a:t>
            </a:r>
            <a:endParaRPr lang="en-US" altLang="en-US" sz="3000" b="1"/>
          </a:p>
        </p:txBody>
      </p:sp>
      <p:graphicFrame>
        <p:nvGraphicFramePr>
          <p:cNvPr id="7" name="Table 6">
            <a:extLst>
              <a:ext uri="{FF2B5EF4-FFF2-40B4-BE49-F238E27FC236}">
                <a16:creationId xmlns:a16="http://schemas.microsoft.com/office/drawing/2014/main" id="{58283492-4A8C-447A-A3D5-652CBA6D8293}"/>
              </a:ext>
            </a:extLst>
          </p:cNvPr>
          <p:cNvGraphicFramePr>
            <a:graphicFrameLocks noGrp="1"/>
          </p:cNvGraphicFramePr>
          <p:nvPr>
            <p:extLst>
              <p:ext uri="{D42A27DB-BD31-4B8C-83A1-F6EECF244321}">
                <p14:modId xmlns:p14="http://schemas.microsoft.com/office/powerpoint/2010/main" val="2086295365"/>
              </p:ext>
            </p:extLst>
          </p:nvPr>
        </p:nvGraphicFramePr>
        <p:xfrm>
          <a:off x="622300" y="1253487"/>
          <a:ext cx="9080500" cy="5760717"/>
        </p:xfrm>
        <a:graphic>
          <a:graphicData uri="http://schemas.openxmlformats.org/drawingml/2006/table">
            <a:tbl>
              <a:tblPr/>
              <a:tblGrid>
                <a:gridCol w="9080500">
                  <a:extLst>
                    <a:ext uri="{9D8B030D-6E8A-4147-A177-3AD203B41FA5}">
                      <a16:colId xmlns:a16="http://schemas.microsoft.com/office/drawing/2014/main" val="2665055454"/>
                    </a:ext>
                  </a:extLst>
                </a:gridCol>
              </a:tblGrid>
              <a:tr h="629175">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u="none" strike="noStrike" cap="none" normalizeH="0" baseline="0">
                          <a:ln>
                            <a:noFill/>
                          </a:ln>
                          <a:solidFill>
                            <a:schemeClr val="accent1"/>
                          </a:solidFill>
                          <a:effectLst/>
                          <a:latin typeface="+mn-lt"/>
                        </a:rPr>
                        <a:t>Leading Practice</a:t>
                      </a:r>
                      <a:endParaRPr kumimoji="0" lang="en-US" sz="1600" b="1" i="0" u="none" strike="noStrike" cap="none" normalizeH="0" baseline="0">
                        <a:ln>
                          <a:noFill/>
                        </a:ln>
                        <a:solidFill>
                          <a:schemeClr val="accent1"/>
                        </a:solidFill>
                        <a:effectLst/>
                        <a:latin typeface="+mn-lt"/>
                      </a:endParaRPr>
                    </a:p>
                  </a:txBody>
                  <a:tcPr marL="91424" marR="91424" marT="91375" marB="91375"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0008222"/>
                  </a:ext>
                </a:extLst>
              </a:tr>
              <a:tr h="871406">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Define the rules high level and keep the rules simple.  If they are too detailed, your chart of accounts are less optimal for transactions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64389249"/>
                  </a:ext>
                </a:extLst>
              </a:tr>
              <a:tr h="53251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High use areas for Journals are of greater focus of CVR</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524695"/>
                  </a:ext>
                </a:extLst>
              </a:tr>
              <a:tr h="53251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During design we should consider only two segments at a time</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26545244"/>
                  </a:ext>
                </a:extLst>
              </a:tr>
              <a:tr h="532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Logically Group the CVR Rules logically</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84641507"/>
                  </a:ext>
                </a:extLst>
              </a:tr>
              <a:tr h="53251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Every CVR rule must have a “universal include” row, and then followed by the “excludes”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7079286"/>
                  </a:ext>
                </a:extLst>
              </a:tr>
              <a:tr h="53251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latin typeface="+mj-lt"/>
                          <a:cs typeface="Arial" panose="020B0604020202020204" pitchFamily="34" charset="0"/>
                        </a:rPr>
                        <a:t>Define the error messaging clear and concise for the users and interfaces to understand</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36942446"/>
                  </a:ext>
                </a:extLst>
              </a:tr>
              <a:tr h="532517">
                <a:tc>
                  <a:txBody>
                    <a:bodyPr/>
                    <a:lstStyle/>
                    <a:p>
                      <a:pPr marL="0" indent="0">
                        <a:buFont typeface="Wingdings" panose="05000000000000000000" pitchFamily="2" charset="2"/>
                        <a:buNone/>
                      </a:pPr>
                      <a:r>
                        <a:rPr lang="en-US" sz="1400">
                          <a:latin typeface="+mj-lt"/>
                          <a:cs typeface="Arial" panose="020B0604020202020204" pitchFamily="34" charset="0"/>
                        </a:rPr>
                        <a:t>Remember to execute the cross validations rule violation report after keying in your cross validation rules</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4267220"/>
                  </a:ext>
                </a:extLst>
              </a:tr>
              <a:tr h="532517">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latin typeface="+mj-lt"/>
                          <a:cs typeface="Arial" panose="020B0604020202020204" pitchFamily="34" charset="0"/>
                        </a:rPr>
                        <a:t>Advisable to have a half yearly review of rules and adjust as needed</a:t>
                      </a: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06492950"/>
                  </a:ext>
                </a:extLst>
              </a:tr>
              <a:tr h="532517">
                <a:tc>
                  <a:txBody>
                    <a:bodyPr/>
                    <a:lstStyle/>
                    <a:p>
                      <a:pPr marL="0" algn="l" rtl="0" eaLnBrk="1" fontAlgn="t" latinLnBrk="0" hangingPunct="1">
                        <a:spcBef>
                          <a:spcPts val="0"/>
                        </a:spcBef>
                        <a:spcAft>
                          <a:spcPts val="0"/>
                        </a:spcAft>
                      </a:pPr>
                      <a:endParaRPr lang="en-US" sz="1400" b="0" i="0" u="none" strike="noStrike" dirty="0">
                        <a:effectLst/>
                        <a:latin typeface="+mn-lt"/>
                      </a:endParaRPr>
                    </a:p>
                  </a:txBody>
                  <a:tcPr marL="121899" marR="121899" marT="60949" marB="60949">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60455697"/>
                  </a:ext>
                </a:extLst>
              </a:tr>
            </a:tbl>
          </a:graphicData>
        </a:graphic>
      </p:graphicFrame>
    </p:spTree>
    <p:extLst>
      <p:ext uri="{BB962C8B-B14F-4D97-AF65-F5344CB8AC3E}">
        <p14:creationId xmlns:p14="http://schemas.microsoft.com/office/powerpoint/2010/main" val="345312104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solidFill>
                  <a:schemeClr val="tx1"/>
                </a:solidFill>
              </a:rPr>
              <a:t>MAINTAIN </a:t>
            </a:r>
            <a:r>
              <a:rPr lang="en-US" b="1"/>
              <a:t>CURRENCY &amp; RATES</a:t>
            </a:r>
            <a:endParaRPr lang="en-US" b="1">
              <a:solidFill>
                <a:schemeClr val="tx1"/>
              </a:solidFill>
            </a:endParaRPr>
          </a:p>
        </p:txBody>
      </p:sp>
    </p:spTree>
    <p:extLst>
      <p:ext uri="{BB962C8B-B14F-4D97-AF65-F5344CB8AC3E}">
        <p14:creationId xmlns:p14="http://schemas.microsoft.com/office/powerpoint/2010/main" val="344410720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2">
            <a:extLst>
              <a:ext uri="{FF2B5EF4-FFF2-40B4-BE49-F238E27FC236}">
                <a16:creationId xmlns:a16="http://schemas.microsoft.com/office/drawing/2014/main" id="{F3ADCD8C-7E52-43A7-8B8F-14E0BD328835}"/>
              </a:ext>
            </a:extLst>
          </p:cNvPr>
          <p:cNvSpPr txBox="1">
            <a:spLocks/>
          </p:cNvSpPr>
          <p:nvPr/>
        </p:nvSpPr>
        <p:spPr>
          <a:xfrm>
            <a:off x="469900" y="402587"/>
            <a:ext cx="11252200" cy="3341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000" b="0" i="0" kern="1200" cap="none" spc="-100" baseline="0">
                <a:solidFill>
                  <a:schemeClr val="tx1"/>
                </a:solidFill>
                <a:latin typeface="+mj-lt"/>
                <a:ea typeface="Bebas Neue" charset="0"/>
                <a:cs typeface="Chronicle Display Black"/>
              </a:defRPr>
            </a:lvl1pPr>
          </a:lstStyle>
          <a:p>
            <a:r>
              <a:rPr lang="en-US" sz="3000" b="1">
                <a:latin typeface="+mn-lt"/>
                <a:ea typeface="+mj-ea"/>
                <a:cs typeface="Calibri Light" panose="020F0302020204030204" pitchFamily="34" charset="0"/>
              </a:rPr>
              <a:t>Multi-Currency and Rates</a:t>
            </a:r>
          </a:p>
        </p:txBody>
      </p:sp>
      <p:sp>
        <p:nvSpPr>
          <p:cNvPr id="36" name="Text Placeholder 3">
            <a:extLst>
              <a:ext uri="{FF2B5EF4-FFF2-40B4-BE49-F238E27FC236}">
                <a16:creationId xmlns:a16="http://schemas.microsoft.com/office/drawing/2014/main" id="{900692E3-B3F7-4A16-82A5-C35912EDC516}"/>
              </a:ext>
            </a:extLst>
          </p:cNvPr>
          <p:cNvSpPr txBox="1">
            <a:spLocks/>
          </p:cNvSpPr>
          <p:nvPr/>
        </p:nvSpPr>
        <p:spPr>
          <a:xfrm>
            <a:off x="469900" y="1104687"/>
            <a:ext cx="11100442" cy="1674305"/>
          </a:xfrm>
          <a:prstGeom prst="rect">
            <a:avLst/>
          </a:prstGeom>
          <a:noFill/>
        </p:spPr>
        <p:txBody>
          <a:bodyPr wrap="square" lIns="0" tIns="0" rIns="0" bIns="0" rtlCol="0">
            <a:spAutoFit/>
          </a:bodyPr>
          <a:lstStyle/>
          <a:p>
            <a:pPr marL="285750" indent="-285750">
              <a:spcBef>
                <a:spcPct val="20000"/>
              </a:spcBef>
              <a:buFont typeface="Wingdings" panose="05000000000000000000" pitchFamily="2" charset="2"/>
              <a:buChar char="q"/>
              <a:defRPr/>
            </a:pPr>
            <a:r>
              <a:rPr lang="en-US" sz="1600" dirty="0"/>
              <a:t>Record Transactions, Journal Entries &amp; Reports in any Currency</a:t>
            </a:r>
          </a:p>
          <a:p>
            <a:pPr marL="285750" indent="-285750">
              <a:spcBef>
                <a:spcPct val="20000"/>
              </a:spcBef>
              <a:buFont typeface="Wingdings" panose="05000000000000000000" pitchFamily="2" charset="2"/>
              <a:buChar char="q"/>
              <a:defRPr/>
            </a:pPr>
            <a:r>
              <a:rPr lang="en-US" sz="1600" dirty="0"/>
              <a:t>Enters Daily Rates online or automatically</a:t>
            </a:r>
          </a:p>
          <a:p>
            <a:pPr marL="285750" indent="-285750">
              <a:spcBef>
                <a:spcPct val="20000"/>
              </a:spcBef>
              <a:buFont typeface="Wingdings" panose="05000000000000000000" pitchFamily="2" charset="2"/>
              <a:buChar char="q"/>
              <a:defRPr/>
            </a:pPr>
            <a:r>
              <a:rPr lang="en-US" sz="1600" dirty="0"/>
              <a:t>Perform Currency conversion online and in Real Time</a:t>
            </a:r>
          </a:p>
          <a:p>
            <a:pPr marL="285750" indent="-285750">
              <a:spcBef>
                <a:spcPct val="20000"/>
              </a:spcBef>
              <a:buFont typeface="Wingdings" panose="05000000000000000000" pitchFamily="2" charset="2"/>
              <a:buChar char="q"/>
              <a:defRPr/>
            </a:pPr>
            <a:r>
              <a:rPr lang="en-US" sz="1600" dirty="0"/>
              <a:t>Compliance with Generally Accepted Accounting Principals</a:t>
            </a:r>
          </a:p>
          <a:p>
            <a:pPr marL="285750" indent="-285750">
              <a:spcBef>
                <a:spcPct val="20000"/>
              </a:spcBef>
              <a:buFont typeface="Wingdings" panose="05000000000000000000" pitchFamily="2" charset="2"/>
              <a:buChar char="q"/>
              <a:defRPr/>
            </a:pPr>
            <a:r>
              <a:rPr lang="en-US" sz="1600" dirty="0">
                <a:solidFill>
                  <a:prstClr val="black"/>
                </a:solidFill>
              </a:rPr>
              <a:t>Enterprise can define different conversion rate types as per their business needs for purpose of recording transactions or translation of balances.</a:t>
            </a:r>
            <a:r>
              <a:rPr lang="en-US" sz="1600" dirty="0"/>
              <a:t> </a:t>
            </a:r>
            <a:endParaRPr lang="en-US" sz="1400" dirty="0"/>
          </a:p>
        </p:txBody>
      </p:sp>
      <p:pic>
        <p:nvPicPr>
          <p:cNvPr id="37" name="Picture 36">
            <a:extLst>
              <a:ext uri="{FF2B5EF4-FFF2-40B4-BE49-F238E27FC236}">
                <a16:creationId xmlns:a16="http://schemas.microsoft.com/office/drawing/2014/main" id="{08D7EE18-3725-4082-86EB-06DCC6E2510E}"/>
              </a:ext>
            </a:extLst>
          </p:cNvPr>
          <p:cNvPicPr>
            <a:picLocks noChangeAspect="1"/>
          </p:cNvPicPr>
          <p:nvPr/>
        </p:nvPicPr>
        <p:blipFill>
          <a:blip r:embed="rId3"/>
          <a:stretch>
            <a:fillRect/>
          </a:stretch>
        </p:blipFill>
        <p:spPr>
          <a:xfrm>
            <a:off x="6432698" y="670581"/>
            <a:ext cx="4841561" cy="1418991"/>
          </a:xfrm>
          <a:prstGeom prst="rect">
            <a:avLst/>
          </a:prstGeom>
        </p:spPr>
      </p:pic>
      <p:pic>
        <p:nvPicPr>
          <p:cNvPr id="6" name="Picture 5">
            <a:extLst>
              <a:ext uri="{FF2B5EF4-FFF2-40B4-BE49-F238E27FC236}">
                <a16:creationId xmlns:a16="http://schemas.microsoft.com/office/drawing/2014/main" id="{6225DF29-C9FD-4621-B583-4484CC7F2BA9}"/>
              </a:ext>
            </a:extLst>
          </p:cNvPr>
          <p:cNvPicPr>
            <a:picLocks noChangeAspect="1"/>
          </p:cNvPicPr>
          <p:nvPr/>
        </p:nvPicPr>
        <p:blipFill rotWithShape="1">
          <a:blip r:embed="rId4"/>
          <a:srcRect l="18536" t="27848"/>
          <a:stretch/>
        </p:blipFill>
        <p:spPr>
          <a:xfrm>
            <a:off x="8272133" y="4079009"/>
            <a:ext cx="3691616" cy="1926063"/>
          </a:xfrm>
          <a:prstGeom prst="rect">
            <a:avLst/>
          </a:prstGeom>
        </p:spPr>
      </p:pic>
      <p:sp>
        <p:nvSpPr>
          <p:cNvPr id="7" name="TextBox 6">
            <a:extLst>
              <a:ext uri="{FF2B5EF4-FFF2-40B4-BE49-F238E27FC236}">
                <a16:creationId xmlns:a16="http://schemas.microsoft.com/office/drawing/2014/main" id="{0604F958-D364-491E-88D8-D094A59D0FBF}"/>
              </a:ext>
            </a:extLst>
          </p:cNvPr>
          <p:cNvSpPr txBox="1"/>
          <p:nvPr/>
        </p:nvSpPr>
        <p:spPr>
          <a:xfrm>
            <a:off x="469900" y="3139821"/>
            <a:ext cx="7940453" cy="3077766"/>
          </a:xfrm>
          <a:prstGeom prst="rect">
            <a:avLst/>
          </a:prstGeom>
          <a:noFill/>
        </p:spPr>
        <p:txBody>
          <a:bodyPr wrap="square">
            <a:spAutoFit/>
          </a:bodyPr>
          <a:lstStyle/>
          <a:p>
            <a:r>
              <a:rPr lang="en-US" b="1" dirty="0"/>
              <a:t>The following three currency processes are performed in General Ledger: </a:t>
            </a:r>
          </a:p>
          <a:p>
            <a:endParaRPr lang="en-US" sz="1600" dirty="0"/>
          </a:p>
          <a:p>
            <a:pPr marL="285750" indent="-285750">
              <a:buFont typeface="Wingdings" panose="05000000000000000000" pitchFamily="2" charset="2"/>
              <a:buChar char="q"/>
            </a:pPr>
            <a:r>
              <a:rPr lang="en-US" sz="1600" b="1" dirty="0"/>
              <a:t>Conversion: </a:t>
            </a:r>
            <a:r>
              <a:rPr lang="en-US" sz="1600" dirty="0"/>
              <a:t>Refers to cross-currency transactions that are converted during the accounting transformation to the currency of the ledger in which the transaction takes place. </a:t>
            </a:r>
          </a:p>
          <a:p>
            <a:endParaRPr lang="en-US" sz="1600" dirty="0"/>
          </a:p>
          <a:p>
            <a:pPr marL="285750" indent="-285750">
              <a:buFont typeface="Wingdings" panose="05000000000000000000" pitchFamily="2" charset="2"/>
              <a:buChar char="q"/>
            </a:pPr>
            <a:r>
              <a:rPr lang="en-US" sz="1600" b="1" dirty="0"/>
              <a:t>Revaluation: </a:t>
            </a:r>
            <a:r>
              <a:rPr lang="en-US" sz="1600" dirty="0"/>
              <a:t>Adjusts </a:t>
            </a:r>
            <a:r>
              <a:rPr lang="en-US" sz="1600" b="1" dirty="0"/>
              <a:t>asset or liability accounts </a:t>
            </a:r>
            <a:r>
              <a:rPr lang="en-US" sz="1600" dirty="0"/>
              <a:t>that may be understated or overstated at the end of a period due to a fluctuation in the conversion rate between the time the transaction was entered and the end of the period. </a:t>
            </a:r>
          </a:p>
          <a:p>
            <a:endParaRPr lang="en-US" sz="1600" dirty="0"/>
          </a:p>
          <a:p>
            <a:pPr marL="285750" indent="-285750">
              <a:buFont typeface="Wingdings" panose="05000000000000000000" pitchFamily="2" charset="2"/>
              <a:buChar char="q"/>
            </a:pPr>
            <a:r>
              <a:rPr lang="en-US" sz="1600" b="1" dirty="0"/>
              <a:t>Translation: </a:t>
            </a:r>
            <a:r>
              <a:rPr lang="en-US" sz="1600" dirty="0"/>
              <a:t>Restates an entire ledger or a set of balances for a company from the </a:t>
            </a:r>
            <a:r>
              <a:rPr lang="en-US" sz="1600" b="1" dirty="0"/>
              <a:t>ledger currency</a:t>
            </a:r>
            <a:r>
              <a:rPr lang="en-US" sz="1600" dirty="0"/>
              <a:t> to a </a:t>
            </a:r>
            <a:r>
              <a:rPr lang="en-US" sz="1600" b="1" dirty="0"/>
              <a:t>reporting currency</a:t>
            </a:r>
            <a:r>
              <a:rPr lang="en-US" sz="1600" dirty="0"/>
              <a:t>. </a:t>
            </a:r>
          </a:p>
        </p:txBody>
      </p:sp>
    </p:spTree>
    <p:extLst>
      <p:ext uri="{BB962C8B-B14F-4D97-AF65-F5344CB8AC3E}">
        <p14:creationId xmlns:p14="http://schemas.microsoft.com/office/powerpoint/2010/main" val="33759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Placeholder 3">
            <a:extLst>
              <a:ext uri="{FF2B5EF4-FFF2-40B4-BE49-F238E27FC236}">
                <a16:creationId xmlns:a16="http://schemas.microsoft.com/office/drawing/2014/main" id="{5D4DE321-1C9F-4F34-ABD4-9AF44F9F1C38}"/>
              </a:ext>
            </a:extLst>
          </p:cNvPr>
          <p:cNvSpPr txBox="1">
            <a:spLocks/>
          </p:cNvSpPr>
          <p:nvPr/>
        </p:nvSpPr>
        <p:spPr>
          <a:xfrm>
            <a:off x="502449" y="897215"/>
            <a:ext cx="11100442" cy="1862048"/>
          </a:xfrm>
          <a:prstGeom prst="rect">
            <a:avLst/>
          </a:prstGeom>
          <a:noFill/>
        </p:spPr>
        <p:txBody>
          <a:bodyPr wrap="square" lIns="0" tIns="0" rIns="0" bIns="0" rtlCol="0" anchor="t">
            <a:spAutoFit/>
          </a:bodyPr>
          <a:lstStyle/>
          <a:p>
            <a:pPr>
              <a:spcBef>
                <a:spcPts val="600"/>
              </a:spcBef>
              <a:defRPr/>
            </a:pPr>
            <a:r>
              <a:rPr lang="en-US" sz="1600"/>
              <a:t>Foreign currency gain/loss (FX) transactions in Ledger can be generated from multiple sources:</a:t>
            </a:r>
          </a:p>
          <a:p>
            <a:pPr marL="285750" indent="-285750">
              <a:spcBef>
                <a:spcPts val="1000"/>
              </a:spcBef>
              <a:spcAft>
                <a:spcPts val="1000"/>
              </a:spcAft>
              <a:buFont typeface="Arial" pitchFamily="34" charset="0"/>
              <a:buChar char="•"/>
              <a:defRPr/>
            </a:pPr>
            <a:r>
              <a:rPr lang="en-US" sz="1600" b="1" u="sng"/>
              <a:t>Realized FX</a:t>
            </a:r>
            <a:r>
              <a:rPr lang="en-US" sz="1600" b="1"/>
              <a:t>: </a:t>
            </a:r>
            <a:r>
              <a:rPr lang="en-US" sz="1600"/>
              <a:t>Realized foreign exchange gain/loss is generated within the Ledger native Subledger. For e.g., when a foreign currency supplier invoice is paid, any resultant exchange rate gain/loss is automatically booked in the AP subledger</a:t>
            </a:r>
            <a:endParaRPr lang="en-US" sz="1600">
              <a:cs typeface="Segoe UI"/>
            </a:endParaRPr>
          </a:p>
          <a:p>
            <a:pPr marL="285750" indent="-285750">
              <a:spcBef>
                <a:spcPts val="1000"/>
              </a:spcBef>
              <a:spcAft>
                <a:spcPts val="1000"/>
              </a:spcAft>
              <a:buFont typeface="Arial" pitchFamily="34" charset="0"/>
              <a:buChar char="•"/>
              <a:defRPr/>
            </a:pPr>
            <a:r>
              <a:rPr lang="en-US" sz="1600" b="1" u="sng"/>
              <a:t>Unrealized FX</a:t>
            </a:r>
            <a:r>
              <a:rPr lang="en-US" sz="1600" b="1"/>
              <a:t>: </a:t>
            </a:r>
            <a:r>
              <a:rPr lang="en-US" sz="1600"/>
              <a:t>Unrealized foreign exchange gain/loss is generated as a calculation of total foreign currency balance and the associated functional currency balance. This calculation is performed directly in general ledger and the resultant gain/loss is typically booked as a journal entry that is reversed the subsequent month. </a:t>
            </a:r>
            <a:endParaRPr lang="en-US" sz="1600">
              <a:cs typeface="Segoe UI"/>
            </a:endParaRPr>
          </a:p>
        </p:txBody>
      </p:sp>
      <p:sp>
        <p:nvSpPr>
          <p:cNvPr id="41" name="TextBox 40">
            <a:extLst>
              <a:ext uri="{FF2B5EF4-FFF2-40B4-BE49-F238E27FC236}">
                <a16:creationId xmlns:a16="http://schemas.microsoft.com/office/drawing/2014/main" id="{8898117E-3E30-46DD-88F2-81AD59BB8EDA}"/>
              </a:ext>
            </a:extLst>
          </p:cNvPr>
          <p:cNvSpPr txBox="1"/>
          <p:nvPr/>
        </p:nvSpPr>
        <p:spPr>
          <a:xfrm>
            <a:off x="2150287" y="4803415"/>
            <a:ext cx="8067555" cy="70423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1400" b="1"/>
              <a:t>Subledgers maintain detailed information to calculate, and book realized gain/loss. </a:t>
            </a:r>
          </a:p>
          <a:p>
            <a:pPr marL="285750" indent="-285750">
              <a:lnSpc>
                <a:spcPct val="150000"/>
              </a:lnSpc>
              <a:buFont typeface="Wingdings" panose="05000000000000000000" pitchFamily="2" charset="2"/>
              <a:buChar char="ü"/>
            </a:pPr>
            <a:r>
              <a:rPr lang="en-US" sz="1400" b="1"/>
              <a:t>General ledger maintains summary balances to calculate Unrealized gain/loss</a:t>
            </a:r>
          </a:p>
        </p:txBody>
      </p:sp>
      <p:sp>
        <p:nvSpPr>
          <p:cNvPr id="42" name="TextBox 41">
            <a:extLst>
              <a:ext uri="{FF2B5EF4-FFF2-40B4-BE49-F238E27FC236}">
                <a16:creationId xmlns:a16="http://schemas.microsoft.com/office/drawing/2014/main" id="{3E1B2FAC-AEDB-42F8-B1BA-E911C63FFAEA}"/>
              </a:ext>
            </a:extLst>
          </p:cNvPr>
          <p:cNvSpPr txBox="1"/>
          <p:nvPr/>
        </p:nvSpPr>
        <p:spPr>
          <a:xfrm>
            <a:off x="3159208" y="6309692"/>
            <a:ext cx="6285053" cy="246221"/>
          </a:xfrm>
          <a:prstGeom prst="rect">
            <a:avLst/>
          </a:prstGeom>
          <a:noFill/>
        </p:spPr>
        <p:txBody>
          <a:bodyPr wrap="square" rtlCol="0">
            <a:spAutoFit/>
          </a:bodyPr>
          <a:lstStyle/>
          <a:p>
            <a:r>
              <a:rPr lang="en-US" sz="1000">
                <a:solidFill>
                  <a:srgbClr val="DA291C"/>
                </a:solidFill>
              </a:rPr>
              <a:t>*</a:t>
            </a:r>
            <a:r>
              <a:rPr lang="en-US" sz="1000"/>
              <a:t> </a:t>
            </a:r>
            <a:r>
              <a:rPr lang="en-US" sz="1000" b="1">
                <a:cs typeface="Arial" pitchFamily="34" charset="0"/>
              </a:rPr>
              <a:t>Used as an example for discussion. There are other subledgers that generate realized gain/loss</a:t>
            </a:r>
            <a:endParaRPr lang="en-US" sz="1000"/>
          </a:p>
        </p:txBody>
      </p:sp>
      <p:grpSp>
        <p:nvGrpSpPr>
          <p:cNvPr id="2" name="Group 1">
            <a:extLst>
              <a:ext uri="{FF2B5EF4-FFF2-40B4-BE49-F238E27FC236}">
                <a16:creationId xmlns:a16="http://schemas.microsoft.com/office/drawing/2014/main" id="{CF0C1AFC-8F0D-402E-8F85-BB3E44747191}"/>
              </a:ext>
            </a:extLst>
          </p:cNvPr>
          <p:cNvGrpSpPr/>
          <p:nvPr/>
        </p:nvGrpSpPr>
        <p:grpSpPr>
          <a:xfrm>
            <a:off x="2203268" y="2987449"/>
            <a:ext cx="6898511" cy="1750784"/>
            <a:chOff x="2554147" y="2817326"/>
            <a:chExt cx="6898511" cy="1750784"/>
          </a:xfrm>
        </p:grpSpPr>
        <p:sp>
          <p:nvSpPr>
            <p:cNvPr id="21" name="Rectangle 21">
              <a:extLst>
                <a:ext uri="{FF2B5EF4-FFF2-40B4-BE49-F238E27FC236}">
                  <a16:creationId xmlns:a16="http://schemas.microsoft.com/office/drawing/2014/main" id="{339B9D79-697D-4B79-A29E-2D63FE67DBB6}"/>
                </a:ext>
              </a:extLst>
            </p:cNvPr>
            <p:cNvSpPr>
              <a:spLocks noChangeArrowheads="1"/>
            </p:cNvSpPr>
            <p:nvPr/>
          </p:nvSpPr>
          <p:spPr bwMode="gray">
            <a:xfrm>
              <a:off x="2554147" y="4218528"/>
              <a:ext cx="6898511" cy="349582"/>
            </a:xfrm>
            <a:prstGeom prst="rect">
              <a:avLst/>
            </a:prstGeom>
            <a:solidFill>
              <a:schemeClr val="accent2"/>
            </a:solidFill>
            <a:ln w="9525" cap="rnd" algn="ctr">
              <a:noFill/>
              <a:miter lim="800000"/>
              <a:headEnd/>
              <a:tailEnd/>
            </a:ln>
            <a:effectLst/>
          </p:spPr>
          <p:txBody>
            <a:bodyPr wrap="none" anchor="ctr"/>
            <a:lstStyle/>
            <a:p>
              <a:pPr algn="ctr" eaLnBrk="0" hangingPunct="0">
                <a:lnSpc>
                  <a:spcPct val="106000"/>
                </a:lnSpc>
                <a:defRPr/>
              </a:pPr>
              <a:r>
                <a:rPr lang="en-US" sz="1200" b="1">
                  <a:solidFill>
                    <a:schemeClr val="bg1"/>
                  </a:solidFill>
                  <a:latin typeface="+mj-lt"/>
                  <a:cs typeface="Arial" pitchFamily="34" charset="0"/>
                </a:rPr>
                <a:t>General Ledger</a:t>
              </a:r>
            </a:p>
          </p:txBody>
        </p:sp>
        <p:sp>
          <p:nvSpPr>
            <p:cNvPr id="28" name="Rectangle 19">
              <a:extLst>
                <a:ext uri="{FF2B5EF4-FFF2-40B4-BE49-F238E27FC236}">
                  <a16:creationId xmlns:a16="http://schemas.microsoft.com/office/drawing/2014/main" id="{340E9F0B-37F7-41F5-A00A-7B5D00C67D51}"/>
                </a:ext>
              </a:extLst>
            </p:cNvPr>
            <p:cNvSpPr>
              <a:spLocks noChangeArrowheads="1"/>
            </p:cNvSpPr>
            <p:nvPr/>
          </p:nvSpPr>
          <p:spPr bwMode="gray">
            <a:xfrm>
              <a:off x="3025313" y="3459228"/>
              <a:ext cx="969549" cy="349582"/>
            </a:xfrm>
            <a:prstGeom prst="rect">
              <a:avLst/>
            </a:prstGeom>
            <a:solidFill>
              <a:schemeClr val="accent2"/>
            </a:solidFill>
            <a:ln w="9525" cap="rnd" algn="ctr">
              <a:noFill/>
              <a:miter lim="800000"/>
              <a:headEnd/>
              <a:tailEnd/>
            </a:ln>
            <a:effectLst/>
          </p:spPr>
          <p:txBody>
            <a:bodyPr wrap="none" anchor="ctr"/>
            <a:lstStyle/>
            <a:p>
              <a:pPr algn="ctr" eaLnBrk="0" hangingPunct="0">
                <a:lnSpc>
                  <a:spcPct val="106000"/>
                </a:lnSpc>
                <a:defRPr/>
              </a:pPr>
              <a:r>
                <a:rPr lang="en-US" sz="1200" b="1">
                  <a:solidFill>
                    <a:schemeClr val="bg1"/>
                  </a:solidFill>
                  <a:latin typeface="+mj-lt"/>
                  <a:cs typeface="Arial" pitchFamily="34" charset="0"/>
                </a:rPr>
                <a:t>Payables</a:t>
              </a:r>
              <a:r>
                <a:rPr lang="en-US" sz="1200" b="1">
                  <a:solidFill>
                    <a:srgbClr val="DA291C"/>
                  </a:solidFill>
                  <a:latin typeface="+mj-lt"/>
                  <a:cs typeface="Arial" pitchFamily="34" charset="0"/>
                </a:rPr>
                <a:t>*</a:t>
              </a:r>
            </a:p>
          </p:txBody>
        </p:sp>
        <p:sp>
          <p:nvSpPr>
            <p:cNvPr id="36" name="Rectangle 16">
              <a:extLst>
                <a:ext uri="{FF2B5EF4-FFF2-40B4-BE49-F238E27FC236}">
                  <a16:creationId xmlns:a16="http://schemas.microsoft.com/office/drawing/2014/main" id="{67B38F6A-E322-4CCA-ACD1-CA409C664CC6}"/>
                </a:ext>
              </a:extLst>
            </p:cNvPr>
            <p:cNvSpPr>
              <a:spLocks noChangeArrowheads="1"/>
            </p:cNvSpPr>
            <p:nvPr/>
          </p:nvSpPr>
          <p:spPr bwMode="gray">
            <a:xfrm>
              <a:off x="7119921" y="3407388"/>
              <a:ext cx="1871686" cy="365463"/>
            </a:xfrm>
            <a:prstGeom prst="rect">
              <a:avLst/>
            </a:prstGeom>
            <a:solidFill>
              <a:schemeClr val="bg1">
                <a:lumMod val="65000"/>
              </a:schemeClr>
            </a:solidFill>
            <a:ln w="9525" cap="rnd" algn="ctr">
              <a:noFill/>
              <a:miter lim="800000"/>
              <a:headEnd/>
              <a:tailEnd/>
            </a:ln>
            <a:effectLst/>
          </p:spPr>
          <p:txBody>
            <a:bodyPr wrap="square" anchor="ctr"/>
            <a:lstStyle/>
            <a:p>
              <a:pPr algn="ctr" eaLnBrk="0" hangingPunct="0">
                <a:lnSpc>
                  <a:spcPct val="106000"/>
                </a:lnSpc>
                <a:defRPr/>
              </a:pPr>
              <a:r>
                <a:rPr lang="en-US" sz="1200" b="1">
                  <a:latin typeface="+mj-lt"/>
                  <a:cs typeface="Arial" pitchFamily="34" charset="0"/>
                </a:rPr>
                <a:t>Revaluation</a:t>
              </a:r>
            </a:p>
          </p:txBody>
        </p:sp>
        <p:cxnSp>
          <p:nvCxnSpPr>
            <p:cNvPr id="38" name="Straight Connector 37">
              <a:extLst>
                <a:ext uri="{FF2B5EF4-FFF2-40B4-BE49-F238E27FC236}">
                  <a16:creationId xmlns:a16="http://schemas.microsoft.com/office/drawing/2014/main" id="{22D396BA-4552-48DA-B161-178FB083FD55}"/>
                </a:ext>
              </a:extLst>
            </p:cNvPr>
            <p:cNvCxnSpPr/>
            <p:nvPr/>
          </p:nvCxnSpPr>
          <p:spPr>
            <a:xfrm>
              <a:off x="6331297" y="2817326"/>
              <a:ext cx="0" cy="144249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2E2AE74-400B-4845-9C22-502603810DD0}"/>
                </a:ext>
              </a:extLst>
            </p:cNvPr>
            <p:cNvSpPr txBox="1"/>
            <p:nvPr/>
          </p:nvSpPr>
          <p:spPr>
            <a:xfrm>
              <a:off x="3129172" y="2947400"/>
              <a:ext cx="2696902" cy="276999"/>
            </a:xfrm>
            <a:prstGeom prst="rect">
              <a:avLst/>
            </a:prstGeom>
            <a:noFill/>
          </p:spPr>
          <p:txBody>
            <a:bodyPr wrap="square" rtlCol="0">
              <a:spAutoFit/>
            </a:bodyPr>
            <a:lstStyle/>
            <a:p>
              <a:pPr algn="ctr"/>
              <a:r>
                <a:rPr lang="en-US" sz="1200" b="1"/>
                <a:t>Realized Gain/Loss – From subledgers</a:t>
              </a:r>
            </a:p>
          </p:txBody>
        </p:sp>
        <p:sp>
          <p:nvSpPr>
            <p:cNvPr id="40" name="TextBox 39">
              <a:extLst>
                <a:ext uri="{FF2B5EF4-FFF2-40B4-BE49-F238E27FC236}">
                  <a16:creationId xmlns:a16="http://schemas.microsoft.com/office/drawing/2014/main" id="{AAFC063D-8939-4348-A7C3-DC3D949A3C98}"/>
                </a:ext>
              </a:extLst>
            </p:cNvPr>
            <p:cNvSpPr txBox="1"/>
            <p:nvPr/>
          </p:nvSpPr>
          <p:spPr>
            <a:xfrm>
              <a:off x="6707313" y="2817326"/>
              <a:ext cx="2696902" cy="461665"/>
            </a:xfrm>
            <a:prstGeom prst="rect">
              <a:avLst/>
            </a:prstGeom>
            <a:noFill/>
          </p:spPr>
          <p:txBody>
            <a:bodyPr wrap="square" rtlCol="0">
              <a:spAutoFit/>
            </a:bodyPr>
            <a:lstStyle/>
            <a:p>
              <a:pPr algn="ctr"/>
              <a:r>
                <a:rPr lang="en-US" sz="1200" b="1"/>
                <a:t>Unrealized Gain/Loss – From Revaluation in General Ledger</a:t>
              </a:r>
            </a:p>
          </p:txBody>
        </p:sp>
        <p:sp>
          <p:nvSpPr>
            <p:cNvPr id="43" name="Rectangle 19">
              <a:extLst>
                <a:ext uri="{FF2B5EF4-FFF2-40B4-BE49-F238E27FC236}">
                  <a16:creationId xmlns:a16="http://schemas.microsoft.com/office/drawing/2014/main" id="{589E0908-3B91-469C-9974-DBE9521045CD}"/>
                </a:ext>
              </a:extLst>
            </p:cNvPr>
            <p:cNvSpPr>
              <a:spLocks noChangeArrowheads="1"/>
            </p:cNvSpPr>
            <p:nvPr/>
          </p:nvSpPr>
          <p:spPr bwMode="gray">
            <a:xfrm>
              <a:off x="5052360" y="3436837"/>
              <a:ext cx="1131705" cy="349582"/>
            </a:xfrm>
            <a:prstGeom prst="rect">
              <a:avLst/>
            </a:prstGeom>
            <a:solidFill>
              <a:schemeClr val="accent2"/>
            </a:solidFill>
            <a:ln w="9525" cap="rnd" algn="ctr">
              <a:noFill/>
              <a:miter lim="800000"/>
              <a:headEnd/>
              <a:tailEnd/>
            </a:ln>
            <a:effectLst/>
          </p:spPr>
          <p:txBody>
            <a:bodyPr wrap="none" anchor="ctr"/>
            <a:lstStyle/>
            <a:p>
              <a:pPr algn="ctr" eaLnBrk="0" hangingPunct="0">
                <a:lnSpc>
                  <a:spcPct val="106000"/>
                </a:lnSpc>
                <a:defRPr/>
              </a:pPr>
              <a:r>
                <a:rPr lang="en-US" sz="1200" b="1">
                  <a:solidFill>
                    <a:schemeClr val="bg1"/>
                  </a:solidFill>
                  <a:latin typeface="+mj-lt"/>
                  <a:cs typeface="Arial" pitchFamily="34" charset="0"/>
                </a:rPr>
                <a:t>Other </a:t>
              </a:r>
            </a:p>
            <a:p>
              <a:pPr algn="ctr" eaLnBrk="0" hangingPunct="0">
                <a:lnSpc>
                  <a:spcPct val="106000"/>
                </a:lnSpc>
                <a:defRPr/>
              </a:pPr>
              <a:r>
                <a:rPr lang="en-US" sz="1200" b="1">
                  <a:solidFill>
                    <a:schemeClr val="bg1"/>
                  </a:solidFill>
                  <a:latin typeface="+mj-lt"/>
                  <a:cs typeface="Arial" pitchFamily="34" charset="0"/>
                </a:rPr>
                <a:t>Subledgers</a:t>
              </a:r>
            </a:p>
          </p:txBody>
        </p:sp>
        <p:cxnSp>
          <p:nvCxnSpPr>
            <p:cNvPr id="44" name="Straight Connector 43">
              <a:extLst>
                <a:ext uri="{FF2B5EF4-FFF2-40B4-BE49-F238E27FC236}">
                  <a16:creationId xmlns:a16="http://schemas.microsoft.com/office/drawing/2014/main" id="{6BDC9346-2090-4FB9-953C-A1A50DEA692A}"/>
                </a:ext>
              </a:extLst>
            </p:cNvPr>
            <p:cNvCxnSpPr>
              <a:stCxn id="28" idx="2"/>
            </p:cNvCxnSpPr>
            <p:nvPr/>
          </p:nvCxnSpPr>
          <p:spPr>
            <a:xfrm flipH="1">
              <a:off x="3510087" y="3808810"/>
              <a:ext cx="1" cy="409718"/>
            </a:xfrm>
            <a:prstGeom prst="line">
              <a:avLst/>
            </a:prstGeom>
            <a:ln>
              <a:solidFill>
                <a:srgbClr val="005587"/>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ACC286C-F48D-4ED8-A1AE-BFD436F70F96}"/>
                </a:ext>
              </a:extLst>
            </p:cNvPr>
            <p:cNvCxnSpPr>
              <a:cxnSpLocks/>
              <a:stCxn id="43" idx="2"/>
            </p:cNvCxnSpPr>
            <p:nvPr/>
          </p:nvCxnSpPr>
          <p:spPr>
            <a:xfrm>
              <a:off x="5618213" y="3786419"/>
              <a:ext cx="0" cy="473404"/>
            </a:xfrm>
            <a:prstGeom prst="line">
              <a:avLst/>
            </a:prstGeom>
            <a:ln>
              <a:solidFill>
                <a:srgbClr val="005587"/>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41F1EEA-C804-4B94-ABE3-895E435CA271}"/>
                </a:ext>
              </a:extLst>
            </p:cNvPr>
            <p:cNvCxnSpPr>
              <a:stCxn id="36" idx="2"/>
            </p:cNvCxnSpPr>
            <p:nvPr/>
          </p:nvCxnSpPr>
          <p:spPr>
            <a:xfrm>
              <a:off x="8055764" y="3772850"/>
              <a:ext cx="0" cy="445678"/>
            </a:xfrm>
            <a:prstGeom prst="line">
              <a:avLst/>
            </a:prstGeom>
            <a:ln>
              <a:solidFill>
                <a:srgbClr val="005587"/>
              </a:solidFill>
            </a:ln>
          </p:spPr>
          <p:style>
            <a:lnRef idx="1">
              <a:schemeClr val="accent1"/>
            </a:lnRef>
            <a:fillRef idx="0">
              <a:schemeClr val="accent1"/>
            </a:fillRef>
            <a:effectRef idx="0">
              <a:schemeClr val="accent1"/>
            </a:effectRef>
            <a:fontRef idx="minor">
              <a:schemeClr val="tx1"/>
            </a:fontRef>
          </p:style>
        </p:cxnSp>
      </p:grpSp>
      <p:sp>
        <p:nvSpPr>
          <p:cNvPr id="47" name="Title 2">
            <a:extLst>
              <a:ext uri="{FF2B5EF4-FFF2-40B4-BE49-F238E27FC236}">
                <a16:creationId xmlns:a16="http://schemas.microsoft.com/office/drawing/2014/main" id="{4CC98B0C-2AEA-400C-9F07-FEC07D9AC8E2}"/>
              </a:ext>
            </a:extLst>
          </p:cNvPr>
          <p:cNvSpPr txBox="1">
            <a:spLocks/>
          </p:cNvSpPr>
          <p:nvPr/>
        </p:nvSpPr>
        <p:spPr>
          <a:xfrm>
            <a:off x="469900" y="412747"/>
            <a:ext cx="11252200" cy="3341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000" b="0" i="0" kern="1200" cap="none" spc="-100" baseline="0">
                <a:solidFill>
                  <a:schemeClr val="tx1"/>
                </a:solidFill>
                <a:latin typeface="+mj-lt"/>
                <a:ea typeface="Bebas Neue" charset="0"/>
                <a:cs typeface="Chronicle Display Black"/>
              </a:defRPr>
            </a:lvl1pPr>
          </a:lstStyle>
          <a:p>
            <a:r>
              <a:rPr lang="en-US" sz="3000" b="1">
                <a:latin typeface="+mn-lt"/>
                <a:ea typeface="+mj-ea"/>
                <a:cs typeface="Calibri Light" panose="020F0302020204030204" pitchFamily="34" charset="0"/>
              </a:rPr>
              <a:t>Currency Gain/Loss - Overview</a:t>
            </a:r>
          </a:p>
        </p:txBody>
      </p:sp>
    </p:spTree>
    <p:extLst>
      <p:ext uri="{BB962C8B-B14F-4D97-AF65-F5344CB8AC3E}">
        <p14:creationId xmlns:p14="http://schemas.microsoft.com/office/powerpoint/2010/main" val="168990959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B017376-D72E-423D-860A-71D74A583F08}"/>
              </a:ext>
            </a:extLst>
          </p:cNvPr>
          <p:cNvSpPr/>
          <p:nvPr/>
        </p:nvSpPr>
        <p:spPr>
          <a:xfrm>
            <a:off x="580852" y="1467856"/>
            <a:ext cx="3501190" cy="733927"/>
          </a:xfrm>
          <a:prstGeom prst="rect">
            <a:avLst/>
          </a:prstGeom>
          <a:solidFill>
            <a:schemeClr val="accent2"/>
          </a:solidFill>
          <a:ln w="952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Revalue Foreign Currency Balances</a:t>
            </a:r>
          </a:p>
        </p:txBody>
      </p:sp>
      <p:sp>
        <p:nvSpPr>
          <p:cNvPr id="31" name="Rectangle 30">
            <a:extLst>
              <a:ext uri="{FF2B5EF4-FFF2-40B4-BE49-F238E27FC236}">
                <a16:creationId xmlns:a16="http://schemas.microsoft.com/office/drawing/2014/main" id="{751B64C1-AB79-4D9D-B6EC-C02D577EF84B}"/>
              </a:ext>
            </a:extLst>
          </p:cNvPr>
          <p:cNvSpPr/>
          <p:nvPr/>
        </p:nvSpPr>
        <p:spPr>
          <a:xfrm>
            <a:off x="580852" y="2418256"/>
            <a:ext cx="3501190" cy="733927"/>
          </a:xfrm>
          <a:prstGeom prst="rect">
            <a:avLst/>
          </a:prstGeom>
          <a:solidFill>
            <a:schemeClr val="accent2"/>
          </a:solidFill>
          <a:ln w="952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Reverse Revaluation Journals</a:t>
            </a:r>
          </a:p>
        </p:txBody>
      </p:sp>
      <p:sp>
        <p:nvSpPr>
          <p:cNvPr id="32" name="Rectangle 31">
            <a:extLst>
              <a:ext uri="{FF2B5EF4-FFF2-40B4-BE49-F238E27FC236}">
                <a16:creationId xmlns:a16="http://schemas.microsoft.com/office/drawing/2014/main" id="{5F72D8F5-84FB-4201-B9EB-BDBFFFFFCB77}"/>
              </a:ext>
            </a:extLst>
          </p:cNvPr>
          <p:cNvSpPr/>
          <p:nvPr/>
        </p:nvSpPr>
        <p:spPr>
          <a:xfrm>
            <a:off x="580852" y="3364928"/>
            <a:ext cx="3501190" cy="733927"/>
          </a:xfrm>
          <a:prstGeom prst="rect">
            <a:avLst/>
          </a:prstGeom>
          <a:solidFill>
            <a:schemeClr val="accent2"/>
          </a:solidFill>
          <a:ln w="952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bg1"/>
                </a:solidFill>
              </a:rPr>
              <a:t>Is the foreign Currency Receivable Still Unpaid?</a:t>
            </a:r>
          </a:p>
        </p:txBody>
      </p:sp>
      <p:sp>
        <p:nvSpPr>
          <p:cNvPr id="33" name="Rectangle 32">
            <a:extLst>
              <a:ext uri="{FF2B5EF4-FFF2-40B4-BE49-F238E27FC236}">
                <a16:creationId xmlns:a16="http://schemas.microsoft.com/office/drawing/2014/main" id="{2E1D86BB-24DA-4816-A8E5-BDA3D82728EE}"/>
              </a:ext>
            </a:extLst>
          </p:cNvPr>
          <p:cNvSpPr/>
          <p:nvPr/>
        </p:nvSpPr>
        <p:spPr>
          <a:xfrm>
            <a:off x="580852" y="4965035"/>
            <a:ext cx="3501190" cy="733927"/>
          </a:xfrm>
          <a:prstGeom prst="rect">
            <a:avLst/>
          </a:prstGeom>
          <a:solidFill>
            <a:srgbClr val="D0D0CE"/>
          </a:solidFill>
          <a:ln w="9525">
            <a:solidFill>
              <a:srgbClr val="808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rPr>
              <a:t>Collect Foreign Currency Receivable</a:t>
            </a:r>
          </a:p>
        </p:txBody>
      </p:sp>
      <p:cxnSp>
        <p:nvCxnSpPr>
          <p:cNvPr id="34" name="Straight Arrow Connector 33">
            <a:extLst>
              <a:ext uri="{FF2B5EF4-FFF2-40B4-BE49-F238E27FC236}">
                <a16:creationId xmlns:a16="http://schemas.microsoft.com/office/drawing/2014/main" id="{7951E0ED-C5A8-4270-B1BE-C88B3E59E3F0}"/>
              </a:ext>
            </a:extLst>
          </p:cNvPr>
          <p:cNvCxnSpPr>
            <a:stCxn id="28" idx="2"/>
            <a:endCxn id="31" idx="0"/>
          </p:cNvCxnSpPr>
          <p:nvPr/>
        </p:nvCxnSpPr>
        <p:spPr>
          <a:xfrm>
            <a:off x="2331447" y="2201783"/>
            <a:ext cx="0" cy="21647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3C94F25-2638-4245-B4B9-E1D2395769DB}"/>
              </a:ext>
            </a:extLst>
          </p:cNvPr>
          <p:cNvCxnSpPr>
            <a:stCxn id="31" idx="2"/>
            <a:endCxn id="32" idx="0"/>
          </p:cNvCxnSpPr>
          <p:nvPr/>
        </p:nvCxnSpPr>
        <p:spPr>
          <a:xfrm>
            <a:off x="2331447" y="3152183"/>
            <a:ext cx="0" cy="21274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0766CF33-CBA0-4487-A12C-855EBEB7768B}"/>
              </a:ext>
            </a:extLst>
          </p:cNvPr>
          <p:cNvCxnSpPr>
            <a:stCxn id="32" idx="2"/>
            <a:endCxn id="33" idx="0"/>
          </p:cNvCxnSpPr>
          <p:nvPr/>
        </p:nvCxnSpPr>
        <p:spPr>
          <a:xfrm>
            <a:off x="2331447" y="4098855"/>
            <a:ext cx="0" cy="866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4">
            <a:extLst>
              <a:ext uri="{FF2B5EF4-FFF2-40B4-BE49-F238E27FC236}">
                <a16:creationId xmlns:a16="http://schemas.microsoft.com/office/drawing/2014/main" id="{CD0F8EAB-1E87-4B5C-903B-E9BBD00A2E61}"/>
              </a:ext>
            </a:extLst>
          </p:cNvPr>
          <p:cNvCxnSpPr>
            <a:stCxn id="32" idx="3"/>
            <a:endCxn id="28" idx="3"/>
          </p:cNvCxnSpPr>
          <p:nvPr/>
        </p:nvCxnSpPr>
        <p:spPr>
          <a:xfrm flipV="1">
            <a:off x="4082042" y="1834820"/>
            <a:ext cx="12700" cy="1897072"/>
          </a:xfrm>
          <a:prstGeom prst="bentConnector3">
            <a:avLst>
              <a:gd name="adj1" fmla="val 1250526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3EF840D2-34CD-471D-8537-D8AE89CEAAE0}"/>
              </a:ext>
            </a:extLst>
          </p:cNvPr>
          <p:cNvSpPr txBox="1"/>
          <p:nvPr/>
        </p:nvSpPr>
        <p:spPr>
          <a:xfrm>
            <a:off x="4092569" y="4971503"/>
            <a:ext cx="1708484" cy="523220"/>
          </a:xfrm>
          <a:prstGeom prst="rect">
            <a:avLst/>
          </a:prstGeom>
          <a:noFill/>
        </p:spPr>
        <p:txBody>
          <a:bodyPr wrap="square" rtlCol="0">
            <a:spAutoFit/>
          </a:bodyPr>
          <a:lstStyle/>
          <a:p>
            <a:r>
              <a:rPr lang="en-US" sz="1400" b="1">
                <a:latin typeface="+mn-lt"/>
              </a:rPr>
              <a:t>Post to Realized Gain/Loss Account</a:t>
            </a:r>
          </a:p>
        </p:txBody>
      </p:sp>
      <p:sp>
        <p:nvSpPr>
          <p:cNvPr id="51" name="TextBox 50">
            <a:extLst>
              <a:ext uri="{FF2B5EF4-FFF2-40B4-BE49-F238E27FC236}">
                <a16:creationId xmlns:a16="http://schemas.microsoft.com/office/drawing/2014/main" id="{A94A356F-A621-4AC1-AAEC-6F7DDE20A46C}"/>
              </a:ext>
            </a:extLst>
          </p:cNvPr>
          <p:cNvSpPr txBox="1"/>
          <p:nvPr/>
        </p:nvSpPr>
        <p:spPr>
          <a:xfrm>
            <a:off x="2163002" y="4415177"/>
            <a:ext cx="451184" cy="261610"/>
          </a:xfrm>
          <a:prstGeom prst="rect">
            <a:avLst/>
          </a:prstGeom>
          <a:solidFill>
            <a:schemeClr val="bg1"/>
          </a:solidFill>
        </p:spPr>
        <p:txBody>
          <a:bodyPr wrap="square" rtlCol="0">
            <a:spAutoFit/>
          </a:bodyPr>
          <a:lstStyle/>
          <a:p>
            <a:r>
              <a:rPr lang="en-US" sz="1050"/>
              <a:t>No</a:t>
            </a:r>
          </a:p>
        </p:txBody>
      </p:sp>
      <p:sp>
        <p:nvSpPr>
          <p:cNvPr id="52" name="TextBox 51">
            <a:extLst>
              <a:ext uri="{FF2B5EF4-FFF2-40B4-BE49-F238E27FC236}">
                <a16:creationId xmlns:a16="http://schemas.microsoft.com/office/drawing/2014/main" id="{233343C6-3E11-4D51-8743-A3D2CAC2955F}"/>
              </a:ext>
            </a:extLst>
          </p:cNvPr>
          <p:cNvSpPr txBox="1"/>
          <p:nvPr/>
        </p:nvSpPr>
        <p:spPr>
          <a:xfrm>
            <a:off x="4551274" y="3601086"/>
            <a:ext cx="451184" cy="261610"/>
          </a:xfrm>
          <a:prstGeom prst="rect">
            <a:avLst/>
          </a:prstGeom>
          <a:solidFill>
            <a:schemeClr val="bg1"/>
          </a:solidFill>
        </p:spPr>
        <p:txBody>
          <a:bodyPr wrap="square" rtlCol="0">
            <a:spAutoFit/>
          </a:bodyPr>
          <a:lstStyle/>
          <a:p>
            <a:r>
              <a:rPr lang="en-US" sz="1050"/>
              <a:t>Yes</a:t>
            </a:r>
          </a:p>
        </p:txBody>
      </p:sp>
      <p:sp>
        <p:nvSpPr>
          <p:cNvPr id="53" name="TextBox 52">
            <a:extLst>
              <a:ext uri="{FF2B5EF4-FFF2-40B4-BE49-F238E27FC236}">
                <a16:creationId xmlns:a16="http://schemas.microsoft.com/office/drawing/2014/main" id="{38E6AF8E-7CF9-49B6-933B-8963AAB83FAE}"/>
              </a:ext>
            </a:extLst>
          </p:cNvPr>
          <p:cNvSpPr txBox="1"/>
          <p:nvPr/>
        </p:nvSpPr>
        <p:spPr>
          <a:xfrm>
            <a:off x="4113625" y="1942278"/>
            <a:ext cx="1687428" cy="523220"/>
          </a:xfrm>
          <a:prstGeom prst="rect">
            <a:avLst/>
          </a:prstGeom>
          <a:noFill/>
        </p:spPr>
        <p:txBody>
          <a:bodyPr wrap="square" rtlCol="0">
            <a:spAutoFit/>
          </a:bodyPr>
          <a:lstStyle/>
          <a:p>
            <a:r>
              <a:rPr lang="en-US" sz="1400" b="1">
                <a:latin typeface="+mn-lt"/>
              </a:rPr>
              <a:t>Post to Unrealized Gain/Loss Account</a:t>
            </a:r>
          </a:p>
        </p:txBody>
      </p:sp>
      <p:sp>
        <p:nvSpPr>
          <p:cNvPr id="54" name="TextBox 53">
            <a:extLst>
              <a:ext uri="{FF2B5EF4-FFF2-40B4-BE49-F238E27FC236}">
                <a16:creationId xmlns:a16="http://schemas.microsoft.com/office/drawing/2014/main" id="{4C6EBEA1-AF9A-4FBA-A8F2-E48511BAAECF}"/>
              </a:ext>
            </a:extLst>
          </p:cNvPr>
          <p:cNvSpPr txBox="1"/>
          <p:nvPr/>
        </p:nvSpPr>
        <p:spPr>
          <a:xfrm>
            <a:off x="6347689" y="1094407"/>
            <a:ext cx="5374924" cy="4297680"/>
          </a:xfrm>
          <a:prstGeom prst="rect">
            <a:avLst/>
          </a:prstGeom>
          <a:noFill/>
          <a:ln>
            <a:noFill/>
          </a:ln>
        </p:spPr>
        <p:txBody>
          <a:bodyPr wrap="square" rtlCol="0">
            <a:spAutoFit/>
          </a:bodyPr>
          <a:lstStyle/>
          <a:p>
            <a:r>
              <a:rPr lang="en-US" sz="1400" b="1">
                <a:latin typeface="+mn-lt"/>
              </a:rPr>
              <a:t>Prerequisites: </a:t>
            </a:r>
          </a:p>
          <a:p>
            <a:pPr marL="285750" indent="-285750">
              <a:buFont typeface="Wingdings" panose="05000000000000000000" pitchFamily="2" charset="2"/>
              <a:buChar char="§"/>
            </a:pPr>
            <a:r>
              <a:rPr lang="en-US" sz="1400">
                <a:latin typeface="+mn-lt"/>
              </a:rPr>
              <a:t>Define an unrealized gain/loss account</a:t>
            </a:r>
          </a:p>
          <a:p>
            <a:pPr marL="285750" indent="-285750">
              <a:buFont typeface="Wingdings" panose="05000000000000000000" pitchFamily="2" charset="2"/>
              <a:buChar char="§"/>
            </a:pPr>
            <a:r>
              <a:rPr lang="en-US" sz="1400">
                <a:latin typeface="+mn-lt"/>
              </a:rPr>
              <a:t>Define a period end rate type and create a period end rate for each currency if required</a:t>
            </a:r>
          </a:p>
          <a:p>
            <a:endParaRPr lang="en-US" sz="1400">
              <a:latin typeface="+mn-lt"/>
            </a:endParaRPr>
          </a:p>
          <a:p>
            <a:r>
              <a:rPr lang="en-US" sz="1400" b="1">
                <a:latin typeface="+mn-lt"/>
              </a:rPr>
              <a:t>Running Revaluation: </a:t>
            </a:r>
          </a:p>
          <a:p>
            <a:pPr marL="285750" indent="-285750">
              <a:buFont typeface="Wingdings" panose="05000000000000000000" pitchFamily="2" charset="2"/>
              <a:buChar char="§"/>
            </a:pPr>
            <a:r>
              <a:rPr lang="en-US" sz="1400">
                <a:latin typeface="+mn-lt"/>
              </a:rPr>
              <a:t>Revaluation is typically run at the end of each accounting period as part of the close process to revalue balance sheet accounts that are denominated in a foreign currency in accordance with SFAS 52 (US)</a:t>
            </a:r>
          </a:p>
          <a:p>
            <a:pPr marL="285750" indent="-285750">
              <a:buFont typeface="Wingdings" panose="05000000000000000000" pitchFamily="2" charset="2"/>
              <a:buChar char="§"/>
            </a:pPr>
            <a:r>
              <a:rPr lang="en-US" sz="1400">
                <a:latin typeface="+mn-lt"/>
              </a:rPr>
              <a:t>The journal is then reversed at the beginning of the next period </a:t>
            </a:r>
          </a:p>
          <a:p>
            <a:endParaRPr lang="en-US" sz="1400">
              <a:latin typeface="+mn-lt"/>
            </a:endParaRPr>
          </a:p>
          <a:p>
            <a:r>
              <a:rPr lang="en-US" sz="1400" b="1">
                <a:latin typeface="+mn-lt"/>
              </a:rPr>
              <a:t>Currencies: </a:t>
            </a:r>
          </a:p>
          <a:p>
            <a:pPr marL="285750" indent="-285750">
              <a:buFont typeface="Wingdings" panose="05000000000000000000" pitchFamily="2" charset="2"/>
              <a:buChar char="§"/>
            </a:pPr>
            <a:r>
              <a:rPr lang="en-US" sz="1400">
                <a:latin typeface="+mn-lt"/>
              </a:rPr>
              <a:t>Revaluation can be run for a single foreign currency or for all currencies</a:t>
            </a:r>
          </a:p>
          <a:p>
            <a:pPr marL="285750" indent="-285750">
              <a:buFont typeface="Wingdings" panose="05000000000000000000" pitchFamily="2" charset="2"/>
              <a:buChar char="§"/>
            </a:pPr>
            <a:r>
              <a:rPr lang="en-US" sz="1400">
                <a:latin typeface="+mn-lt"/>
              </a:rPr>
              <a:t>When you run revaluation, GL creates a revaluation batch containing a separate journal entry for each revalued foreign currency</a:t>
            </a:r>
          </a:p>
        </p:txBody>
      </p:sp>
      <p:sp>
        <p:nvSpPr>
          <p:cNvPr id="55" name="Title 2">
            <a:extLst>
              <a:ext uri="{FF2B5EF4-FFF2-40B4-BE49-F238E27FC236}">
                <a16:creationId xmlns:a16="http://schemas.microsoft.com/office/drawing/2014/main" id="{B26201C2-8991-4AE3-A15E-ACECA0CEFC7E}"/>
              </a:ext>
            </a:extLst>
          </p:cNvPr>
          <p:cNvSpPr txBox="1">
            <a:spLocks/>
          </p:cNvSpPr>
          <p:nvPr/>
        </p:nvSpPr>
        <p:spPr>
          <a:xfrm>
            <a:off x="469900" y="412747"/>
            <a:ext cx="11252200" cy="3341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000" b="0" i="0" kern="1200" cap="none" spc="-100" baseline="0">
                <a:solidFill>
                  <a:schemeClr val="tx1"/>
                </a:solidFill>
                <a:latin typeface="+mj-lt"/>
                <a:ea typeface="Bebas Neue" charset="0"/>
                <a:cs typeface="Chronicle Display Black"/>
              </a:defRPr>
            </a:lvl1pPr>
          </a:lstStyle>
          <a:p>
            <a:r>
              <a:rPr lang="en-US" sz="3000" b="1">
                <a:latin typeface="+mn-lt"/>
                <a:ea typeface="+mj-ea"/>
                <a:cs typeface="Calibri Light" panose="020F0302020204030204" pitchFamily="34" charset="0"/>
              </a:rPr>
              <a:t>Overview of Revaluation</a:t>
            </a:r>
          </a:p>
        </p:txBody>
      </p:sp>
    </p:spTree>
    <p:extLst>
      <p:ext uri="{BB962C8B-B14F-4D97-AF65-F5344CB8AC3E}">
        <p14:creationId xmlns:p14="http://schemas.microsoft.com/office/powerpoint/2010/main" val="33081987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8D866829-7489-436E-882D-E1E8B8DC6637}"/>
              </a:ext>
            </a:extLst>
          </p:cNvPr>
          <p:cNvCxnSpPr>
            <a:cxnSpLocks/>
          </p:cNvCxnSpPr>
          <p:nvPr/>
        </p:nvCxnSpPr>
        <p:spPr>
          <a:xfrm>
            <a:off x="372725" y="795594"/>
            <a:ext cx="266448" cy="0"/>
          </a:xfrm>
          <a:prstGeom prst="line">
            <a:avLst/>
          </a:prstGeom>
          <a:ln w="31750">
            <a:solidFill>
              <a:srgbClr val="46C4F3"/>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5096B84-8F64-4E16-A6F2-70051448BBAA}"/>
              </a:ext>
            </a:extLst>
          </p:cNvPr>
          <p:cNvSpPr txBox="1"/>
          <p:nvPr/>
        </p:nvSpPr>
        <p:spPr>
          <a:xfrm>
            <a:off x="7109024" y="746849"/>
            <a:ext cx="5051805" cy="3754874"/>
          </a:xfrm>
          <a:prstGeom prst="rect">
            <a:avLst/>
          </a:prstGeom>
          <a:noFill/>
          <a:ln>
            <a:noFill/>
          </a:ln>
        </p:spPr>
        <p:txBody>
          <a:bodyPr wrap="square" rtlCol="0">
            <a:spAutoFit/>
          </a:bodyPr>
          <a:lstStyle/>
          <a:p>
            <a:r>
              <a:rPr lang="en-US" sz="1400" b="1" dirty="0">
                <a:latin typeface="+mn-lt"/>
              </a:rPr>
              <a:t>Running Translation: </a:t>
            </a:r>
          </a:p>
          <a:p>
            <a:pPr marL="285750" indent="-285750">
              <a:buFont typeface="Wingdings" panose="05000000000000000000" pitchFamily="2" charset="2"/>
              <a:buChar char="§"/>
            </a:pPr>
            <a:r>
              <a:rPr lang="en-US" sz="1400" dirty="0">
                <a:latin typeface="+mn-lt"/>
              </a:rPr>
              <a:t>Restates your ledger currency account </a:t>
            </a:r>
            <a:r>
              <a:rPr lang="en-US" sz="1400" b="1" dirty="0">
                <a:latin typeface="+mn-lt"/>
              </a:rPr>
              <a:t>balances</a:t>
            </a:r>
            <a:r>
              <a:rPr lang="en-US" sz="1400" dirty="0">
                <a:latin typeface="+mn-lt"/>
              </a:rPr>
              <a:t> into a reporting currency. For example, if we want to maintain a ledger in USD (functional currency) as well as Euro (reporting currency), then we can use reporting currency Leger to capture every transaction in Euro.</a:t>
            </a:r>
          </a:p>
          <a:p>
            <a:pPr marL="285750" indent="-285750">
              <a:buFont typeface="Wingdings" panose="05000000000000000000" pitchFamily="2" charset="2"/>
              <a:buChar char="§"/>
            </a:pPr>
            <a:endParaRPr lang="en-US" sz="1400" dirty="0">
              <a:latin typeface="+mn-lt"/>
            </a:endParaRPr>
          </a:p>
          <a:p>
            <a:pPr marL="285750" indent="-285750">
              <a:buFont typeface="Wingdings" panose="05000000000000000000" pitchFamily="2" charset="2"/>
              <a:buChar char="§"/>
            </a:pPr>
            <a:r>
              <a:rPr lang="en-US" sz="1400" dirty="0">
                <a:latin typeface="+mn-lt"/>
              </a:rPr>
              <a:t>Translates actual balances from ledger currency to foreign currencies for online inquires, and consolidations</a:t>
            </a:r>
          </a:p>
          <a:p>
            <a:pPr marL="285750" indent="-285750">
              <a:buFont typeface="Wingdings" panose="05000000000000000000" pitchFamily="2" charset="2"/>
              <a:buChar char="§"/>
            </a:pPr>
            <a:endParaRPr lang="en-US" sz="1400" dirty="0">
              <a:latin typeface="+mn-lt"/>
            </a:endParaRPr>
          </a:p>
          <a:p>
            <a:pPr marL="285750" indent="-285750">
              <a:buFont typeface="Wingdings" panose="05000000000000000000" pitchFamily="2" charset="2"/>
              <a:buChar char="§"/>
            </a:pPr>
            <a:r>
              <a:rPr lang="en-US" sz="1400" dirty="0">
                <a:latin typeface="+mn-lt"/>
              </a:rPr>
              <a:t>Supports multiple balancing segments for the Retained Earnings and Cumulative Translation Adjustment accounts</a:t>
            </a:r>
          </a:p>
          <a:p>
            <a:pPr marL="285750" indent="-285750">
              <a:buFont typeface="Wingdings" panose="05000000000000000000" pitchFamily="2" charset="2"/>
              <a:buChar char="§"/>
            </a:pPr>
            <a:endParaRPr lang="en-US" sz="1400" dirty="0">
              <a:latin typeface="+mn-lt"/>
            </a:endParaRPr>
          </a:p>
          <a:p>
            <a:r>
              <a:rPr lang="en-US" sz="1400" b="1" dirty="0">
                <a:latin typeface="+mn-lt"/>
              </a:rPr>
              <a:t>Rates by Account Type:</a:t>
            </a:r>
          </a:p>
          <a:p>
            <a:pPr marL="285750" indent="-285750">
              <a:buFont typeface="Wingdings" panose="05000000000000000000" pitchFamily="2" charset="2"/>
              <a:buChar char="§"/>
            </a:pPr>
            <a:r>
              <a:rPr lang="en-US" sz="1400" dirty="0">
                <a:latin typeface="+mn-lt"/>
              </a:rPr>
              <a:t>B/S Accounts -&gt; Period End Rates</a:t>
            </a:r>
          </a:p>
          <a:p>
            <a:pPr marL="285750" indent="-285750">
              <a:buFont typeface="Wingdings" panose="05000000000000000000" pitchFamily="2" charset="2"/>
              <a:buChar char="§"/>
            </a:pPr>
            <a:r>
              <a:rPr lang="en-US" sz="1400" dirty="0">
                <a:latin typeface="+mn-lt"/>
              </a:rPr>
              <a:t>P&amp;L Accounts -&gt; Period Average Rates (Optional)</a:t>
            </a:r>
          </a:p>
          <a:p>
            <a:pPr marL="285750" indent="-285750">
              <a:buFont typeface="Wingdings" panose="05000000000000000000" pitchFamily="2" charset="2"/>
              <a:buChar char="§"/>
            </a:pPr>
            <a:r>
              <a:rPr lang="en-US" sz="1400" dirty="0">
                <a:latin typeface="+mn-lt"/>
              </a:rPr>
              <a:t>Equity </a:t>
            </a:r>
            <a:r>
              <a:rPr lang="en-US" sz="1400" dirty="0"/>
              <a:t>-&gt;</a:t>
            </a:r>
            <a:r>
              <a:rPr lang="en-US" sz="1400" dirty="0">
                <a:latin typeface="+mn-lt"/>
              </a:rPr>
              <a:t> Historical Rates</a:t>
            </a:r>
          </a:p>
        </p:txBody>
      </p:sp>
      <p:pic>
        <p:nvPicPr>
          <p:cNvPr id="7" name="Picture 6">
            <a:extLst>
              <a:ext uri="{FF2B5EF4-FFF2-40B4-BE49-F238E27FC236}">
                <a16:creationId xmlns:a16="http://schemas.microsoft.com/office/drawing/2014/main" id="{8EDF5C05-3A6F-4A8A-9ABC-BFB6ACF9DEE1}"/>
              </a:ext>
            </a:extLst>
          </p:cNvPr>
          <p:cNvPicPr>
            <a:picLocks noChangeAspect="1"/>
          </p:cNvPicPr>
          <p:nvPr/>
        </p:nvPicPr>
        <p:blipFill>
          <a:blip r:embed="rId3"/>
          <a:stretch>
            <a:fillRect/>
          </a:stretch>
        </p:blipFill>
        <p:spPr>
          <a:xfrm>
            <a:off x="31171" y="746849"/>
            <a:ext cx="6891885" cy="4125190"/>
          </a:xfrm>
          <a:prstGeom prst="rect">
            <a:avLst/>
          </a:prstGeom>
        </p:spPr>
      </p:pic>
      <p:sp>
        <p:nvSpPr>
          <p:cNvPr id="8" name="Title 2">
            <a:extLst>
              <a:ext uri="{FF2B5EF4-FFF2-40B4-BE49-F238E27FC236}">
                <a16:creationId xmlns:a16="http://schemas.microsoft.com/office/drawing/2014/main" id="{05EA476B-544F-4AC4-B42C-A2921B73F282}"/>
              </a:ext>
            </a:extLst>
          </p:cNvPr>
          <p:cNvSpPr txBox="1">
            <a:spLocks/>
          </p:cNvSpPr>
          <p:nvPr/>
        </p:nvSpPr>
        <p:spPr>
          <a:xfrm>
            <a:off x="469900" y="412747"/>
            <a:ext cx="11252200" cy="3341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000" b="0" i="0" kern="1200" cap="none" spc="-100" baseline="0">
                <a:solidFill>
                  <a:schemeClr val="tx1"/>
                </a:solidFill>
                <a:latin typeface="+mj-lt"/>
                <a:ea typeface="Bebas Neue" charset="0"/>
                <a:cs typeface="Chronicle Display Black"/>
              </a:defRPr>
            </a:lvl1pPr>
          </a:lstStyle>
          <a:p>
            <a:r>
              <a:rPr lang="en-US" sz="3000" b="1">
                <a:latin typeface="+mn-lt"/>
                <a:ea typeface="+mj-ea"/>
                <a:cs typeface="Calibri Light" panose="020F0302020204030204" pitchFamily="34" charset="0"/>
              </a:rPr>
              <a:t>Overview of Translation</a:t>
            </a:r>
          </a:p>
        </p:txBody>
      </p:sp>
      <p:sp>
        <p:nvSpPr>
          <p:cNvPr id="9" name="Title 2">
            <a:extLst>
              <a:ext uri="{FF2B5EF4-FFF2-40B4-BE49-F238E27FC236}">
                <a16:creationId xmlns:a16="http://schemas.microsoft.com/office/drawing/2014/main" id="{EB04CB7A-5528-4BF1-A842-6C767CE203E9}"/>
              </a:ext>
            </a:extLst>
          </p:cNvPr>
          <p:cNvSpPr txBox="1">
            <a:spLocks/>
          </p:cNvSpPr>
          <p:nvPr/>
        </p:nvSpPr>
        <p:spPr>
          <a:xfrm>
            <a:off x="639173" y="4551710"/>
            <a:ext cx="11252200" cy="334102"/>
          </a:xfrm>
          <a:prstGeom prst="rect">
            <a:avLst/>
          </a:prstGeom>
        </p:spPr>
        <p:txBody>
          <a:bodyPr vert="horz" lIns="0" tIns="0" rIns="0" bIns="0" rtlCol="0" anchor="t" anchorCtr="0">
            <a:noAutofit/>
          </a:bodyPr>
          <a:lstStyle>
            <a:lvl1pPr algn="l" defTabSz="914400" rtl="0" eaLnBrk="1" latinLnBrk="0" hangingPunct="1">
              <a:lnSpc>
                <a:spcPct val="80000"/>
              </a:lnSpc>
              <a:spcBef>
                <a:spcPct val="0"/>
              </a:spcBef>
              <a:buNone/>
              <a:defRPr sz="2000" b="0" i="0" kern="1200" cap="none" spc="-100" baseline="0">
                <a:solidFill>
                  <a:schemeClr val="tx1"/>
                </a:solidFill>
                <a:latin typeface="+mj-lt"/>
                <a:ea typeface="Bebas Neue" charset="0"/>
                <a:cs typeface="Chronicle Display Black"/>
              </a:defRPr>
            </a:lvl1pPr>
          </a:lstStyle>
          <a:p>
            <a:r>
              <a:rPr lang="en-US" sz="2400" b="1" spc="-75">
                <a:latin typeface="+mn-lt"/>
              </a:rPr>
              <a:t>Conversion Rate Types Configuration</a:t>
            </a:r>
          </a:p>
        </p:txBody>
      </p:sp>
      <p:sp>
        <p:nvSpPr>
          <p:cNvPr id="10" name="TextBox 9">
            <a:extLst>
              <a:ext uri="{FF2B5EF4-FFF2-40B4-BE49-F238E27FC236}">
                <a16:creationId xmlns:a16="http://schemas.microsoft.com/office/drawing/2014/main" id="{68396D67-625A-4D2C-81F1-4237FEEE0DA0}"/>
              </a:ext>
            </a:extLst>
          </p:cNvPr>
          <p:cNvSpPr txBox="1"/>
          <p:nvPr/>
        </p:nvSpPr>
        <p:spPr>
          <a:xfrm>
            <a:off x="639173" y="4815702"/>
            <a:ext cx="10421628" cy="646331"/>
          </a:xfrm>
          <a:prstGeom prst="rect">
            <a:avLst/>
          </a:prstGeom>
          <a:noFill/>
        </p:spPr>
        <p:txBody>
          <a:bodyPr wrap="square">
            <a:spAutoFit/>
          </a:bodyPr>
          <a:lstStyle/>
          <a:p>
            <a:r>
              <a:rPr lang="en-US">
                <a:latin typeface="Oracle Sans"/>
                <a:ea typeface="Calibri" panose="020F0502020204030204" pitchFamily="34" charset="0"/>
              </a:rPr>
              <a:t>R</a:t>
            </a:r>
            <a:r>
              <a:rPr lang="en-US" sz="1800">
                <a:effectLst/>
                <a:latin typeface="Oracle Sans"/>
                <a:ea typeface="Calibri" panose="020F0502020204030204" pitchFamily="34" charset="0"/>
              </a:rPr>
              <a:t>ate types are used to translate from entered foreign currency to ledger functional accounted currency</a:t>
            </a:r>
          </a:p>
          <a:p>
            <a:endParaRPr lang="en-US" b="1">
              <a:latin typeface="Calibri" panose="020F0502020204030204" pitchFamily="34" charset="0"/>
              <a:ea typeface="Open Sans" panose="020B0606030504020204" pitchFamily="34" charset="0"/>
              <a:cs typeface="Open Sans" panose="020B0606030504020204" pitchFamily="34" charset="0"/>
            </a:endParaRPr>
          </a:p>
        </p:txBody>
      </p:sp>
      <p:graphicFrame>
        <p:nvGraphicFramePr>
          <p:cNvPr id="11" name="Table 10">
            <a:extLst>
              <a:ext uri="{FF2B5EF4-FFF2-40B4-BE49-F238E27FC236}">
                <a16:creationId xmlns:a16="http://schemas.microsoft.com/office/drawing/2014/main" id="{9E12E6E7-CBD2-4086-94B6-E1FC9D9D6B64}"/>
              </a:ext>
            </a:extLst>
          </p:cNvPr>
          <p:cNvGraphicFramePr>
            <a:graphicFrameLocks noGrp="1"/>
          </p:cNvGraphicFramePr>
          <p:nvPr>
            <p:extLst>
              <p:ext uri="{D42A27DB-BD31-4B8C-83A1-F6EECF244321}">
                <p14:modId xmlns:p14="http://schemas.microsoft.com/office/powerpoint/2010/main" val="385763076"/>
              </p:ext>
            </p:extLst>
          </p:nvPr>
        </p:nvGraphicFramePr>
        <p:xfrm>
          <a:off x="2701506" y="5199319"/>
          <a:ext cx="5249621" cy="1250934"/>
        </p:xfrm>
        <a:graphic>
          <a:graphicData uri="http://schemas.openxmlformats.org/drawingml/2006/table">
            <a:tbl>
              <a:tblPr>
                <a:tableStyleId>{5C22544A-7EE6-4342-B048-85BDC9FD1C3A}</a:tableStyleId>
              </a:tblPr>
              <a:tblGrid>
                <a:gridCol w="2382358">
                  <a:extLst>
                    <a:ext uri="{9D8B030D-6E8A-4147-A177-3AD203B41FA5}">
                      <a16:colId xmlns:a16="http://schemas.microsoft.com/office/drawing/2014/main" val="1592157588"/>
                    </a:ext>
                  </a:extLst>
                </a:gridCol>
                <a:gridCol w="2867263">
                  <a:extLst>
                    <a:ext uri="{9D8B030D-6E8A-4147-A177-3AD203B41FA5}">
                      <a16:colId xmlns:a16="http://schemas.microsoft.com/office/drawing/2014/main" val="2933030786"/>
                    </a:ext>
                  </a:extLst>
                </a:gridCol>
              </a:tblGrid>
              <a:tr h="237936">
                <a:tc>
                  <a:txBody>
                    <a:bodyPr/>
                    <a:lstStyle/>
                    <a:p>
                      <a:pPr algn="l" fontAlgn="b"/>
                      <a:r>
                        <a:rPr lang="en-US" sz="1600" b="1" u="none" strike="noStrike">
                          <a:effectLst/>
                        </a:rPr>
                        <a:t>Cloud Rate Type</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lumMod val="50000"/>
                      </a:schemeClr>
                    </a:solidFill>
                  </a:tcPr>
                </a:tc>
                <a:tc>
                  <a:txBody>
                    <a:bodyPr/>
                    <a:lstStyle/>
                    <a:p>
                      <a:pPr algn="l" fontAlgn="b"/>
                      <a:r>
                        <a:rPr lang="en-US" sz="1600" b="1" u="none" strike="noStrike">
                          <a:effectLst/>
                        </a:rPr>
                        <a:t>Description</a:t>
                      </a:r>
                      <a:endParaRPr lang="en-US" sz="1600" b="1" i="0" u="none" strike="noStrike">
                        <a:solidFill>
                          <a:srgbClr val="000000"/>
                        </a:solidFill>
                        <a:effectLst/>
                        <a:latin typeface="Calibri" panose="020F0502020204030204" pitchFamily="34" charset="0"/>
                      </a:endParaRPr>
                    </a:p>
                  </a:txBody>
                  <a:tcPr marL="6350" marR="6350" marT="6350" marB="0" anchor="b">
                    <a:solidFill>
                      <a:schemeClr val="bg1">
                        <a:lumMod val="50000"/>
                      </a:schemeClr>
                    </a:solidFill>
                  </a:tcPr>
                </a:tc>
                <a:extLst>
                  <a:ext uri="{0D108BD9-81ED-4DB2-BD59-A6C34878D82A}">
                    <a16:rowId xmlns:a16="http://schemas.microsoft.com/office/drawing/2014/main" val="781054187"/>
                  </a:ext>
                </a:extLst>
              </a:tr>
              <a:tr h="250186">
                <a:tc>
                  <a:txBody>
                    <a:bodyPr/>
                    <a:lstStyle/>
                    <a:p>
                      <a:pPr algn="l" fontAlgn="b"/>
                      <a:r>
                        <a:rPr lang="en-US" sz="1400" b="1" u="none" strike="noStrike">
                          <a:effectLst/>
                        </a:rPr>
                        <a:t>Average</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Average Rate</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893969421"/>
                  </a:ext>
                </a:extLst>
              </a:tr>
              <a:tr h="250186">
                <a:tc>
                  <a:txBody>
                    <a:bodyPr/>
                    <a:lstStyle/>
                    <a:p>
                      <a:pPr algn="l" fontAlgn="b"/>
                      <a:r>
                        <a:rPr lang="en-US" sz="1400" b="1" u="none" strike="noStrike">
                          <a:effectLst/>
                        </a:rPr>
                        <a:t>Spot</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Spot Exchange Rate</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800853621"/>
                  </a:ext>
                </a:extLst>
              </a:tr>
              <a:tr h="250186">
                <a:tc>
                  <a:txBody>
                    <a:bodyPr/>
                    <a:lstStyle/>
                    <a:p>
                      <a:pPr algn="l" fontAlgn="b"/>
                      <a:r>
                        <a:rPr lang="en-US" sz="1400" b="1" u="none" strike="noStrike">
                          <a:effectLst/>
                        </a:rPr>
                        <a:t>Corporate</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Corporate Exchange Rate</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11136684"/>
                  </a:ext>
                </a:extLst>
              </a:tr>
              <a:tr h="250186">
                <a:tc>
                  <a:txBody>
                    <a:bodyPr/>
                    <a:lstStyle/>
                    <a:p>
                      <a:pPr algn="l" fontAlgn="b"/>
                      <a:r>
                        <a:rPr lang="en-US" sz="1400" b="1" u="none" strike="noStrike">
                          <a:effectLst/>
                        </a:rPr>
                        <a:t>User</a:t>
                      </a:r>
                      <a:endParaRPr lang="en-US" sz="1400" b="1" i="0" u="none" strike="noStrike">
                        <a:solidFill>
                          <a:srgbClr val="000000"/>
                        </a:solidFill>
                        <a:effectLst/>
                        <a:latin typeface="Calibri" panose="020F0502020204030204" pitchFamily="34" charset="0"/>
                      </a:endParaRPr>
                    </a:p>
                  </a:txBody>
                  <a:tcPr marL="6350" marR="6350" marT="6350" marB="0" anchor="b"/>
                </a:tc>
                <a:tc>
                  <a:txBody>
                    <a:bodyPr/>
                    <a:lstStyle/>
                    <a:p>
                      <a:pPr algn="l" fontAlgn="b"/>
                      <a:r>
                        <a:rPr lang="en-US" sz="1400" b="1" u="none" strike="noStrike">
                          <a:effectLst/>
                        </a:rPr>
                        <a:t>User Specified Rate</a:t>
                      </a:r>
                      <a:endParaRPr lang="en-US" sz="1400" b="1"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964707586"/>
                  </a:ext>
                </a:extLst>
              </a:tr>
            </a:tbl>
          </a:graphicData>
        </a:graphic>
      </p:graphicFrame>
    </p:spTree>
    <p:extLst>
      <p:ext uri="{BB962C8B-B14F-4D97-AF65-F5344CB8AC3E}">
        <p14:creationId xmlns:p14="http://schemas.microsoft.com/office/powerpoint/2010/main" val="4198054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solidFill>
                  <a:schemeClr val="tx1"/>
                </a:solidFill>
              </a:rPr>
              <a:t>PROCESS INTERFACED JOURNAL E</a:t>
            </a:r>
            <a:r>
              <a:rPr lang="en-US" b="1"/>
              <a:t>NTRIES (JEs)</a:t>
            </a:r>
            <a:endParaRPr lang="en-US" b="1">
              <a:solidFill>
                <a:schemeClr val="tx1"/>
              </a:solidFill>
            </a:endParaRPr>
          </a:p>
        </p:txBody>
      </p:sp>
    </p:spTree>
    <p:extLst>
      <p:ext uri="{BB962C8B-B14F-4D97-AF65-F5344CB8AC3E}">
        <p14:creationId xmlns:p14="http://schemas.microsoft.com/office/powerpoint/2010/main" val="17868445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BFDBF7B-2D46-4224-AB05-FA935422CBC1}"/>
              </a:ext>
            </a:extLst>
          </p:cNvPr>
          <p:cNvGrpSpPr/>
          <p:nvPr/>
        </p:nvGrpSpPr>
        <p:grpSpPr>
          <a:xfrm>
            <a:off x="228600" y="2377501"/>
            <a:ext cx="9837647" cy="4502048"/>
            <a:chOff x="219634" y="1231554"/>
            <a:chExt cx="11650013" cy="5188194"/>
          </a:xfrm>
        </p:grpSpPr>
        <p:sp>
          <p:nvSpPr>
            <p:cNvPr id="4" name="Rectangle: Rounded Corners 3">
              <a:extLst>
                <a:ext uri="{FF2B5EF4-FFF2-40B4-BE49-F238E27FC236}">
                  <a16:creationId xmlns:a16="http://schemas.microsoft.com/office/drawing/2014/main" id="{C5ECBD86-203C-443A-9F70-2EFAE7FE6139}"/>
                </a:ext>
              </a:extLst>
            </p:cNvPr>
            <p:cNvSpPr/>
            <p:nvPr/>
          </p:nvSpPr>
          <p:spPr bwMode="gray">
            <a:xfrm>
              <a:off x="1734875" y="3475726"/>
              <a:ext cx="8376687" cy="375693"/>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Subledger Accounting Engine</a:t>
              </a:r>
            </a:p>
          </p:txBody>
        </p:sp>
        <p:sp>
          <p:nvSpPr>
            <p:cNvPr id="9" name="Rectangle: Rounded Corners 8">
              <a:extLst>
                <a:ext uri="{FF2B5EF4-FFF2-40B4-BE49-F238E27FC236}">
                  <a16:creationId xmlns:a16="http://schemas.microsoft.com/office/drawing/2014/main" id="{4DA4F3C9-9C7A-4B82-8BE2-9616DE992154}"/>
                </a:ext>
              </a:extLst>
            </p:cNvPr>
            <p:cNvSpPr/>
            <p:nvPr/>
          </p:nvSpPr>
          <p:spPr bwMode="gray">
            <a:xfrm>
              <a:off x="2222205" y="4489488"/>
              <a:ext cx="7963786" cy="908338"/>
            </a:xfrm>
            <a:prstGeom prst="roundRect">
              <a:avLst/>
            </a:prstGeom>
            <a:solidFill>
              <a:schemeClr val="accent3"/>
            </a:solidFill>
            <a:ln w="19050" algn="ctr">
              <a:noFill/>
              <a:miter lim="800000"/>
              <a:headEnd/>
              <a:tailEnd/>
            </a:ln>
          </p:spPr>
          <p:txBody>
            <a:bodyPr wrap="square" lIns="88900" tIns="88900" rIns="88900" bIns="88900" rtlCol="0" anchor="t"/>
            <a:lstStyle/>
            <a:p>
              <a:pPr>
                <a:lnSpc>
                  <a:spcPct val="106000"/>
                </a:lnSpc>
                <a:buFont typeface="Wingdings 2" pitchFamily="18" charset="2"/>
                <a:buNone/>
              </a:pPr>
              <a:r>
                <a:rPr lang="en-US" sz="1200" b="1"/>
                <a:t>General Ledger</a:t>
              </a:r>
            </a:p>
          </p:txBody>
        </p:sp>
        <p:sp>
          <p:nvSpPr>
            <p:cNvPr id="10" name="Rectangle: Rounded Corners 9">
              <a:extLst>
                <a:ext uri="{FF2B5EF4-FFF2-40B4-BE49-F238E27FC236}">
                  <a16:creationId xmlns:a16="http://schemas.microsoft.com/office/drawing/2014/main" id="{903A99D2-8009-4F2D-AF84-8AF07825257F}"/>
                </a:ext>
              </a:extLst>
            </p:cNvPr>
            <p:cNvSpPr/>
            <p:nvPr/>
          </p:nvSpPr>
          <p:spPr bwMode="gray">
            <a:xfrm>
              <a:off x="1190830" y="1465930"/>
              <a:ext cx="1449573" cy="908338"/>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Purchasing</a:t>
              </a:r>
            </a:p>
          </p:txBody>
        </p:sp>
        <p:sp>
          <p:nvSpPr>
            <p:cNvPr id="11" name="Rectangle: Rounded Corners 10">
              <a:extLst>
                <a:ext uri="{FF2B5EF4-FFF2-40B4-BE49-F238E27FC236}">
                  <a16:creationId xmlns:a16="http://schemas.microsoft.com/office/drawing/2014/main" id="{1D701EF0-59AB-4E7C-8250-4935B8CE4333}"/>
                </a:ext>
              </a:extLst>
            </p:cNvPr>
            <p:cNvSpPr/>
            <p:nvPr/>
          </p:nvSpPr>
          <p:spPr bwMode="gray">
            <a:xfrm>
              <a:off x="3831265" y="1465930"/>
              <a:ext cx="1449573" cy="908338"/>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Payables</a:t>
              </a:r>
            </a:p>
          </p:txBody>
        </p:sp>
        <p:sp>
          <p:nvSpPr>
            <p:cNvPr id="12" name="Rectangle: Rounded Corners 11">
              <a:extLst>
                <a:ext uri="{FF2B5EF4-FFF2-40B4-BE49-F238E27FC236}">
                  <a16:creationId xmlns:a16="http://schemas.microsoft.com/office/drawing/2014/main" id="{DB8DA07A-9B8A-45A9-BE51-85E2AB123FC9}"/>
                </a:ext>
              </a:extLst>
            </p:cNvPr>
            <p:cNvSpPr/>
            <p:nvPr/>
          </p:nvSpPr>
          <p:spPr bwMode="gray">
            <a:xfrm>
              <a:off x="5658296" y="1467641"/>
              <a:ext cx="1449573" cy="908338"/>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Fixed Assets</a:t>
              </a:r>
            </a:p>
          </p:txBody>
        </p:sp>
        <p:sp>
          <p:nvSpPr>
            <p:cNvPr id="13" name="Rectangle: Rounded Corners 12">
              <a:extLst>
                <a:ext uri="{FF2B5EF4-FFF2-40B4-BE49-F238E27FC236}">
                  <a16:creationId xmlns:a16="http://schemas.microsoft.com/office/drawing/2014/main" id="{194802CF-FB8B-4305-AF66-77CE285E6D10}"/>
                </a:ext>
              </a:extLst>
            </p:cNvPr>
            <p:cNvSpPr/>
            <p:nvPr/>
          </p:nvSpPr>
          <p:spPr bwMode="gray">
            <a:xfrm>
              <a:off x="7570379" y="1465930"/>
              <a:ext cx="1442108" cy="908338"/>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Receivables</a:t>
              </a:r>
            </a:p>
          </p:txBody>
        </p:sp>
        <p:sp>
          <p:nvSpPr>
            <p:cNvPr id="21" name="TextBox 20">
              <a:extLst>
                <a:ext uri="{FF2B5EF4-FFF2-40B4-BE49-F238E27FC236}">
                  <a16:creationId xmlns:a16="http://schemas.microsoft.com/office/drawing/2014/main" id="{90FA02E9-7CD0-42C5-9B80-F913F35C39D6}"/>
                </a:ext>
              </a:extLst>
            </p:cNvPr>
            <p:cNvSpPr txBox="1"/>
            <p:nvPr/>
          </p:nvSpPr>
          <p:spPr>
            <a:xfrm>
              <a:off x="2880330" y="1697122"/>
              <a:ext cx="728638" cy="184666"/>
            </a:xfrm>
            <a:prstGeom prst="rect">
              <a:avLst/>
            </a:prstGeom>
            <a:noFill/>
          </p:spPr>
          <p:txBody>
            <a:bodyPr vert="horz" wrap="square" lIns="0" tIns="0" rIns="0" bIns="0" rtlCol="0">
              <a:spAutoFit/>
            </a:bodyPr>
            <a:lstStyle/>
            <a:p>
              <a:pPr>
                <a:spcBef>
                  <a:spcPts val="200"/>
                </a:spcBef>
                <a:buSzPct val="100000"/>
              </a:pPr>
              <a:r>
                <a:rPr lang="en-US" sz="1200"/>
                <a:t>Matching</a:t>
              </a:r>
            </a:p>
          </p:txBody>
        </p:sp>
        <p:sp>
          <p:nvSpPr>
            <p:cNvPr id="35" name="TextBox 34">
              <a:extLst>
                <a:ext uri="{FF2B5EF4-FFF2-40B4-BE49-F238E27FC236}">
                  <a16:creationId xmlns:a16="http://schemas.microsoft.com/office/drawing/2014/main" id="{9CA97009-443D-4748-AAEB-0FFE7C436012}"/>
                </a:ext>
              </a:extLst>
            </p:cNvPr>
            <p:cNvSpPr txBox="1"/>
            <p:nvPr/>
          </p:nvSpPr>
          <p:spPr>
            <a:xfrm>
              <a:off x="6397689" y="2451988"/>
              <a:ext cx="2150881" cy="394980"/>
            </a:xfrm>
            <a:prstGeom prst="rect">
              <a:avLst/>
            </a:prstGeom>
            <a:noFill/>
          </p:spPr>
          <p:txBody>
            <a:bodyPr vert="horz" wrap="square" lIns="0" tIns="0" rIns="0" bIns="0" rtlCol="0">
              <a:spAutoFit/>
            </a:bodyPr>
            <a:lstStyle/>
            <a:p>
              <a:pPr>
                <a:spcBef>
                  <a:spcPts val="200"/>
                </a:spcBef>
                <a:buSzPct val="100000"/>
              </a:pPr>
              <a:r>
                <a:rPr lang="en-US" sz="1200"/>
                <a:t>Revenue Accounting Events</a:t>
              </a:r>
            </a:p>
            <a:p>
              <a:pPr algn="ctr">
                <a:spcBef>
                  <a:spcPts val="200"/>
                </a:spcBef>
                <a:buSzPct val="100000"/>
              </a:pPr>
              <a:r>
                <a:rPr lang="en-US" sz="1200"/>
                <a:t>Misc Cost Accounting</a:t>
              </a:r>
            </a:p>
          </p:txBody>
        </p:sp>
        <p:cxnSp>
          <p:nvCxnSpPr>
            <p:cNvPr id="39" name="Straight Arrow Connector 38">
              <a:extLst>
                <a:ext uri="{FF2B5EF4-FFF2-40B4-BE49-F238E27FC236}">
                  <a16:creationId xmlns:a16="http://schemas.microsoft.com/office/drawing/2014/main" id="{8E2567BD-89FB-4038-823E-28B9E972BEEB}"/>
                </a:ext>
              </a:extLst>
            </p:cNvPr>
            <p:cNvCxnSpPr>
              <a:cxnSpLocks/>
              <a:stCxn id="10" idx="3"/>
              <a:endCxn id="11" idx="1"/>
            </p:cNvCxnSpPr>
            <p:nvPr/>
          </p:nvCxnSpPr>
          <p:spPr>
            <a:xfrm>
              <a:off x="2640403" y="1920099"/>
              <a:ext cx="119086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3FFF3D04-381F-4FFD-908C-9CDC877DB612}"/>
                </a:ext>
              </a:extLst>
            </p:cNvPr>
            <p:cNvCxnSpPr>
              <a:cxnSpLocks/>
              <a:endCxn id="90" idx="0"/>
            </p:cNvCxnSpPr>
            <p:nvPr/>
          </p:nvCxnSpPr>
          <p:spPr>
            <a:xfrm>
              <a:off x="6291364" y="3823637"/>
              <a:ext cx="25663" cy="849954"/>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495FBF98-8530-4FF8-AC79-9C55031324E1}"/>
                </a:ext>
              </a:extLst>
            </p:cNvPr>
            <p:cNvSpPr txBox="1"/>
            <p:nvPr/>
          </p:nvSpPr>
          <p:spPr>
            <a:xfrm>
              <a:off x="5153250" y="3984675"/>
              <a:ext cx="2491553" cy="184666"/>
            </a:xfrm>
            <a:prstGeom prst="rect">
              <a:avLst/>
            </a:prstGeom>
            <a:noFill/>
          </p:spPr>
          <p:txBody>
            <a:bodyPr vert="horz" wrap="square" lIns="0" tIns="0" rIns="0" bIns="0" rtlCol="0">
              <a:spAutoFit/>
            </a:bodyPr>
            <a:lstStyle/>
            <a:p>
              <a:pPr>
                <a:spcBef>
                  <a:spcPts val="200"/>
                </a:spcBef>
                <a:buSzPct val="100000"/>
              </a:pPr>
              <a:r>
                <a:rPr lang="en-US" sz="1200"/>
                <a:t>Transfer and Post Accounting</a:t>
              </a:r>
            </a:p>
          </p:txBody>
        </p:sp>
        <p:cxnSp>
          <p:nvCxnSpPr>
            <p:cNvPr id="54" name="Straight Arrow Connector 53">
              <a:extLst>
                <a:ext uri="{FF2B5EF4-FFF2-40B4-BE49-F238E27FC236}">
                  <a16:creationId xmlns:a16="http://schemas.microsoft.com/office/drawing/2014/main" id="{007AAE2A-FBA5-4505-A614-B878D134373D}"/>
                </a:ext>
              </a:extLst>
            </p:cNvPr>
            <p:cNvCxnSpPr>
              <a:cxnSpLocks/>
            </p:cNvCxnSpPr>
            <p:nvPr/>
          </p:nvCxnSpPr>
          <p:spPr>
            <a:xfrm>
              <a:off x="2229859" y="2375939"/>
              <a:ext cx="0" cy="10997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4CE6DB8-A43B-4A52-8728-CC65A86EE703}"/>
                </a:ext>
              </a:extLst>
            </p:cNvPr>
            <p:cNvCxnSpPr>
              <a:cxnSpLocks/>
            </p:cNvCxnSpPr>
            <p:nvPr/>
          </p:nvCxnSpPr>
          <p:spPr>
            <a:xfrm>
              <a:off x="4556051" y="2375939"/>
              <a:ext cx="0" cy="109978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11424FC9-D325-400C-BF55-175447140620}"/>
                </a:ext>
              </a:extLst>
            </p:cNvPr>
            <p:cNvCxnSpPr>
              <a:cxnSpLocks/>
            </p:cNvCxnSpPr>
            <p:nvPr/>
          </p:nvCxnSpPr>
          <p:spPr>
            <a:xfrm>
              <a:off x="6349413" y="2374268"/>
              <a:ext cx="0" cy="110145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7570C68-8DD4-4313-A535-1602658E8604}"/>
                </a:ext>
              </a:extLst>
            </p:cNvPr>
            <p:cNvCxnSpPr>
              <a:cxnSpLocks/>
            </p:cNvCxnSpPr>
            <p:nvPr/>
          </p:nvCxnSpPr>
          <p:spPr>
            <a:xfrm>
              <a:off x="8479464" y="2374268"/>
              <a:ext cx="0" cy="110145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463B133-3989-437B-8709-2ACBF152D656}"/>
                </a:ext>
              </a:extLst>
            </p:cNvPr>
            <p:cNvSpPr txBox="1"/>
            <p:nvPr/>
          </p:nvSpPr>
          <p:spPr>
            <a:xfrm>
              <a:off x="3926958" y="2522527"/>
              <a:ext cx="1474381" cy="184666"/>
            </a:xfrm>
            <a:prstGeom prst="rect">
              <a:avLst/>
            </a:prstGeom>
            <a:noFill/>
          </p:spPr>
          <p:txBody>
            <a:bodyPr vert="horz" wrap="square" lIns="0" tIns="0" rIns="0" bIns="0" rtlCol="0">
              <a:spAutoFit/>
            </a:bodyPr>
            <a:lstStyle/>
            <a:p>
              <a:pPr>
                <a:spcBef>
                  <a:spcPts val="200"/>
                </a:spcBef>
                <a:buSzPct val="100000"/>
              </a:pPr>
              <a:r>
                <a:rPr lang="en-US" sz="1200"/>
                <a:t>Invoices, Payments</a:t>
              </a:r>
            </a:p>
          </p:txBody>
        </p:sp>
        <p:sp>
          <p:nvSpPr>
            <p:cNvPr id="59" name="TextBox 58">
              <a:extLst>
                <a:ext uri="{FF2B5EF4-FFF2-40B4-BE49-F238E27FC236}">
                  <a16:creationId xmlns:a16="http://schemas.microsoft.com/office/drawing/2014/main" id="{0230E5FA-5429-412B-A4AE-C8F41AEA5815}"/>
                </a:ext>
              </a:extLst>
            </p:cNvPr>
            <p:cNvSpPr txBox="1"/>
            <p:nvPr/>
          </p:nvSpPr>
          <p:spPr>
            <a:xfrm>
              <a:off x="5579837" y="3061887"/>
              <a:ext cx="1474381" cy="184666"/>
            </a:xfrm>
            <a:prstGeom prst="rect">
              <a:avLst/>
            </a:prstGeom>
            <a:noFill/>
          </p:spPr>
          <p:txBody>
            <a:bodyPr vert="horz" wrap="square" lIns="0" tIns="0" rIns="0" bIns="0" rtlCol="0">
              <a:spAutoFit/>
            </a:bodyPr>
            <a:lstStyle/>
            <a:p>
              <a:pPr>
                <a:spcBef>
                  <a:spcPts val="200"/>
                </a:spcBef>
                <a:buSzPct val="100000"/>
              </a:pPr>
              <a:r>
                <a:rPr lang="en-US" sz="1200"/>
                <a:t>Depreciation, Adj.</a:t>
              </a:r>
            </a:p>
          </p:txBody>
        </p:sp>
        <p:sp>
          <p:nvSpPr>
            <p:cNvPr id="60" name="TextBox 59">
              <a:extLst>
                <a:ext uri="{FF2B5EF4-FFF2-40B4-BE49-F238E27FC236}">
                  <a16:creationId xmlns:a16="http://schemas.microsoft.com/office/drawing/2014/main" id="{862D0F21-7952-4E0D-957F-23CD77CA2702}"/>
                </a:ext>
              </a:extLst>
            </p:cNvPr>
            <p:cNvSpPr txBox="1"/>
            <p:nvPr/>
          </p:nvSpPr>
          <p:spPr>
            <a:xfrm>
              <a:off x="7582459" y="3116476"/>
              <a:ext cx="2150881" cy="184666"/>
            </a:xfrm>
            <a:prstGeom prst="rect">
              <a:avLst/>
            </a:prstGeom>
            <a:noFill/>
          </p:spPr>
          <p:txBody>
            <a:bodyPr vert="horz" wrap="square" lIns="0" tIns="0" rIns="0" bIns="0" rtlCol="0">
              <a:spAutoFit/>
            </a:bodyPr>
            <a:lstStyle/>
            <a:p>
              <a:pPr>
                <a:spcBef>
                  <a:spcPts val="200"/>
                </a:spcBef>
                <a:buSzPct val="100000"/>
              </a:pPr>
              <a:r>
                <a:rPr lang="en-US" sz="1200"/>
                <a:t>Invoices, Cash Receipts</a:t>
              </a:r>
            </a:p>
          </p:txBody>
        </p:sp>
        <p:sp>
          <p:nvSpPr>
            <p:cNvPr id="62" name="TextBox 61">
              <a:extLst>
                <a:ext uri="{FF2B5EF4-FFF2-40B4-BE49-F238E27FC236}">
                  <a16:creationId xmlns:a16="http://schemas.microsoft.com/office/drawing/2014/main" id="{5203477D-54AE-445C-A62B-5F37CCD91579}"/>
                </a:ext>
              </a:extLst>
            </p:cNvPr>
            <p:cNvSpPr txBox="1"/>
            <p:nvPr/>
          </p:nvSpPr>
          <p:spPr>
            <a:xfrm>
              <a:off x="1749968" y="3134378"/>
              <a:ext cx="1474381" cy="184666"/>
            </a:xfrm>
            <a:prstGeom prst="rect">
              <a:avLst/>
            </a:prstGeom>
            <a:noFill/>
          </p:spPr>
          <p:txBody>
            <a:bodyPr vert="horz" wrap="square" lIns="0" tIns="0" rIns="0" bIns="0" rtlCol="0">
              <a:spAutoFit/>
            </a:bodyPr>
            <a:lstStyle/>
            <a:p>
              <a:pPr>
                <a:spcBef>
                  <a:spcPts val="200"/>
                </a:spcBef>
                <a:buSzPct val="100000"/>
              </a:pPr>
              <a:r>
                <a:rPr lang="en-US" sz="1200"/>
                <a:t>Receipt Accruals</a:t>
              </a:r>
            </a:p>
          </p:txBody>
        </p:sp>
        <p:sp>
          <p:nvSpPr>
            <p:cNvPr id="68" name="Rectangle: Rounded Corners 67">
              <a:extLst>
                <a:ext uri="{FF2B5EF4-FFF2-40B4-BE49-F238E27FC236}">
                  <a16:creationId xmlns:a16="http://schemas.microsoft.com/office/drawing/2014/main" id="{C35BA608-3590-4291-A83E-2767CDD31500}"/>
                </a:ext>
              </a:extLst>
            </p:cNvPr>
            <p:cNvSpPr/>
            <p:nvPr/>
          </p:nvSpPr>
          <p:spPr bwMode="gray">
            <a:xfrm>
              <a:off x="9790010" y="1231554"/>
              <a:ext cx="1211160" cy="558571"/>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Cash Mgmt.</a:t>
              </a:r>
            </a:p>
          </p:txBody>
        </p:sp>
        <p:cxnSp>
          <p:nvCxnSpPr>
            <p:cNvPr id="69" name="Straight Arrow Connector 68">
              <a:extLst>
                <a:ext uri="{FF2B5EF4-FFF2-40B4-BE49-F238E27FC236}">
                  <a16:creationId xmlns:a16="http://schemas.microsoft.com/office/drawing/2014/main" id="{B53DFD6E-1552-41FB-B803-FC0B0770C2AB}"/>
                </a:ext>
              </a:extLst>
            </p:cNvPr>
            <p:cNvCxnSpPr>
              <a:cxnSpLocks/>
            </p:cNvCxnSpPr>
            <p:nvPr/>
          </p:nvCxnSpPr>
          <p:spPr>
            <a:xfrm>
              <a:off x="9001854" y="1521617"/>
              <a:ext cx="695988" cy="0"/>
            </a:xfrm>
            <a:prstGeom prst="straightConnector1">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4954BC8D-5F38-40C5-AC52-74DA1CF96041}"/>
                </a:ext>
              </a:extLst>
            </p:cNvPr>
            <p:cNvSpPr txBox="1"/>
            <p:nvPr/>
          </p:nvSpPr>
          <p:spPr>
            <a:xfrm>
              <a:off x="8825620" y="1315878"/>
              <a:ext cx="1075441" cy="397507"/>
            </a:xfrm>
            <a:prstGeom prst="rect">
              <a:avLst/>
            </a:prstGeom>
            <a:noFill/>
          </p:spPr>
          <p:txBody>
            <a:bodyPr vert="horz" wrap="square" lIns="0" tIns="0" rIns="0" bIns="0" rtlCol="0">
              <a:spAutoFit/>
            </a:bodyPr>
            <a:lstStyle/>
            <a:p>
              <a:pPr>
                <a:spcBef>
                  <a:spcPts val="200"/>
                </a:spcBef>
                <a:buSzPct val="100000"/>
              </a:pPr>
              <a:r>
                <a:rPr lang="en-US" sz="1200"/>
                <a:t>Bank Recon., </a:t>
              </a:r>
            </a:p>
            <a:p>
              <a:pPr>
                <a:spcBef>
                  <a:spcPts val="200"/>
                </a:spcBef>
                <a:buSzPct val="100000"/>
              </a:pPr>
              <a:r>
                <a:rPr lang="en-US" sz="1200"/>
                <a:t>Receipt Recon.</a:t>
              </a:r>
            </a:p>
          </p:txBody>
        </p:sp>
        <p:sp>
          <p:nvSpPr>
            <p:cNvPr id="73" name="TextBox 72">
              <a:extLst>
                <a:ext uri="{FF2B5EF4-FFF2-40B4-BE49-F238E27FC236}">
                  <a16:creationId xmlns:a16="http://schemas.microsoft.com/office/drawing/2014/main" id="{98ADF108-7E18-4999-BF94-A0EA0DB38A96}"/>
                </a:ext>
              </a:extLst>
            </p:cNvPr>
            <p:cNvSpPr txBox="1"/>
            <p:nvPr/>
          </p:nvSpPr>
          <p:spPr>
            <a:xfrm>
              <a:off x="616688" y="3984675"/>
              <a:ext cx="554639" cy="184666"/>
            </a:xfrm>
            <a:prstGeom prst="rect">
              <a:avLst/>
            </a:prstGeom>
            <a:noFill/>
          </p:spPr>
          <p:txBody>
            <a:bodyPr vert="horz" wrap="none" lIns="0" tIns="0" rIns="0" bIns="0" rtlCol="0">
              <a:spAutoFit/>
            </a:bodyPr>
            <a:lstStyle/>
            <a:p>
              <a:pPr>
                <a:spcBef>
                  <a:spcPts val="200"/>
                </a:spcBef>
                <a:buSzPct val="100000"/>
              </a:pPr>
              <a:r>
                <a:rPr lang="en-US" sz="1200" b="1"/>
                <a:t>Legend</a:t>
              </a:r>
            </a:p>
          </p:txBody>
        </p:sp>
        <p:sp>
          <p:nvSpPr>
            <p:cNvPr id="74" name="Rectangle: Rounded Corners 73">
              <a:extLst>
                <a:ext uri="{FF2B5EF4-FFF2-40B4-BE49-F238E27FC236}">
                  <a16:creationId xmlns:a16="http://schemas.microsoft.com/office/drawing/2014/main" id="{0ED443AD-7A60-47F8-A9CF-769E28C63016}"/>
                </a:ext>
              </a:extLst>
            </p:cNvPr>
            <p:cNvSpPr/>
            <p:nvPr/>
          </p:nvSpPr>
          <p:spPr bwMode="gray">
            <a:xfrm>
              <a:off x="326063" y="4237137"/>
              <a:ext cx="1085408" cy="401207"/>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Cloud Module</a:t>
              </a:r>
            </a:p>
          </p:txBody>
        </p:sp>
        <p:sp>
          <p:nvSpPr>
            <p:cNvPr id="75" name="Rectangle: Rounded Corners 74">
              <a:extLst>
                <a:ext uri="{FF2B5EF4-FFF2-40B4-BE49-F238E27FC236}">
                  <a16:creationId xmlns:a16="http://schemas.microsoft.com/office/drawing/2014/main" id="{D4065547-2BCE-4EE1-862F-4B20CB41638F}"/>
                </a:ext>
              </a:extLst>
            </p:cNvPr>
            <p:cNvSpPr/>
            <p:nvPr/>
          </p:nvSpPr>
          <p:spPr bwMode="gray">
            <a:xfrm>
              <a:off x="326063" y="4743053"/>
              <a:ext cx="1085408" cy="401207"/>
            </a:xfrm>
            <a:prstGeom prst="roundRect">
              <a:avLst/>
            </a:prstGeom>
            <a:solidFill>
              <a:schemeClr val="bg1">
                <a:lumMod val="75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b="1"/>
                <a:t>Accounting Engine</a:t>
              </a:r>
            </a:p>
          </p:txBody>
        </p:sp>
        <p:sp>
          <p:nvSpPr>
            <p:cNvPr id="82" name="Rectangle: Rounded Corners 81">
              <a:extLst>
                <a:ext uri="{FF2B5EF4-FFF2-40B4-BE49-F238E27FC236}">
                  <a16:creationId xmlns:a16="http://schemas.microsoft.com/office/drawing/2014/main" id="{7BE3F0FD-0137-4B1F-B01C-F25901B96152}"/>
                </a:ext>
              </a:extLst>
            </p:cNvPr>
            <p:cNvSpPr/>
            <p:nvPr/>
          </p:nvSpPr>
          <p:spPr bwMode="gray">
            <a:xfrm>
              <a:off x="326063" y="5236452"/>
              <a:ext cx="1085408" cy="450339"/>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3</a:t>
              </a:r>
              <a:r>
                <a:rPr lang="en-US" sz="1200" b="1" baseline="30000"/>
                <a:t>rd</a:t>
              </a:r>
              <a:r>
                <a:rPr lang="en-US" sz="1200" b="1"/>
                <a:t> Party</a:t>
              </a:r>
            </a:p>
          </p:txBody>
        </p:sp>
        <p:sp>
          <p:nvSpPr>
            <p:cNvPr id="83" name="Rectangle 82">
              <a:extLst>
                <a:ext uri="{FF2B5EF4-FFF2-40B4-BE49-F238E27FC236}">
                  <a16:creationId xmlns:a16="http://schemas.microsoft.com/office/drawing/2014/main" id="{8D93D88D-8B56-4BDB-8C58-BE20893C1052}"/>
                </a:ext>
              </a:extLst>
            </p:cNvPr>
            <p:cNvSpPr/>
            <p:nvPr/>
          </p:nvSpPr>
          <p:spPr bwMode="gray">
            <a:xfrm>
              <a:off x="219634" y="3984674"/>
              <a:ext cx="1300822" cy="1727557"/>
            </a:xfrm>
            <a:prstGeom prst="rect">
              <a:avLst/>
            </a:prstGeom>
            <a:noFill/>
            <a:ln w="19050"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84" name="Rectangle: Rounded Corners 83">
              <a:extLst>
                <a:ext uri="{FF2B5EF4-FFF2-40B4-BE49-F238E27FC236}">
                  <a16:creationId xmlns:a16="http://schemas.microsoft.com/office/drawing/2014/main" id="{17B901F5-25B0-404C-A29C-08D79EE8F18A}"/>
                </a:ext>
              </a:extLst>
            </p:cNvPr>
            <p:cNvSpPr/>
            <p:nvPr/>
          </p:nvSpPr>
          <p:spPr bwMode="gray">
            <a:xfrm>
              <a:off x="3075978" y="5712231"/>
              <a:ext cx="1300822" cy="703042"/>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BOI / Local Banks</a:t>
              </a:r>
            </a:p>
          </p:txBody>
        </p:sp>
        <p:sp>
          <p:nvSpPr>
            <p:cNvPr id="108" name="Rectangle: Rounded Corners 107">
              <a:extLst>
                <a:ext uri="{FF2B5EF4-FFF2-40B4-BE49-F238E27FC236}">
                  <a16:creationId xmlns:a16="http://schemas.microsoft.com/office/drawing/2014/main" id="{EB25A467-CF1B-426F-A766-E2C3320F1381}"/>
                </a:ext>
              </a:extLst>
            </p:cNvPr>
            <p:cNvSpPr/>
            <p:nvPr/>
          </p:nvSpPr>
          <p:spPr bwMode="gray">
            <a:xfrm>
              <a:off x="9746902" y="2493574"/>
              <a:ext cx="1211160" cy="558571"/>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Collections</a:t>
              </a:r>
            </a:p>
          </p:txBody>
        </p:sp>
        <p:sp>
          <p:nvSpPr>
            <p:cNvPr id="114" name="Flowchart: Magnetic Disk 113">
              <a:extLst>
                <a:ext uri="{FF2B5EF4-FFF2-40B4-BE49-F238E27FC236}">
                  <a16:creationId xmlns:a16="http://schemas.microsoft.com/office/drawing/2014/main" id="{5884A807-3199-4568-81EA-E3E2BB456AE5}"/>
                </a:ext>
              </a:extLst>
            </p:cNvPr>
            <p:cNvSpPr/>
            <p:nvPr/>
          </p:nvSpPr>
          <p:spPr bwMode="gray">
            <a:xfrm rot="1349133">
              <a:off x="4815975" y="2090470"/>
              <a:ext cx="786596" cy="361518"/>
            </a:xfrm>
            <a:prstGeom prst="flowChartMagneticDisk">
              <a:avLst/>
            </a:prstGeom>
            <a:solidFill>
              <a:schemeClr val="accent3"/>
            </a:solidFill>
            <a:ln w="19050" algn="ctr">
              <a:solidFill>
                <a:schemeClr val="tx1">
                  <a:lumMod val="50000"/>
                  <a:lumOff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100"/>
                <a:t>Supplier</a:t>
              </a:r>
              <a:endParaRPr lang="en-US" sz="1200"/>
            </a:p>
          </p:txBody>
        </p:sp>
        <p:sp>
          <p:nvSpPr>
            <p:cNvPr id="115" name="Flowchart: Magnetic Disk 114">
              <a:extLst>
                <a:ext uri="{FF2B5EF4-FFF2-40B4-BE49-F238E27FC236}">
                  <a16:creationId xmlns:a16="http://schemas.microsoft.com/office/drawing/2014/main" id="{4E10D08D-4429-4044-96C4-2AA29A4CE405}"/>
                </a:ext>
              </a:extLst>
            </p:cNvPr>
            <p:cNvSpPr/>
            <p:nvPr/>
          </p:nvSpPr>
          <p:spPr bwMode="gray">
            <a:xfrm rot="1349133">
              <a:off x="7317421" y="1371260"/>
              <a:ext cx="786596" cy="361518"/>
            </a:xfrm>
            <a:prstGeom prst="flowChartMagneticDisk">
              <a:avLst/>
            </a:prstGeom>
            <a:solidFill>
              <a:schemeClr val="accent3"/>
            </a:solidFill>
            <a:ln w="19050" algn="ctr">
              <a:solidFill>
                <a:schemeClr val="tx1">
                  <a:lumMod val="50000"/>
                  <a:lumOff val="5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a:t>Customer</a:t>
              </a:r>
              <a:endParaRPr lang="en-US" sz="1000"/>
            </a:p>
          </p:txBody>
        </p:sp>
        <p:cxnSp>
          <p:nvCxnSpPr>
            <p:cNvPr id="117" name="Connector: Elbow 116">
              <a:extLst>
                <a:ext uri="{FF2B5EF4-FFF2-40B4-BE49-F238E27FC236}">
                  <a16:creationId xmlns:a16="http://schemas.microsoft.com/office/drawing/2014/main" id="{11ACBCE4-76FC-4E44-86D7-69F0E8B32024}"/>
                </a:ext>
              </a:extLst>
            </p:cNvPr>
            <p:cNvCxnSpPr>
              <a:cxnSpLocks/>
              <a:stCxn id="108" idx="1"/>
            </p:cNvCxnSpPr>
            <p:nvPr/>
          </p:nvCxnSpPr>
          <p:spPr>
            <a:xfrm rot="10800000">
              <a:off x="8825620" y="2374268"/>
              <a:ext cx="921282" cy="398592"/>
            </a:xfrm>
            <a:prstGeom prst="bentConnector3">
              <a:avLst>
                <a:gd name="adj1" fmla="val 98472"/>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 name="Connector: Elbow 6">
              <a:extLst>
                <a:ext uri="{FF2B5EF4-FFF2-40B4-BE49-F238E27FC236}">
                  <a16:creationId xmlns:a16="http://schemas.microsoft.com/office/drawing/2014/main" id="{2B1EF606-87FD-4E35-BFE4-0C5DD2E36AD4}"/>
                </a:ext>
              </a:extLst>
            </p:cNvPr>
            <p:cNvCxnSpPr>
              <a:cxnSpLocks/>
              <a:stCxn id="68" idx="3"/>
              <a:endCxn id="9" idx="3"/>
            </p:cNvCxnSpPr>
            <p:nvPr/>
          </p:nvCxnSpPr>
          <p:spPr>
            <a:xfrm flipH="1">
              <a:off x="10185991" y="1510840"/>
              <a:ext cx="815179" cy="3432817"/>
            </a:xfrm>
            <a:prstGeom prst="bentConnector3">
              <a:avLst>
                <a:gd name="adj1" fmla="val -2804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8B28E8D5-3F55-4756-AB4F-6BB862F35ED5}"/>
                </a:ext>
              </a:extLst>
            </p:cNvPr>
            <p:cNvCxnSpPr>
              <a:cxnSpLocks/>
              <a:stCxn id="68" idx="0"/>
              <a:endCxn id="11" idx="0"/>
            </p:cNvCxnSpPr>
            <p:nvPr/>
          </p:nvCxnSpPr>
          <p:spPr>
            <a:xfrm rot="16200000" flipH="1" flipV="1">
              <a:off x="7358633" y="-1571027"/>
              <a:ext cx="234376" cy="5839538"/>
            </a:xfrm>
            <a:prstGeom prst="bentConnector3">
              <a:avLst>
                <a:gd name="adj1" fmla="val -97536"/>
              </a:avLst>
            </a:prstGeom>
            <a:ln>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0" name="Rectangle: Rounded Corners 69">
              <a:extLst>
                <a:ext uri="{FF2B5EF4-FFF2-40B4-BE49-F238E27FC236}">
                  <a16:creationId xmlns:a16="http://schemas.microsoft.com/office/drawing/2014/main" id="{D2CB873E-205B-4EB3-B455-AC63CC676882}"/>
                </a:ext>
              </a:extLst>
            </p:cNvPr>
            <p:cNvSpPr/>
            <p:nvPr/>
          </p:nvSpPr>
          <p:spPr bwMode="gray">
            <a:xfrm>
              <a:off x="4721241" y="5712231"/>
              <a:ext cx="1300822" cy="703042"/>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Payroll Systems</a:t>
              </a:r>
            </a:p>
          </p:txBody>
        </p:sp>
        <p:sp>
          <p:nvSpPr>
            <p:cNvPr id="72" name="Rectangle: Rounded Corners 71">
              <a:extLst>
                <a:ext uri="{FF2B5EF4-FFF2-40B4-BE49-F238E27FC236}">
                  <a16:creationId xmlns:a16="http://schemas.microsoft.com/office/drawing/2014/main" id="{DDE73201-0D36-4A24-AF28-8794553AAB01}"/>
                </a:ext>
              </a:extLst>
            </p:cNvPr>
            <p:cNvSpPr/>
            <p:nvPr/>
          </p:nvSpPr>
          <p:spPr bwMode="gray">
            <a:xfrm>
              <a:off x="6518127" y="5712231"/>
              <a:ext cx="1300822" cy="703042"/>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Employee Expenses?</a:t>
              </a:r>
            </a:p>
          </p:txBody>
        </p:sp>
        <p:cxnSp>
          <p:nvCxnSpPr>
            <p:cNvPr id="26" name="Connector: Elbow 25">
              <a:extLst>
                <a:ext uri="{FF2B5EF4-FFF2-40B4-BE49-F238E27FC236}">
                  <a16:creationId xmlns:a16="http://schemas.microsoft.com/office/drawing/2014/main" id="{3C9F2573-DE7D-4F29-A158-6763E16D0947}"/>
                </a:ext>
              </a:extLst>
            </p:cNvPr>
            <p:cNvCxnSpPr>
              <a:cxnSpLocks/>
              <a:stCxn id="84" idx="0"/>
              <a:endCxn id="90" idx="2"/>
            </p:cNvCxnSpPr>
            <p:nvPr/>
          </p:nvCxnSpPr>
          <p:spPr>
            <a:xfrm rot="5400000" flipH="1" flipV="1">
              <a:off x="4781674" y="4176878"/>
              <a:ext cx="480069" cy="2590638"/>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ctor: Elbow 29">
              <a:extLst>
                <a:ext uri="{FF2B5EF4-FFF2-40B4-BE49-F238E27FC236}">
                  <a16:creationId xmlns:a16="http://schemas.microsoft.com/office/drawing/2014/main" id="{E5B23BFB-652D-4F14-932E-73C7E4C572A8}"/>
                </a:ext>
              </a:extLst>
            </p:cNvPr>
            <p:cNvCxnSpPr>
              <a:cxnSpLocks/>
              <a:stCxn id="70" idx="0"/>
              <a:endCxn id="90" idx="2"/>
            </p:cNvCxnSpPr>
            <p:nvPr/>
          </p:nvCxnSpPr>
          <p:spPr>
            <a:xfrm rot="5400000" flipH="1" flipV="1">
              <a:off x="5604305" y="4999510"/>
              <a:ext cx="480069" cy="945375"/>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470596B8-C8F4-4B2D-AF51-4B69A177F72A}"/>
                </a:ext>
              </a:extLst>
            </p:cNvPr>
            <p:cNvCxnSpPr>
              <a:cxnSpLocks/>
              <a:stCxn id="72" idx="0"/>
              <a:endCxn id="90" idx="2"/>
            </p:cNvCxnSpPr>
            <p:nvPr/>
          </p:nvCxnSpPr>
          <p:spPr>
            <a:xfrm rot="16200000" flipV="1">
              <a:off x="6502749" y="5046441"/>
              <a:ext cx="480069" cy="851511"/>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Rounded Corners 86">
              <a:extLst>
                <a:ext uri="{FF2B5EF4-FFF2-40B4-BE49-F238E27FC236}">
                  <a16:creationId xmlns:a16="http://schemas.microsoft.com/office/drawing/2014/main" id="{E8878793-D89C-443B-BF46-332AFEA187AF}"/>
                </a:ext>
              </a:extLst>
            </p:cNvPr>
            <p:cNvSpPr/>
            <p:nvPr/>
          </p:nvSpPr>
          <p:spPr bwMode="gray">
            <a:xfrm>
              <a:off x="8235931" y="5716706"/>
              <a:ext cx="1300822" cy="703042"/>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Any Other?</a:t>
              </a:r>
            </a:p>
          </p:txBody>
        </p:sp>
        <p:cxnSp>
          <p:nvCxnSpPr>
            <p:cNvPr id="38" name="Connector: Elbow 37">
              <a:extLst>
                <a:ext uri="{FF2B5EF4-FFF2-40B4-BE49-F238E27FC236}">
                  <a16:creationId xmlns:a16="http://schemas.microsoft.com/office/drawing/2014/main" id="{AEE921FC-E679-460E-9B42-3721ED6A2415}"/>
                </a:ext>
              </a:extLst>
            </p:cNvPr>
            <p:cNvCxnSpPr>
              <a:cxnSpLocks/>
              <a:stCxn id="87" idx="0"/>
              <a:endCxn id="90" idx="2"/>
            </p:cNvCxnSpPr>
            <p:nvPr/>
          </p:nvCxnSpPr>
          <p:spPr>
            <a:xfrm rot="16200000" flipV="1">
              <a:off x="7359413" y="4189776"/>
              <a:ext cx="484544" cy="2569315"/>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88" name="Rectangle: Rounded Corners 87">
              <a:extLst>
                <a:ext uri="{FF2B5EF4-FFF2-40B4-BE49-F238E27FC236}">
                  <a16:creationId xmlns:a16="http://schemas.microsoft.com/office/drawing/2014/main" id="{06ACFF1F-B91A-4D3F-9C4F-FEBD1BE8F540}"/>
                </a:ext>
              </a:extLst>
            </p:cNvPr>
            <p:cNvSpPr/>
            <p:nvPr/>
          </p:nvSpPr>
          <p:spPr bwMode="gray">
            <a:xfrm>
              <a:off x="8235931" y="4638344"/>
              <a:ext cx="1211160" cy="558571"/>
            </a:xfrm>
            <a:prstGeom prst="roundRect">
              <a:avLst/>
            </a:prstGeom>
            <a:solidFill>
              <a:schemeClr val="accent3"/>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Essbase Cube</a:t>
              </a:r>
            </a:p>
          </p:txBody>
        </p:sp>
        <p:cxnSp>
          <p:nvCxnSpPr>
            <p:cNvPr id="89" name="Straight Arrow Connector 88">
              <a:extLst>
                <a:ext uri="{FF2B5EF4-FFF2-40B4-BE49-F238E27FC236}">
                  <a16:creationId xmlns:a16="http://schemas.microsoft.com/office/drawing/2014/main" id="{0187DA1E-DED2-442A-A2D8-EB92A0964090}"/>
                </a:ext>
              </a:extLst>
            </p:cNvPr>
            <p:cNvCxnSpPr>
              <a:cxnSpLocks/>
              <a:stCxn id="90" idx="3"/>
            </p:cNvCxnSpPr>
            <p:nvPr/>
          </p:nvCxnSpPr>
          <p:spPr>
            <a:xfrm flipV="1">
              <a:off x="6922607" y="4943656"/>
              <a:ext cx="1270029" cy="922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Rounded Corners 89">
              <a:extLst>
                <a:ext uri="{FF2B5EF4-FFF2-40B4-BE49-F238E27FC236}">
                  <a16:creationId xmlns:a16="http://schemas.microsoft.com/office/drawing/2014/main" id="{C478B654-2B72-4FC9-995B-792809CCADA3}"/>
                </a:ext>
              </a:extLst>
            </p:cNvPr>
            <p:cNvSpPr/>
            <p:nvPr/>
          </p:nvSpPr>
          <p:spPr bwMode="gray">
            <a:xfrm>
              <a:off x="5711447" y="4673591"/>
              <a:ext cx="1211160" cy="558571"/>
            </a:xfrm>
            <a:prstGeom prst="roundRect">
              <a:avLst/>
            </a:prstGeom>
            <a:solidFill>
              <a:schemeClr val="accent3"/>
            </a:solidFill>
            <a:ln w="19050" algn="ctr">
              <a:solidFill>
                <a:schemeClr val="accent1">
                  <a:lumMod val="60000"/>
                  <a:lumOff val="40000"/>
                </a:schemeClr>
              </a:solid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Ledger</a:t>
              </a:r>
            </a:p>
          </p:txBody>
        </p:sp>
        <p:sp>
          <p:nvSpPr>
            <p:cNvPr id="99" name="Rectangle: Rounded Corners 98">
              <a:extLst>
                <a:ext uri="{FF2B5EF4-FFF2-40B4-BE49-F238E27FC236}">
                  <a16:creationId xmlns:a16="http://schemas.microsoft.com/office/drawing/2014/main" id="{481A426E-DD74-400E-80E0-BB9C7C769BA2}"/>
                </a:ext>
              </a:extLst>
            </p:cNvPr>
            <p:cNvSpPr/>
            <p:nvPr/>
          </p:nvSpPr>
          <p:spPr bwMode="gray">
            <a:xfrm>
              <a:off x="10420074" y="5347160"/>
              <a:ext cx="1449573" cy="908338"/>
            </a:xfrm>
            <a:prstGeom prst="round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200" b="1"/>
                <a:t>Oracle EPM</a:t>
              </a:r>
            </a:p>
          </p:txBody>
        </p:sp>
        <p:cxnSp>
          <p:nvCxnSpPr>
            <p:cNvPr id="80" name="Connector: Elbow 79">
              <a:extLst>
                <a:ext uri="{FF2B5EF4-FFF2-40B4-BE49-F238E27FC236}">
                  <a16:creationId xmlns:a16="http://schemas.microsoft.com/office/drawing/2014/main" id="{4386E53F-2BB9-4113-B0E2-AF8C4D9D7362}"/>
                </a:ext>
              </a:extLst>
            </p:cNvPr>
            <p:cNvCxnSpPr>
              <a:cxnSpLocks/>
              <a:stCxn id="9" idx="3"/>
              <a:endCxn id="99" idx="1"/>
            </p:cNvCxnSpPr>
            <p:nvPr/>
          </p:nvCxnSpPr>
          <p:spPr>
            <a:xfrm>
              <a:off x="10185991" y="4943657"/>
              <a:ext cx="234083" cy="857672"/>
            </a:xfrm>
            <a:prstGeom prst="bent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sp>
        <p:nvSpPr>
          <p:cNvPr id="49" name="Title 1">
            <a:extLst>
              <a:ext uri="{FF2B5EF4-FFF2-40B4-BE49-F238E27FC236}">
                <a16:creationId xmlns:a16="http://schemas.microsoft.com/office/drawing/2014/main" id="{77F4DC20-4AAD-4618-A966-124CFCD33269}"/>
              </a:ext>
            </a:extLst>
          </p:cNvPr>
          <p:cNvSpPr>
            <a:spLocks noGrp="1"/>
          </p:cNvSpPr>
          <p:nvPr>
            <p:ph type="title"/>
          </p:nvPr>
        </p:nvSpPr>
        <p:spPr>
          <a:xfrm>
            <a:off x="352783" y="294468"/>
            <a:ext cx="11338560" cy="474005"/>
          </a:xfrm>
        </p:spPr>
        <p:txBody>
          <a:bodyPr/>
          <a:lstStyle/>
          <a:p>
            <a:r>
              <a:rPr lang="en-US" sz="3000" b="1"/>
              <a:t>Process Interface JEs</a:t>
            </a:r>
          </a:p>
        </p:txBody>
      </p:sp>
      <p:sp>
        <p:nvSpPr>
          <p:cNvPr id="51" name="Freeform: Shape 50">
            <a:extLst>
              <a:ext uri="{FF2B5EF4-FFF2-40B4-BE49-F238E27FC236}">
                <a16:creationId xmlns:a16="http://schemas.microsoft.com/office/drawing/2014/main" id="{7AEE10F6-40FC-4872-A94B-CBA53B4A6197}"/>
              </a:ext>
            </a:extLst>
          </p:cNvPr>
          <p:cNvSpPr/>
          <p:nvPr/>
        </p:nvSpPr>
        <p:spPr>
          <a:xfrm>
            <a:off x="9820535" y="1458955"/>
            <a:ext cx="2191478" cy="1635892"/>
          </a:xfrm>
          <a:custGeom>
            <a:avLst/>
            <a:gdLst>
              <a:gd name="connsiteX0" fmla="*/ 130871 w 2191478"/>
              <a:gd name="connsiteY0" fmla="*/ 0 h 1635892"/>
              <a:gd name="connsiteX1" fmla="*/ 2060607 w 2191478"/>
              <a:gd name="connsiteY1" fmla="*/ 0 h 1635892"/>
              <a:gd name="connsiteX2" fmla="*/ 2191478 w 2191478"/>
              <a:gd name="connsiteY2" fmla="*/ 130871 h 1635892"/>
              <a:gd name="connsiteX3" fmla="*/ 2191478 w 2191478"/>
              <a:gd name="connsiteY3" fmla="*/ 1635892 h 1635892"/>
              <a:gd name="connsiteX4" fmla="*/ 2191478 w 2191478"/>
              <a:gd name="connsiteY4" fmla="*/ 1635892 h 1635892"/>
              <a:gd name="connsiteX5" fmla="*/ 0 w 2191478"/>
              <a:gd name="connsiteY5" fmla="*/ 1635892 h 1635892"/>
              <a:gd name="connsiteX6" fmla="*/ 0 w 2191478"/>
              <a:gd name="connsiteY6" fmla="*/ 1635892 h 1635892"/>
              <a:gd name="connsiteX7" fmla="*/ 0 w 2191478"/>
              <a:gd name="connsiteY7" fmla="*/ 130871 h 1635892"/>
              <a:gd name="connsiteX8" fmla="*/ 130871 w 2191478"/>
              <a:gd name="connsiteY8" fmla="*/ 0 h 16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478" h="1635892">
                <a:moveTo>
                  <a:pt x="130871" y="0"/>
                </a:moveTo>
                <a:lnTo>
                  <a:pt x="2060607" y="0"/>
                </a:lnTo>
                <a:cubicBezTo>
                  <a:pt x="2132885" y="0"/>
                  <a:pt x="2191478" y="58593"/>
                  <a:pt x="2191478" y="130871"/>
                </a:cubicBezTo>
                <a:lnTo>
                  <a:pt x="2191478" y="1635892"/>
                </a:lnTo>
                <a:lnTo>
                  <a:pt x="2191478" y="1635892"/>
                </a:lnTo>
                <a:lnTo>
                  <a:pt x="0" y="1635892"/>
                </a:lnTo>
                <a:lnTo>
                  <a:pt x="0" y="1635892"/>
                </a:lnTo>
                <a:lnTo>
                  <a:pt x="0" y="130871"/>
                </a:lnTo>
                <a:cubicBezTo>
                  <a:pt x="0" y="58593"/>
                  <a:pt x="58593" y="0"/>
                  <a:pt x="130871" y="0"/>
                </a:cubicBezTo>
                <a:close/>
              </a:path>
            </a:pathLst>
          </a:cu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111" tIns="91671" rIns="56111" bIns="17780" numCol="1" spcCol="1270" anchor="t" anchorCtr="0">
            <a:noAutofit/>
          </a:bodyPr>
          <a:lstStyle/>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Oracle Subledgers	</a:t>
            </a:r>
          </a:p>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Non-Oracle 3</a:t>
            </a:r>
            <a:r>
              <a:rPr lang="en-US" sz="1400" kern="1200" baseline="30000">
                <a:latin typeface="Arial" panose="020B0604020202020204" pitchFamily="34" charset="0"/>
                <a:cs typeface="Arial" panose="020B0604020202020204" pitchFamily="34" charset="0"/>
              </a:rPr>
              <a:t>rd</a:t>
            </a:r>
            <a:r>
              <a:rPr lang="en-US" sz="1400" kern="1200">
                <a:latin typeface="Arial" panose="020B0604020202020204" pitchFamily="34" charset="0"/>
                <a:cs typeface="Arial" panose="020B0604020202020204" pitchFamily="34" charset="0"/>
              </a:rPr>
              <a:t> Party Applications</a:t>
            </a:r>
          </a:p>
        </p:txBody>
      </p:sp>
      <p:sp>
        <p:nvSpPr>
          <p:cNvPr id="61" name="Freeform: Shape 60">
            <a:extLst>
              <a:ext uri="{FF2B5EF4-FFF2-40B4-BE49-F238E27FC236}">
                <a16:creationId xmlns:a16="http://schemas.microsoft.com/office/drawing/2014/main" id="{AEDA35C8-91B1-4E05-9395-4CC93FEAFADC}"/>
              </a:ext>
            </a:extLst>
          </p:cNvPr>
          <p:cNvSpPr/>
          <p:nvPr/>
        </p:nvSpPr>
        <p:spPr>
          <a:xfrm>
            <a:off x="9820557" y="3101542"/>
            <a:ext cx="2191478" cy="703433"/>
          </a:xfrm>
          <a:custGeom>
            <a:avLst/>
            <a:gdLst>
              <a:gd name="connsiteX0" fmla="*/ 0 w 2191478"/>
              <a:gd name="connsiteY0" fmla="*/ 0 h 703433"/>
              <a:gd name="connsiteX1" fmla="*/ 2191478 w 2191478"/>
              <a:gd name="connsiteY1" fmla="*/ 0 h 703433"/>
              <a:gd name="connsiteX2" fmla="*/ 2191478 w 2191478"/>
              <a:gd name="connsiteY2" fmla="*/ 703433 h 703433"/>
              <a:gd name="connsiteX3" fmla="*/ 0 w 2191478"/>
              <a:gd name="connsiteY3" fmla="*/ 703433 h 703433"/>
              <a:gd name="connsiteX4" fmla="*/ 0 w 2191478"/>
              <a:gd name="connsiteY4" fmla="*/ 0 h 70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478" h="703433">
                <a:moveTo>
                  <a:pt x="0" y="0"/>
                </a:moveTo>
                <a:lnTo>
                  <a:pt x="2191478" y="0"/>
                </a:lnTo>
                <a:lnTo>
                  <a:pt x="2191478" y="703433"/>
                </a:lnTo>
                <a:lnTo>
                  <a:pt x="0" y="703433"/>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0" rIns="673584"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Import</a:t>
            </a:r>
          </a:p>
        </p:txBody>
      </p:sp>
      <p:sp>
        <p:nvSpPr>
          <p:cNvPr id="63" name="Oval 62">
            <a:extLst>
              <a:ext uri="{FF2B5EF4-FFF2-40B4-BE49-F238E27FC236}">
                <a16:creationId xmlns:a16="http://schemas.microsoft.com/office/drawing/2014/main" id="{9AB93AA4-E44B-41E3-ADDC-E0D54B836DC1}"/>
              </a:ext>
            </a:extLst>
          </p:cNvPr>
          <p:cNvSpPr/>
          <p:nvPr/>
        </p:nvSpPr>
        <p:spPr>
          <a:xfrm>
            <a:off x="11425826" y="3244352"/>
            <a:ext cx="767017" cy="767017"/>
          </a:xfrm>
          <a:prstGeom prst="ellipse">
            <a:avLst/>
          </a:prstGeom>
          <a:blipFill>
            <a:blip r:embed="rId3">
              <a:extLst>
                <a:ext uri="{28A0092B-C50C-407E-A947-70E740481C1C}">
                  <a14:useLocalDpi xmlns:a14="http://schemas.microsoft.com/office/drawing/2010/main" val="0"/>
                </a:ext>
              </a:extLst>
            </a:blip>
            <a:srcRect/>
            <a:stretch>
              <a:fillRect l="-30000" r="-30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64" name="Rectangle 63">
            <a:extLst>
              <a:ext uri="{FF2B5EF4-FFF2-40B4-BE49-F238E27FC236}">
                <a16:creationId xmlns:a16="http://schemas.microsoft.com/office/drawing/2014/main" id="{00F7B2C1-B661-48DC-972A-0CD1DBEECFDC}"/>
              </a:ext>
            </a:extLst>
          </p:cNvPr>
          <p:cNvSpPr/>
          <p:nvPr/>
        </p:nvSpPr>
        <p:spPr>
          <a:xfrm>
            <a:off x="590954" y="889466"/>
            <a:ext cx="8705522" cy="1169551"/>
          </a:xfrm>
          <a:prstGeom prst="rect">
            <a:avLst/>
          </a:prstGeom>
        </p:spPr>
        <p:txBody>
          <a:bodyPr wrap="square">
            <a:spAutoFit/>
          </a:bodyPr>
          <a:lstStyle/>
          <a:p>
            <a:r>
              <a:rPr lang="en-US" sz="1400" b="1">
                <a:latin typeface="Arial" panose="020B0604020202020204" pitchFamily="34" charset="0"/>
                <a:cs typeface="Arial" panose="020B0604020202020204" pitchFamily="34" charset="0"/>
              </a:rPr>
              <a:t>Importing Journals</a:t>
            </a:r>
          </a:p>
          <a:p>
            <a:pPr marL="285750" indent="-285750">
              <a:buFont typeface="Wingdings" panose="05000000000000000000" pitchFamily="2" charset="2"/>
              <a:buChar char="q"/>
            </a:pPr>
            <a:r>
              <a:rPr lang="en-US" sz="1400">
                <a:solidFill>
                  <a:srgbClr val="333333"/>
                </a:solidFill>
                <a:latin typeface="Arial" panose="020B0604020202020204" pitchFamily="34" charset="0"/>
                <a:cs typeface="Arial" panose="020B0604020202020204" pitchFamily="34" charset="0"/>
              </a:rPr>
              <a:t>Journals could be imported from Subledger applications including both Oracle and non-Oracle. </a:t>
            </a:r>
          </a:p>
          <a:p>
            <a:pPr marL="285750" indent="-285750">
              <a:buFont typeface="Wingdings" panose="05000000000000000000" pitchFamily="2" charset="2"/>
              <a:buChar char="q"/>
            </a:pPr>
            <a:r>
              <a:rPr lang="en-US" sz="1400">
                <a:solidFill>
                  <a:srgbClr val="333333"/>
                </a:solidFill>
                <a:latin typeface="Arial" panose="020B0604020202020204" pitchFamily="34" charset="0"/>
                <a:cs typeface="Arial" panose="020B0604020202020204" pitchFamily="34" charset="0"/>
              </a:rPr>
              <a:t>This method efficiently and correctly populates the bulk of the data in the ledger.</a:t>
            </a:r>
          </a:p>
          <a:p>
            <a:endParaRPr lang="en-US" sz="1400">
              <a:solidFill>
                <a:srgbClr val="333333"/>
              </a:solidFill>
              <a:latin typeface="Arial" panose="020B0604020202020204" pitchFamily="34" charset="0"/>
              <a:cs typeface="Arial" panose="020B0604020202020204" pitchFamily="34" charset="0"/>
            </a:endParaRPr>
          </a:p>
          <a:p>
            <a:endParaRPr lang="en-US" sz="1400" b="0" i="0">
              <a:solidFill>
                <a:srgbClr val="333333"/>
              </a:solidFill>
              <a:effectLst/>
              <a:latin typeface="Arial" panose="020B0604020202020204" pitchFamily="34" charset="0"/>
              <a:cs typeface="Arial" panose="020B0604020202020204" pitchFamily="34" charset="0"/>
            </a:endParaRPr>
          </a:p>
        </p:txBody>
      </p:sp>
      <p:sp>
        <p:nvSpPr>
          <p:cNvPr id="65" name="Rectangle 64">
            <a:extLst>
              <a:ext uri="{FF2B5EF4-FFF2-40B4-BE49-F238E27FC236}">
                <a16:creationId xmlns:a16="http://schemas.microsoft.com/office/drawing/2014/main" id="{5C11D6D5-AA17-49A1-B662-81A2F5042B0F}"/>
              </a:ext>
            </a:extLst>
          </p:cNvPr>
          <p:cNvSpPr/>
          <p:nvPr/>
        </p:nvSpPr>
        <p:spPr bwMode="gray">
          <a:xfrm>
            <a:off x="10003540" y="4075832"/>
            <a:ext cx="2001747" cy="2016698"/>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171450" indent="-171450">
              <a:lnSpc>
                <a:spcPct val="106000"/>
              </a:lnSpc>
              <a:buFont typeface="Arial" panose="020B0604020202020204" pitchFamily="34" charset="0"/>
              <a:buChar char="•"/>
            </a:pPr>
            <a:r>
              <a:rPr lang="en-US" sz="1050">
                <a:solidFill>
                  <a:srgbClr val="000000"/>
                </a:solidFill>
                <a:cs typeface="Calibri"/>
              </a:rPr>
              <a:t>What are the different sources of journals?</a:t>
            </a:r>
          </a:p>
          <a:p>
            <a:pPr marL="171450" indent="-171450">
              <a:lnSpc>
                <a:spcPct val="106000"/>
              </a:lnSpc>
              <a:buFont typeface="Arial" panose="020B0604020202020204" pitchFamily="34" charset="0"/>
              <a:buChar char="•"/>
            </a:pPr>
            <a:r>
              <a:rPr lang="en-US" sz="1050">
                <a:solidFill>
                  <a:srgbClr val="000000"/>
                </a:solidFill>
                <a:cs typeface="Calibri"/>
              </a:rPr>
              <a:t>What are the different third-party journals that feed journals into General Ledger?</a:t>
            </a:r>
          </a:p>
          <a:p>
            <a:pPr marL="171450" indent="-171450">
              <a:lnSpc>
                <a:spcPct val="106000"/>
              </a:lnSpc>
              <a:buFont typeface="Arial" panose="020B0604020202020204" pitchFamily="34" charset="0"/>
              <a:buChar char="•"/>
            </a:pPr>
            <a:r>
              <a:rPr lang="en-US" sz="1050">
                <a:solidFill>
                  <a:srgbClr val="000000"/>
                </a:solidFill>
                <a:cs typeface="Calibri"/>
              </a:rPr>
              <a:t>How do you name journals?</a:t>
            </a:r>
          </a:p>
          <a:p>
            <a:pPr marL="171450" indent="-171450">
              <a:lnSpc>
                <a:spcPct val="106000"/>
              </a:lnSpc>
              <a:buFont typeface="Arial" panose="020B0604020202020204" pitchFamily="34" charset="0"/>
              <a:buChar char="•"/>
            </a:pPr>
            <a:r>
              <a:rPr lang="en-US" sz="1050">
                <a:solidFill>
                  <a:srgbClr val="000000"/>
                </a:solidFill>
                <a:cs typeface="Calibri"/>
              </a:rPr>
              <a:t>Summarization level while importing journals from subledgers</a:t>
            </a:r>
          </a:p>
          <a:p>
            <a:pPr algn="just">
              <a:lnSpc>
                <a:spcPct val="106000"/>
              </a:lnSpc>
            </a:pPr>
            <a:endParaRPr lang="en-US" sz="1050">
              <a:solidFill>
                <a:srgbClr val="000000"/>
              </a:solidFill>
              <a:cs typeface="Calibri"/>
            </a:endParaRP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66" name="Rectangle 65">
            <a:extLst>
              <a:ext uri="{FF2B5EF4-FFF2-40B4-BE49-F238E27FC236}">
                <a16:creationId xmlns:a16="http://schemas.microsoft.com/office/drawing/2014/main" id="{A18D7C17-8555-434B-8F5E-9094AE80A66D}"/>
              </a:ext>
            </a:extLst>
          </p:cNvPr>
          <p:cNvSpPr/>
          <p:nvPr/>
        </p:nvSpPr>
        <p:spPr bwMode="gray">
          <a:xfrm>
            <a:off x="10187618" y="3932393"/>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941576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t>PROCESS JOURNAL ENTRIES (JEs) – MANUAL</a:t>
            </a:r>
            <a:endParaRPr lang="en-US" b="1">
              <a:solidFill>
                <a:schemeClr val="tx1"/>
              </a:solidFill>
            </a:endParaRPr>
          </a:p>
        </p:txBody>
      </p:sp>
    </p:spTree>
    <p:extLst>
      <p:ext uri="{BB962C8B-B14F-4D97-AF65-F5344CB8AC3E}">
        <p14:creationId xmlns:p14="http://schemas.microsoft.com/office/powerpoint/2010/main" val="352350203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F9C39-EAAD-430D-AA6C-97C6A389D8E8}"/>
              </a:ext>
            </a:extLst>
          </p:cNvPr>
          <p:cNvSpPr>
            <a:spLocks noGrp="1"/>
          </p:cNvSpPr>
          <p:nvPr>
            <p:ph type="title"/>
          </p:nvPr>
        </p:nvSpPr>
        <p:spPr/>
        <p:txBody>
          <a:bodyPr/>
          <a:lstStyle/>
          <a:p>
            <a:r>
              <a:rPr lang="en-US" sz="3000" b="1"/>
              <a:t>Process Journal Entry - Manual</a:t>
            </a:r>
          </a:p>
        </p:txBody>
      </p:sp>
      <p:graphicFrame>
        <p:nvGraphicFramePr>
          <p:cNvPr id="6" name="Content Placeholder 5">
            <a:extLst>
              <a:ext uri="{FF2B5EF4-FFF2-40B4-BE49-F238E27FC236}">
                <a16:creationId xmlns:a16="http://schemas.microsoft.com/office/drawing/2014/main" id="{BBBA08CD-325F-4D0F-805D-01791DF834B0}"/>
              </a:ext>
            </a:extLst>
          </p:cNvPr>
          <p:cNvGraphicFramePr>
            <a:graphicFrameLocks noGrp="1"/>
          </p:cNvGraphicFramePr>
          <p:nvPr>
            <p:ph sz="quarter" idx="10"/>
            <p:extLst>
              <p:ext uri="{D42A27DB-BD31-4B8C-83A1-F6EECF244321}">
                <p14:modId xmlns:p14="http://schemas.microsoft.com/office/powerpoint/2010/main" val="3004273290"/>
              </p:ext>
            </p:extLst>
          </p:nvPr>
        </p:nvGraphicFramePr>
        <p:xfrm>
          <a:off x="469899" y="3773488"/>
          <a:ext cx="10813985" cy="2417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Diagram 4">
            <a:extLst>
              <a:ext uri="{FF2B5EF4-FFF2-40B4-BE49-F238E27FC236}">
                <a16:creationId xmlns:a16="http://schemas.microsoft.com/office/drawing/2014/main" id="{65F60E0F-58B7-49F1-9E70-4571A9490750}"/>
              </a:ext>
            </a:extLst>
          </p:cNvPr>
          <p:cNvGraphicFramePr/>
          <p:nvPr>
            <p:extLst>
              <p:ext uri="{D42A27DB-BD31-4B8C-83A1-F6EECF244321}">
                <p14:modId xmlns:p14="http://schemas.microsoft.com/office/powerpoint/2010/main" val="1181855082"/>
              </p:ext>
            </p:extLst>
          </p:nvPr>
        </p:nvGraphicFramePr>
        <p:xfrm>
          <a:off x="687947" y="1624302"/>
          <a:ext cx="8721889" cy="230252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8" name="Diagram 7">
            <a:extLst>
              <a:ext uri="{FF2B5EF4-FFF2-40B4-BE49-F238E27FC236}">
                <a16:creationId xmlns:a16="http://schemas.microsoft.com/office/drawing/2014/main" id="{62367E46-3010-44ED-9F14-073DA8B5CAB8}"/>
              </a:ext>
            </a:extLst>
          </p:cNvPr>
          <p:cNvGraphicFramePr/>
          <p:nvPr>
            <p:extLst>
              <p:ext uri="{D42A27DB-BD31-4B8C-83A1-F6EECF244321}">
                <p14:modId xmlns:p14="http://schemas.microsoft.com/office/powerpoint/2010/main" val="3213495691"/>
              </p:ext>
            </p:extLst>
          </p:nvPr>
        </p:nvGraphicFramePr>
        <p:xfrm>
          <a:off x="510229" y="4673322"/>
          <a:ext cx="8899607" cy="230252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Freeform: Shape 11">
            <a:extLst>
              <a:ext uri="{FF2B5EF4-FFF2-40B4-BE49-F238E27FC236}">
                <a16:creationId xmlns:a16="http://schemas.microsoft.com/office/drawing/2014/main" id="{2C357E32-C66F-4461-82F2-F7D4156557B3}"/>
              </a:ext>
            </a:extLst>
          </p:cNvPr>
          <p:cNvSpPr/>
          <p:nvPr/>
        </p:nvSpPr>
        <p:spPr>
          <a:xfrm>
            <a:off x="9780687" y="4894607"/>
            <a:ext cx="2191478" cy="757141"/>
          </a:xfrm>
          <a:custGeom>
            <a:avLst/>
            <a:gdLst>
              <a:gd name="connsiteX0" fmla="*/ 130871 w 2191478"/>
              <a:gd name="connsiteY0" fmla="*/ 0 h 1635892"/>
              <a:gd name="connsiteX1" fmla="*/ 2060607 w 2191478"/>
              <a:gd name="connsiteY1" fmla="*/ 0 h 1635892"/>
              <a:gd name="connsiteX2" fmla="*/ 2191478 w 2191478"/>
              <a:gd name="connsiteY2" fmla="*/ 130871 h 1635892"/>
              <a:gd name="connsiteX3" fmla="*/ 2191478 w 2191478"/>
              <a:gd name="connsiteY3" fmla="*/ 1635892 h 1635892"/>
              <a:gd name="connsiteX4" fmla="*/ 2191478 w 2191478"/>
              <a:gd name="connsiteY4" fmla="*/ 1635892 h 1635892"/>
              <a:gd name="connsiteX5" fmla="*/ 0 w 2191478"/>
              <a:gd name="connsiteY5" fmla="*/ 1635892 h 1635892"/>
              <a:gd name="connsiteX6" fmla="*/ 0 w 2191478"/>
              <a:gd name="connsiteY6" fmla="*/ 1635892 h 1635892"/>
              <a:gd name="connsiteX7" fmla="*/ 0 w 2191478"/>
              <a:gd name="connsiteY7" fmla="*/ 130871 h 1635892"/>
              <a:gd name="connsiteX8" fmla="*/ 130871 w 2191478"/>
              <a:gd name="connsiteY8" fmla="*/ 0 h 16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478" h="1635892">
                <a:moveTo>
                  <a:pt x="130871" y="0"/>
                </a:moveTo>
                <a:lnTo>
                  <a:pt x="2060607" y="0"/>
                </a:lnTo>
                <a:cubicBezTo>
                  <a:pt x="2132885" y="0"/>
                  <a:pt x="2191478" y="58593"/>
                  <a:pt x="2191478" y="130871"/>
                </a:cubicBezTo>
                <a:lnTo>
                  <a:pt x="2191478" y="1635892"/>
                </a:lnTo>
                <a:lnTo>
                  <a:pt x="2191478" y="1635892"/>
                </a:lnTo>
                <a:lnTo>
                  <a:pt x="0" y="1635892"/>
                </a:lnTo>
                <a:lnTo>
                  <a:pt x="0" y="1635892"/>
                </a:lnTo>
                <a:lnTo>
                  <a:pt x="0" y="130871"/>
                </a:lnTo>
                <a:cubicBezTo>
                  <a:pt x="0" y="58593"/>
                  <a:pt x="58593" y="0"/>
                  <a:pt x="130871" y="0"/>
                </a:cubicBezTo>
                <a:close/>
              </a:path>
            </a:pathLst>
          </a:cu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111" tIns="91671" rIns="56111" bIns="17780" numCol="1" spcCol="1270" anchor="t" anchorCtr="0">
            <a:noAutofit/>
          </a:bodyPr>
          <a:lstStyle/>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Arial" panose="020B0604020202020204" pitchFamily="34" charset="0"/>
                <a:cs typeface="Arial" panose="020B0604020202020204" pitchFamily="34" charset="0"/>
              </a:rPr>
              <a:t>Standard Journals</a:t>
            </a:r>
          </a:p>
          <a:p>
            <a:pPr marL="114300" lvl="1" indent="-114300" algn="l" defTabSz="622300">
              <a:lnSpc>
                <a:spcPct val="90000"/>
              </a:lnSpc>
              <a:spcBef>
                <a:spcPct val="0"/>
              </a:spcBef>
              <a:spcAft>
                <a:spcPct val="15000"/>
              </a:spcAft>
              <a:buFont typeface="Arial" panose="020B0604020202020204" pitchFamily="34" charset="0"/>
              <a:buChar char="•"/>
            </a:pPr>
            <a:r>
              <a:rPr lang="en-US" sz="1400" kern="1200">
                <a:latin typeface="Arial" panose="020B0604020202020204" pitchFamily="34" charset="0"/>
                <a:cs typeface="Arial" panose="020B0604020202020204" pitchFamily="34" charset="0"/>
              </a:rPr>
              <a:t>Recurring Journals</a:t>
            </a:r>
          </a:p>
        </p:txBody>
      </p:sp>
      <p:sp>
        <p:nvSpPr>
          <p:cNvPr id="13" name="Freeform: Shape 12">
            <a:extLst>
              <a:ext uri="{FF2B5EF4-FFF2-40B4-BE49-F238E27FC236}">
                <a16:creationId xmlns:a16="http://schemas.microsoft.com/office/drawing/2014/main" id="{F31057EB-90C8-45EB-BCB4-769A2B0A266F}"/>
              </a:ext>
            </a:extLst>
          </p:cNvPr>
          <p:cNvSpPr/>
          <p:nvPr/>
        </p:nvSpPr>
        <p:spPr>
          <a:xfrm>
            <a:off x="9780687" y="5651748"/>
            <a:ext cx="2191478" cy="703433"/>
          </a:xfrm>
          <a:custGeom>
            <a:avLst/>
            <a:gdLst>
              <a:gd name="connsiteX0" fmla="*/ 0 w 2191478"/>
              <a:gd name="connsiteY0" fmla="*/ 0 h 703433"/>
              <a:gd name="connsiteX1" fmla="*/ 2191478 w 2191478"/>
              <a:gd name="connsiteY1" fmla="*/ 0 h 703433"/>
              <a:gd name="connsiteX2" fmla="*/ 2191478 w 2191478"/>
              <a:gd name="connsiteY2" fmla="*/ 703433 h 703433"/>
              <a:gd name="connsiteX3" fmla="*/ 0 w 2191478"/>
              <a:gd name="connsiteY3" fmla="*/ 703433 h 703433"/>
              <a:gd name="connsiteX4" fmla="*/ 0 w 2191478"/>
              <a:gd name="connsiteY4" fmla="*/ 0 h 70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478" h="703433">
                <a:moveTo>
                  <a:pt x="0" y="0"/>
                </a:moveTo>
                <a:lnTo>
                  <a:pt x="2191478" y="0"/>
                </a:lnTo>
                <a:lnTo>
                  <a:pt x="2191478" y="703433"/>
                </a:lnTo>
                <a:lnTo>
                  <a:pt x="0" y="703433"/>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0" rIns="673584"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ADFDi</a:t>
            </a:r>
          </a:p>
        </p:txBody>
      </p:sp>
      <p:sp>
        <p:nvSpPr>
          <p:cNvPr id="14" name="Oval 13">
            <a:extLst>
              <a:ext uri="{FF2B5EF4-FFF2-40B4-BE49-F238E27FC236}">
                <a16:creationId xmlns:a16="http://schemas.microsoft.com/office/drawing/2014/main" id="{11A6C4FC-38FE-4BB1-941A-5878393BF97B}"/>
              </a:ext>
            </a:extLst>
          </p:cNvPr>
          <p:cNvSpPr/>
          <p:nvPr/>
        </p:nvSpPr>
        <p:spPr>
          <a:xfrm>
            <a:off x="11385975" y="5763482"/>
            <a:ext cx="767017" cy="767017"/>
          </a:xfrm>
          <a:prstGeom prst="ellipse">
            <a:avLst/>
          </a:prstGeom>
          <a:blipFill>
            <a:blip r:embed="rId17">
              <a:extLst>
                <a:ext uri="{837473B0-CC2E-450A-ABE3-18F120FF3D39}">
                  <a1611:picAttrSrcUrl xmlns:a1611="http://schemas.microsoft.com/office/drawing/2016/11/main" r:id="rId18"/>
                </a:ext>
              </a:extLst>
            </a:blip>
            <a:srcRect/>
            <a:stretch>
              <a:fillRect l="-35000" r="-35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5" name="Rectangle 14">
            <a:extLst>
              <a:ext uri="{FF2B5EF4-FFF2-40B4-BE49-F238E27FC236}">
                <a16:creationId xmlns:a16="http://schemas.microsoft.com/office/drawing/2014/main" id="{F0479225-A640-433B-AF19-A1C5EDC1E365}"/>
              </a:ext>
            </a:extLst>
          </p:cNvPr>
          <p:cNvSpPr/>
          <p:nvPr/>
        </p:nvSpPr>
        <p:spPr>
          <a:xfrm>
            <a:off x="457201" y="1142380"/>
            <a:ext cx="8826500" cy="954107"/>
          </a:xfrm>
          <a:prstGeom prst="rect">
            <a:avLst/>
          </a:prstGeom>
        </p:spPr>
        <p:txBody>
          <a:bodyPr wrap="square">
            <a:spAutoFit/>
          </a:bodyPr>
          <a:lstStyle/>
          <a:p>
            <a:r>
              <a:rPr lang="en-US" sz="1400" b="1">
                <a:latin typeface="Arial" panose="020B0604020202020204" pitchFamily="34" charset="0"/>
                <a:cs typeface="Arial" panose="020B0604020202020204" pitchFamily="34" charset="0"/>
              </a:rPr>
              <a:t>Entering Journals Manually</a:t>
            </a:r>
          </a:p>
          <a:p>
            <a:pPr marL="285750" indent="-285750">
              <a:buFont typeface="Wingdings" panose="05000000000000000000" pitchFamily="2" charset="2"/>
              <a:buChar char="q"/>
            </a:pPr>
            <a:r>
              <a:rPr lang="en-US" sz="1400">
                <a:latin typeface="Arial" panose="020B0604020202020204" pitchFamily="34" charset="0"/>
                <a:cs typeface="Arial" panose="020B0604020202020204" pitchFamily="34" charset="0"/>
              </a:rPr>
              <a:t>Used for journal entries that occur once or infrequently such as journals to Correct errors ,Reclassify account balances, etc.</a:t>
            </a:r>
          </a:p>
          <a:p>
            <a:pPr marL="285750" indent="-285750">
              <a:buFont typeface="Wingdings" panose="05000000000000000000" pitchFamily="2" charset="2"/>
              <a:buChar char="q"/>
            </a:pPr>
            <a:r>
              <a:rPr lang="en-US" sz="1400">
                <a:latin typeface="Arial" panose="020B0604020202020204" pitchFamily="34" charset="0"/>
                <a:cs typeface="Arial" panose="020B0604020202020204" pitchFamily="34" charset="0"/>
              </a:rPr>
              <a:t>This method requires the most time and is open to errors from human intervention</a:t>
            </a:r>
          </a:p>
        </p:txBody>
      </p:sp>
      <p:sp>
        <p:nvSpPr>
          <p:cNvPr id="16" name="Rectangle 15">
            <a:extLst>
              <a:ext uri="{FF2B5EF4-FFF2-40B4-BE49-F238E27FC236}">
                <a16:creationId xmlns:a16="http://schemas.microsoft.com/office/drawing/2014/main" id="{2C524607-3D7C-498C-92D5-37B0642BCE69}"/>
              </a:ext>
            </a:extLst>
          </p:cNvPr>
          <p:cNvSpPr/>
          <p:nvPr/>
        </p:nvSpPr>
        <p:spPr>
          <a:xfrm>
            <a:off x="486533" y="4017074"/>
            <a:ext cx="8923303" cy="1169551"/>
          </a:xfrm>
          <a:prstGeom prst="rect">
            <a:avLst/>
          </a:prstGeom>
        </p:spPr>
        <p:txBody>
          <a:bodyPr wrap="square">
            <a:spAutoFit/>
          </a:bodyPr>
          <a:lstStyle/>
          <a:p>
            <a:r>
              <a:rPr lang="en-US" sz="1400" b="1">
                <a:latin typeface="Arial" panose="020B0604020202020204" pitchFamily="34" charset="0"/>
                <a:cs typeface="Arial" panose="020B0604020202020204" pitchFamily="34" charset="0"/>
              </a:rPr>
              <a:t>Entering Journals in </a:t>
            </a:r>
            <a:r>
              <a:rPr lang="en-US" sz="1400" b="1" err="1">
                <a:latin typeface="Arial" panose="020B0604020202020204" pitchFamily="34" charset="0"/>
                <a:cs typeface="Arial" panose="020B0604020202020204" pitchFamily="34" charset="0"/>
              </a:rPr>
              <a:t>ADFDi</a:t>
            </a:r>
            <a:endParaRPr lang="en-US" sz="1400" b="1">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400">
                <a:solidFill>
                  <a:srgbClr val="333333"/>
                </a:solidFill>
                <a:latin typeface="Arial" panose="020B0604020202020204" pitchFamily="34" charset="0"/>
              </a:rPr>
              <a:t>Used to manage large volume data uploads into Cloud</a:t>
            </a:r>
          </a:p>
          <a:p>
            <a:pPr marL="285750" indent="-285750">
              <a:buFont typeface="Wingdings" panose="05000000000000000000" pitchFamily="2" charset="2"/>
              <a:buChar char="q"/>
            </a:pPr>
            <a:r>
              <a:rPr lang="en-US" sz="1400">
                <a:solidFill>
                  <a:srgbClr val="333333"/>
                </a:solidFill>
                <a:latin typeface="Arial" panose="020B0604020202020204" pitchFamily="34" charset="0"/>
              </a:rPr>
              <a:t>Working with Oracle Templates adds functionality such as the use of macros, formulas, and links to existing documents.</a:t>
            </a:r>
          </a:p>
          <a:p>
            <a:pPr marL="285750" indent="-285750">
              <a:buFont typeface="Arial" panose="020B0604020202020204" pitchFamily="34" charset="0"/>
              <a:buChar char="•"/>
            </a:pPr>
            <a:endParaRPr lang="en-US" sz="1400" b="0" i="0">
              <a:solidFill>
                <a:srgbClr val="333333"/>
              </a:solidFill>
              <a:effectLst/>
              <a:latin typeface="Arial" panose="020B0604020202020204" pitchFamily="34" charset="0"/>
            </a:endParaRPr>
          </a:p>
        </p:txBody>
      </p:sp>
      <p:sp>
        <p:nvSpPr>
          <p:cNvPr id="18" name="Freeform: Shape 17">
            <a:extLst>
              <a:ext uri="{FF2B5EF4-FFF2-40B4-BE49-F238E27FC236}">
                <a16:creationId xmlns:a16="http://schemas.microsoft.com/office/drawing/2014/main" id="{D7886180-387A-484E-AF3E-8DCB8C0A8A5C}"/>
              </a:ext>
            </a:extLst>
          </p:cNvPr>
          <p:cNvSpPr/>
          <p:nvPr/>
        </p:nvSpPr>
        <p:spPr>
          <a:xfrm>
            <a:off x="9780687" y="1137158"/>
            <a:ext cx="2191478" cy="1142200"/>
          </a:xfrm>
          <a:custGeom>
            <a:avLst/>
            <a:gdLst>
              <a:gd name="connsiteX0" fmla="*/ 130871 w 2191478"/>
              <a:gd name="connsiteY0" fmla="*/ 0 h 1635892"/>
              <a:gd name="connsiteX1" fmla="*/ 2060607 w 2191478"/>
              <a:gd name="connsiteY1" fmla="*/ 0 h 1635892"/>
              <a:gd name="connsiteX2" fmla="*/ 2191478 w 2191478"/>
              <a:gd name="connsiteY2" fmla="*/ 130871 h 1635892"/>
              <a:gd name="connsiteX3" fmla="*/ 2191478 w 2191478"/>
              <a:gd name="connsiteY3" fmla="*/ 1635892 h 1635892"/>
              <a:gd name="connsiteX4" fmla="*/ 2191478 w 2191478"/>
              <a:gd name="connsiteY4" fmla="*/ 1635892 h 1635892"/>
              <a:gd name="connsiteX5" fmla="*/ 0 w 2191478"/>
              <a:gd name="connsiteY5" fmla="*/ 1635892 h 1635892"/>
              <a:gd name="connsiteX6" fmla="*/ 0 w 2191478"/>
              <a:gd name="connsiteY6" fmla="*/ 1635892 h 1635892"/>
              <a:gd name="connsiteX7" fmla="*/ 0 w 2191478"/>
              <a:gd name="connsiteY7" fmla="*/ 130871 h 1635892"/>
              <a:gd name="connsiteX8" fmla="*/ 130871 w 2191478"/>
              <a:gd name="connsiteY8" fmla="*/ 0 h 16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478" h="1635892">
                <a:moveTo>
                  <a:pt x="130871" y="0"/>
                </a:moveTo>
                <a:lnTo>
                  <a:pt x="2060607" y="0"/>
                </a:lnTo>
                <a:cubicBezTo>
                  <a:pt x="2132885" y="0"/>
                  <a:pt x="2191478" y="58593"/>
                  <a:pt x="2191478" y="130871"/>
                </a:cubicBezTo>
                <a:lnTo>
                  <a:pt x="2191478" y="1635892"/>
                </a:lnTo>
                <a:lnTo>
                  <a:pt x="2191478" y="1635892"/>
                </a:lnTo>
                <a:lnTo>
                  <a:pt x="0" y="1635892"/>
                </a:lnTo>
                <a:lnTo>
                  <a:pt x="0" y="1635892"/>
                </a:lnTo>
                <a:lnTo>
                  <a:pt x="0" y="130871"/>
                </a:lnTo>
                <a:cubicBezTo>
                  <a:pt x="0" y="58593"/>
                  <a:pt x="58593" y="0"/>
                  <a:pt x="130871" y="0"/>
                </a:cubicBezTo>
                <a:close/>
              </a:path>
            </a:pathLst>
          </a:cu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111" tIns="91671" rIns="56111" bIns="17780" numCol="1" spcCol="1270" anchor="t" anchorCtr="0">
            <a:noAutofit/>
          </a:bodyPr>
          <a:lstStyle/>
          <a:p>
            <a:pPr marL="114300" lvl="1" indent="-114300" algn="l" defTabSz="6223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Ledger Currency Journals</a:t>
            </a:r>
          </a:p>
          <a:p>
            <a:pPr marL="114300" lvl="1" indent="-114300" algn="l" defTabSz="6223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Foreign Currency Journals</a:t>
            </a:r>
          </a:p>
          <a:p>
            <a:pPr marL="114300" lvl="1" indent="-114300" algn="l" defTabSz="6223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Reversing Journals</a:t>
            </a:r>
          </a:p>
          <a:p>
            <a:pPr marL="114300" lvl="1" indent="-114300" algn="l" defTabSz="6223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Intercompany</a:t>
            </a:r>
          </a:p>
          <a:p>
            <a:pPr marL="114300" lvl="1" indent="-114300" algn="l" defTabSz="622300">
              <a:lnSpc>
                <a:spcPct val="90000"/>
              </a:lnSpc>
              <a:spcBef>
                <a:spcPct val="0"/>
              </a:spcBef>
              <a:spcAft>
                <a:spcPct val="15000"/>
              </a:spcAft>
              <a:buChar char="•"/>
            </a:pPr>
            <a:r>
              <a:rPr lang="en-US" sz="1200" kern="1200">
                <a:latin typeface="Arial" panose="020B0604020202020204" pitchFamily="34" charset="0"/>
                <a:cs typeface="Arial" panose="020B0604020202020204" pitchFamily="34" charset="0"/>
              </a:rPr>
              <a:t>Copying Journals</a:t>
            </a:r>
            <a:endParaRPr lang="en-US" sz="1400" kern="1200">
              <a:latin typeface="Arial" panose="020B0604020202020204" pitchFamily="34" charset="0"/>
              <a:cs typeface="Arial" panose="020B0604020202020204" pitchFamily="34" charset="0"/>
            </a:endParaRPr>
          </a:p>
        </p:txBody>
      </p:sp>
      <p:sp>
        <p:nvSpPr>
          <p:cNvPr id="19" name="Freeform: Shape 18">
            <a:extLst>
              <a:ext uri="{FF2B5EF4-FFF2-40B4-BE49-F238E27FC236}">
                <a16:creationId xmlns:a16="http://schemas.microsoft.com/office/drawing/2014/main" id="{671AF36C-6E75-4AF5-B6B8-CE846EC3F606}"/>
              </a:ext>
            </a:extLst>
          </p:cNvPr>
          <p:cNvSpPr/>
          <p:nvPr/>
        </p:nvSpPr>
        <p:spPr>
          <a:xfrm>
            <a:off x="9780687" y="2283949"/>
            <a:ext cx="2191478" cy="703433"/>
          </a:xfrm>
          <a:custGeom>
            <a:avLst/>
            <a:gdLst>
              <a:gd name="connsiteX0" fmla="*/ 0 w 2191478"/>
              <a:gd name="connsiteY0" fmla="*/ 0 h 703433"/>
              <a:gd name="connsiteX1" fmla="*/ 2191478 w 2191478"/>
              <a:gd name="connsiteY1" fmla="*/ 0 h 703433"/>
              <a:gd name="connsiteX2" fmla="*/ 2191478 w 2191478"/>
              <a:gd name="connsiteY2" fmla="*/ 703433 h 703433"/>
              <a:gd name="connsiteX3" fmla="*/ 0 w 2191478"/>
              <a:gd name="connsiteY3" fmla="*/ 703433 h 703433"/>
              <a:gd name="connsiteX4" fmla="*/ 0 w 2191478"/>
              <a:gd name="connsiteY4" fmla="*/ 0 h 70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1478" h="703433">
                <a:moveTo>
                  <a:pt x="0" y="0"/>
                </a:moveTo>
                <a:lnTo>
                  <a:pt x="2191478" y="0"/>
                </a:lnTo>
                <a:lnTo>
                  <a:pt x="2191478" y="703433"/>
                </a:lnTo>
                <a:lnTo>
                  <a:pt x="0" y="703433"/>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0" rIns="673584"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Manual</a:t>
            </a:r>
          </a:p>
        </p:txBody>
      </p:sp>
      <p:sp>
        <p:nvSpPr>
          <p:cNvPr id="20" name="Oval 19">
            <a:extLst>
              <a:ext uri="{FF2B5EF4-FFF2-40B4-BE49-F238E27FC236}">
                <a16:creationId xmlns:a16="http://schemas.microsoft.com/office/drawing/2014/main" id="{9D36147E-D18C-4C32-9392-2276DB30C0C8}"/>
              </a:ext>
            </a:extLst>
          </p:cNvPr>
          <p:cNvSpPr/>
          <p:nvPr/>
        </p:nvSpPr>
        <p:spPr>
          <a:xfrm>
            <a:off x="11385975" y="2374422"/>
            <a:ext cx="767017" cy="767017"/>
          </a:xfrm>
          <a:prstGeom prst="ellipse">
            <a:avLst/>
          </a:prstGeom>
          <a:blipFill>
            <a:blip r:embed="rId19">
              <a:extLst>
                <a:ext uri="{837473B0-CC2E-450A-ABE3-18F120FF3D39}">
                  <a1611:picAttrSrcUrl xmlns:a1611="http://schemas.microsoft.com/office/drawing/2016/11/main" r:id="rId20"/>
                </a:ext>
              </a:extLst>
            </a:blip>
            <a:srcRect/>
            <a:stretch>
              <a:fillRect t="-5000" b="-5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21" name="Rectangle 20">
            <a:extLst>
              <a:ext uri="{FF2B5EF4-FFF2-40B4-BE49-F238E27FC236}">
                <a16:creationId xmlns:a16="http://schemas.microsoft.com/office/drawing/2014/main" id="{9F960B66-F79F-4A12-9A99-B23349FEE1F3}"/>
              </a:ext>
            </a:extLst>
          </p:cNvPr>
          <p:cNvSpPr/>
          <p:nvPr/>
        </p:nvSpPr>
        <p:spPr bwMode="gray">
          <a:xfrm>
            <a:off x="9815412" y="3401053"/>
            <a:ext cx="2191478" cy="1119930"/>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228600" indent="-228600">
              <a:lnSpc>
                <a:spcPct val="106000"/>
              </a:lnSpc>
              <a:buFont typeface="Arial" panose="020B0604020202020204" pitchFamily="34" charset="0"/>
              <a:buChar char="•"/>
            </a:pPr>
            <a:r>
              <a:rPr lang="en-US" sz="1050" b="1">
                <a:solidFill>
                  <a:srgbClr val="000000"/>
                </a:solidFill>
                <a:cs typeface="Calibri"/>
              </a:rPr>
              <a:t>What are the means of entering journals in the current system?</a:t>
            </a:r>
          </a:p>
          <a:p>
            <a:pPr marL="228600" indent="-228600">
              <a:lnSpc>
                <a:spcPct val="106000"/>
              </a:lnSpc>
              <a:buFont typeface="Arial" panose="020B0604020202020204" pitchFamily="34" charset="0"/>
              <a:buChar char="•"/>
            </a:pPr>
            <a:r>
              <a:rPr lang="en-US" sz="1050" b="1">
                <a:solidFill>
                  <a:srgbClr val="000000"/>
                </a:solidFill>
                <a:cs typeface="Calibri"/>
              </a:rPr>
              <a:t>Journal sequencing requirements?</a:t>
            </a:r>
          </a:p>
          <a:p>
            <a:pPr algn="just">
              <a:lnSpc>
                <a:spcPct val="106000"/>
              </a:lnSpc>
            </a:pPr>
            <a:endParaRPr lang="en-US" sz="1050">
              <a:solidFill>
                <a:srgbClr val="000000"/>
              </a:solidFill>
              <a:cs typeface="Calibri"/>
            </a:endParaRP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22" name="Rectangle 21">
            <a:extLst>
              <a:ext uri="{FF2B5EF4-FFF2-40B4-BE49-F238E27FC236}">
                <a16:creationId xmlns:a16="http://schemas.microsoft.com/office/drawing/2014/main" id="{EEDF0C06-FFC7-450C-B042-1F0FC800D3D2}"/>
              </a:ext>
            </a:extLst>
          </p:cNvPr>
          <p:cNvSpPr/>
          <p:nvPr/>
        </p:nvSpPr>
        <p:spPr bwMode="gray">
          <a:xfrm>
            <a:off x="10041660" y="3263232"/>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275587977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4">
            <a:extLst>
              <a:ext uri="{FF2B5EF4-FFF2-40B4-BE49-F238E27FC236}">
                <a16:creationId xmlns:a16="http://schemas.microsoft.com/office/drawing/2014/main" id="{60644CDB-03DB-4EC6-984E-5552302007FA}"/>
              </a:ext>
            </a:extLst>
          </p:cNvPr>
          <p:cNvSpPr txBox="1">
            <a:spLocks/>
          </p:cNvSpPr>
          <p:nvPr/>
        </p:nvSpPr>
        <p:spPr>
          <a:xfrm>
            <a:off x="501650" y="317500"/>
            <a:ext cx="11188700" cy="334099"/>
          </a:xfrm>
          <a:prstGeom prst="rect">
            <a:avLst/>
          </a:prstGeom>
        </p:spPr>
        <p:txBody>
          <a:bodyPr lIns="91440" tIns="45720" rIns="91440" bIns="45720" anchor="t"/>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sz="3000" b="1">
                <a:cs typeface="Calibri Light"/>
              </a:rPr>
              <a:t>Session Objective</a:t>
            </a:r>
            <a:endParaRPr lang="en-US" sz="3000" b="1"/>
          </a:p>
        </p:txBody>
      </p:sp>
      <p:graphicFrame>
        <p:nvGraphicFramePr>
          <p:cNvPr id="5" name="Content Placeholder 6">
            <a:extLst>
              <a:ext uri="{FF2B5EF4-FFF2-40B4-BE49-F238E27FC236}">
                <a16:creationId xmlns:a16="http://schemas.microsoft.com/office/drawing/2014/main" id="{F1B19930-E444-4796-AF60-E38A8C8660AC}"/>
              </a:ext>
            </a:extLst>
          </p:cNvPr>
          <p:cNvGraphicFramePr>
            <a:graphicFrameLocks/>
          </p:cNvGraphicFramePr>
          <p:nvPr>
            <p:extLst>
              <p:ext uri="{D42A27DB-BD31-4B8C-83A1-F6EECF244321}">
                <p14:modId xmlns:p14="http://schemas.microsoft.com/office/powerpoint/2010/main" val="2884371749"/>
              </p:ext>
            </p:extLst>
          </p:nvPr>
        </p:nvGraphicFramePr>
        <p:xfrm>
          <a:off x="796263" y="1419825"/>
          <a:ext cx="10533763" cy="3603818"/>
        </p:xfrm>
        <a:graphic>
          <a:graphicData uri="http://schemas.openxmlformats.org/drawingml/2006/table">
            <a:tbl>
              <a:tblPr firstRow="1" bandRow="1">
                <a:tableStyleId>{5C22544A-7EE6-4342-B048-85BDC9FD1C3A}</a:tableStyleId>
              </a:tblPr>
              <a:tblGrid>
                <a:gridCol w="2872844">
                  <a:extLst>
                    <a:ext uri="{9D8B030D-6E8A-4147-A177-3AD203B41FA5}">
                      <a16:colId xmlns:a16="http://schemas.microsoft.com/office/drawing/2014/main" val="20001"/>
                    </a:ext>
                  </a:extLst>
                </a:gridCol>
                <a:gridCol w="7660919">
                  <a:extLst>
                    <a:ext uri="{9D8B030D-6E8A-4147-A177-3AD203B41FA5}">
                      <a16:colId xmlns:a16="http://schemas.microsoft.com/office/drawing/2014/main" val="20002"/>
                    </a:ext>
                  </a:extLst>
                </a:gridCol>
              </a:tblGrid>
              <a:tr h="491269">
                <a:tc gridSpan="2">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lang="en-US" sz="1800" b="1" i="0" u="none" strike="noStrike" cap="none" normalizeH="0" baseline="0">
                          <a:ln>
                            <a:noFill/>
                          </a:ln>
                          <a:solidFill>
                            <a:schemeClr val="tx1"/>
                          </a:solidFill>
                          <a:effectLst/>
                          <a:latin typeface="+mn-lt"/>
                        </a:rPr>
                        <a:t>General Ledger</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defTabSz="684213">
                        <a:tabLst/>
                      </a:pP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Duration</a:t>
                      </a:r>
                      <a:endParaRPr lang="en-US" sz="1400" b="1" i="0" u="none" strike="noStrike" kern="1200" cap="none">
                        <a:solidFill>
                          <a:schemeClr val="tx1"/>
                        </a:solidFill>
                        <a:effectLst/>
                        <a:latin typeface="+mn-lt"/>
                        <a:ea typeface="+mn-ea"/>
                        <a:cs typeface="Arial"/>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ctr" latinLnBrk="0" hangingPunct="1">
                        <a:lnSpc>
                          <a:spcPct val="100000"/>
                        </a:lnSpc>
                        <a:spcBef>
                          <a:spcPts val="0"/>
                        </a:spcBef>
                        <a:spcAft>
                          <a:spcPts val="0"/>
                        </a:spcAft>
                        <a:buClrTx/>
                        <a:buSzTx/>
                        <a:buNone/>
                      </a:pPr>
                      <a:r>
                        <a:rPr lang="en-US" sz="1400" b="0" i="0" u="none" strike="noStrike" kern="1200" cap="none" normalizeH="0" baseline="0">
                          <a:ln>
                            <a:noFill/>
                          </a:ln>
                          <a:solidFill>
                            <a:schemeClr val="tx1"/>
                          </a:solidFill>
                          <a:effectLst/>
                          <a:latin typeface="+mn-lt"/>
                          <a:ea typeface="+mn-ea"/>
                          <a:cs typeface="Lucida Sans" panose="020B0602040502020204" pitchFamily="34" charset="0"/>
                        </a:rPr>
                        <a:t>2 hours</a:t>
                      </a:r>
                      <a:endParaRPr kumimoji="0" lang="en-US" sz="1400" b="0" i="0" u="none" strike="noStrike" kern="1200" cap="none" normalizeH="0" baseline="0">
                        <a:ln>
                          <a:noFill/>
                        </a:ln>
                        <a:solidFill>
                          <a:schemeClr val="tx1"/>
                        </a:solidFill>
                        <a:effectLst/>
                        <a:latin typeface="+mn-lt"/>
                        <a:ea typeface="+mn-ea"/>
                        <a:cs typeface="Lucida Sans" panose="020B0602040502020204" pitchFamily="34" charset="0"/>
                        <a:sym typeface="Arial"/>
                      </a:endParaRP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91269">
                <a:tc>
                  <a:txBody>
                    <a:bodyPr/>
                    <a:lstStyle/>
                    <a:p>
                      <a:pPr marL="0" marR="0" lvl="0" indent="0" algn="ctr"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1" i="0" u="none" strike="noStrike" kern="1200" cap="none">
                          <a:solidFill>
                            <a:schemeClr val="tx1"/>
                          </a:solidFill>
                          <a:effectLst/>
                          <a:latin typeface="+mn-lt"/>
                          <a:ea typeface="+mn-ea"/>
                          <a:cs typeface="Arial"/>
                        </a:rPr>
                        <a:t>Objective</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a:lnSpc>
                          <a:spcPct val="100000"/>
                        </a:lnSpc>
                        <a:spcBef>
                          <a:spcPts val="0"/>
                        </a:spcBef>
                        <a:spcAft>
                          <a:spcPts val="0"/>
                        </a:spcAft>
                        <a:buNone/>
                      </a:pPr>
                      <a:r>
                        <a:rPr lang="en-US" sz="1400" b="0" i="0" u="none" strike="noStrike" kern="1200" cap="none" normalizeH="0" baseline="0" noProof="0">
                          <a:ln>
                            <a:noFill/>
                          </a:ln>
                          <a:effectLst/>
                        </a:rPr>
                        <a:t>Provide an overview of functionalities, leading practice recommendations, and considerations related to General Ledger.  Gather inputs to finalize solution, integration and conversion scope for the implementation of related capabilities  </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77806057"/>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Key Activities</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a:ln>
                            <a:noFill/>
                          </a:ln>
                          <a:effectLst/>
                        </a:rPr>
                        <a:t>Process Overview  </a:t>
                      </a:r>
                      <a:endParaRPr lang="en-US"/>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Process deep-dive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confirmation questions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Review key capabilities and leading practices </a:t>
                      </a:r>
                    </a:p>
                    <a:p>
                      <a:pPr marL="742950" lvl="1" indent="-28575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Discuss data elements and key design decisions  </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48146689"/>
                  </a:ext>
                </a:extLst>
              </a:tr>
              <a:tr h="491269">
                <a:tc>
                  <a:txBody>
                    <a:bodyPr/>
                    <a:lstStyle/>
                    <a:p>
                      <a:pPr marL="0" marR="0" lvl="0" indent="0" algn="ctr" rtl="0" eaLnBrk="1" fontAlgn="t" latinLnBrk="0" hangingPunct="1">
                        <a:lnSpc>
                          <a:spcPct val="100000"/>
                        </a:lnSpc>
                        <a:spcBef>
                          <a:spcPts val="0"/>
                        </a:spcBef>
                        <a:spcAft>
                          <a:spcPts val="0"/>
                        </a:spcAft>
                        <a:buClrTx/>
                        <a:buSzTx/>
                        <a:buFont typeface="Arial" panose="020B0604020202020204" pitchFamily="34" charset="0"/>
                        <a:buNone/>
                      </a:pPr>
                      <a:r>
                        <a:rPr lang="en-US" sz="1400" b="1" i="0" u="none" strike="noStrike" kern="1200" cap="none">
                          <a:solidFill>
                            <a:schemeClr val="tx1"/>
                          </a:solidFill>
                          <a:effectLst/>
                          <a:latin typeface="+mn-lt"/>
                          <a:ea typeface="+mn-ea"/>
                          <a:cs typeface="Arial"/>
                        </a:rPr>
                        <a:t>What this is not</a:t>
                      </a:r>
                      <a:endParaRPr lang="en-US" sz="1400" b="1" i="0" u="none" strike="noStrike" kern="1200" cap="none">
                        <a:solidFill>
                          <a:schemeClr val="tx1"/>
                        </a:solidFill>
                        <a:effectLst/>
                        <a:latin typeface="+mn-lt"/>
                        <a:ea typeface="+mn-ea"/>
                        <a:cs typeface="Arial"/>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342900" marR="0" lvl="0" indent="-342900" algn="l" rtl="0" eaLnBrk="1" fontAlgn="ctr" latinLnBrk="0" hangingPunct="1">
                        <a:buClr>
                          <a:srgbClr val="000000"/>
                        </a:buClr>
                        <a:buSzTx/>
                        <a:buFont typeface="Arial,Sans-Serif" panose="020B0604020202020204" pitchFamily="34" charset="0"/>
                        <a:buChar char="•"/>
                      </a:pPr>
                      <a:r>
                        <a:rPr lang="en-US" sz="1400" b="0" i="0" u="none" strike="noStrike" kern="1200" cap="none" normalizeH="0" baseline="0" noProof="0">
                          <a:ln>
                            <a:noFill/>
                          </a:ln>
                          <a:effectLst/>
                        </a:rPr>
                        <a:t>Design future state processes, finalize design decisions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Gather Requirements </a:t>
                      </a:r>
                    </a:p>
                    <a:p>
                      <a:pPr marL="342900" lvl="0" indent="-342900">
                        <a:spcBef>
                          <a:spcPts val="0"/>
                        </a:spcBef>
                        <a:spcAft>
                          <a:spcPts val="0"/>
                        </a:spcAft>
                        <a:buClr>
                          <a:srgbClr val="000000"/>
                        </a:buClr>
                        <a:buSzTx/>
                        <a:buFont typeface="Arial,Sans-Serif" panose="020B0604020202020204" pitchFamily="34" charset="0"/>
                        <a:buChar char="•"/>
                      </a:pPr>
                      <a:r>
                        <a:rPr lang="en-US" sz="1400" b="0" i="0" u="none" strike="noStrike" kern="1200" cap="none" normalizeH="0" baseline="0" noProof="0">
                          <a:ln>
                            <a:noFill/>
                          </a:ln>
                          <a:effectLst/>
                        </a:rPr>
                        <a:t>Perform Fit-Gap analysis and solutions for business requirements</a:t>
                      </a:r>
                      <a:endParaRPr kumimoji="0" lang="en-US">
                        <a:sym typeface="Arial"/>
                      </a:endParaRPr>
                    </a:p>
                  </a:txBody>
                  <a:tcPr marL="45720" marR="45720"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94119055"/>
                  </a:ext>
                </a:extLst>
              </a:tr>
            </a:tbl>
          </a:graphicData>
        </a:graphic>
      </p:graphicFrame>
    </p:spTree>
    <p:extLst>
      <p:ext uri="{BB962C8B-B14F-4D97-AF65-F5344CB8AC3E}">
        <p14:creationId xmlns:p14="http://schemas.microsoft.com/office/powerpoint/2010/main" val="2841968195"/>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F9C39-EAAD-430D-AA6C-97C6A389D8E8}"/>
              </a:ext>
            </a:extLst>
          </p:cNvPr>
          <p:cNvSpPr>
            <a:spLocks noGrp="1"/>
          </p:cNvSpPr>
          <p:nvPr>
            <p:ph type="title"/>
          </p:nvPr>
        </p:nvSpPr>
        <p:spPr/>
        <p:txBody>
          <a:bodyPr/>
          <a:lstStyle/>
          <a:p>
            <a:r>
              <a:rPr lang="en-US" sz="3000" b="1"/>
              <a:t>Process Journal Entry - Demo</a:t>
            </a:r>
          </a:p>
        </p:txBody>
      </p:sp>
      <p:graphicFrame>
        <p:nvGraphicFramePr>
          <p:cNvPr id="6" name="Content Placeholder 5">
            <a:extLst>
              <a:ext uri="{FF2B5EF4-FFF2-40B4-BE49-F238E27FC236}">
                <a16:creationId xmlns:a16="http://schemas.microsoft.com/office/drawing/2014/main" id="{BBBA08CD-325F-4D0F-805D-01791DF834B0}"/>
              </a:ext>
            </a:extLst>
          </p:cNvPr>
          <p:cNvGraphicFramePr>
            <a:graphicFrameLocks noGrp="1"/>
          </p:cNvGraphicFramePr>
          <p:nvPr>
            <p:ph sz="quarter" idx="10"/>
            <p:extLst>
              <p:ext uri="{D42A27DB-BD31-4B8C-83A1-F6EECF244321}">
                <p14:modId xmlns:p14="http://schemas.microsoft.com/office/powerpoint/2010/main" val="2344974824"/>
              </p:ext>
            </p:extLst>
          </p:nvPr>
        </p:nvGraphicFramePr>
        <p:xfrm>
          <a:off x="469899" y="1644023"/>
          <a:ext cx="10813985" cy="2417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37340839"/>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t>Approve and Post JEs</a:t>
            </a:r>
            <a:endParaRPr lang="en-US" b="1">
              <a:solidFill>
                <a:schemeClr val="tx1"/>
              </a:solidFill>
            </a:endParaRPr>
          </a:p>
        </p:txBody>
      </p:sp>
    </p:spTree>
    <p:extLst>
      <p:ext uri="{BB962C8B-B14F-4D97-AF65-F5344CB8AC3E}">
        <p14:creationId xmlns:p14="http://schemas.microsoft.com/office/powerpoint/2010/main" val="163611397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Process Journals and Approvals</a:t>
            </a:r>
          </a:p>
        </p:txBody>
      </p:sp>
      <p:sp>
        <p:nvSpPr>
          <p:cNvPr id="6" name="Rectangle 5">
            <a:extLst>
              <a:ext uri="{FF2B5EF4-FFF2-40B4-BE49-F238E27FC236}">
                <a16:creationId xmlns:a16="http://schemas.microsoft.com/office/drawing/2014/main" id="{C4ED2245-627B-4221-B275-2F7696A57989}"/>
              </a:ext>
            </a:extLst>
          </p:cNvPr>
          <p:cNvSpPr/>
          <p:nvPr/>
        </p:nvSpPr>
        <p:spPr>
          <a:xfrm>
            <a:off x="449045" y="1054515"/>
            <a:ext cx="8179154" cy="6032421"/>
          </a:xfrm>
          <a:prstGeom prst="rect">
            <a:avLst/>
          </a:prstGeom>
        </p:spPr>
        <p:txBody>
          <a:bodyPr wrap="square">
            <a:spAutoFit/>
          </a:bodyPr>
          <a:lstStyle/>
          <a:p>
            <a:endParaRPr lang="en-US" sz="1800">
              <a:solidFill>
                <a:srgbClr val="333333"/>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n-US" sz="1600">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Approval is enabled at the ledger and source level. Both the ledger and journal source must be enabled for the approval process.</a:t>
            </a:r>
          </a:p>
          <a:p>
            <a:pPr marL="285750" indent="-285750">
              <a:buFont typeface="Wingdings" panose="05000000000000000000" pitchFamily="2" charset="2"/>
              <a:buChar char="q"/>
            </a:pPr>
            <a:r>
              <a:rPr lang="en-US" altLang="en-US" sz="1600">
                <a:latin typeface="Arial" panose="020B0604020202020204" pitchFamily="34" charset="0"/>
                <a:cs typeface="Arial" panose="020B0604020202020204" pitchFamily="34" charset="0"/>
              </a:rPr>
              <a:t>Approval is for the entire journal batch and not for specific journals within the batch </a:t>
            </a:r>
          </a:p>
          <a:p>
            <a:pPr marL="285750" indent="-285750">
              <a:buFont typeface="Wingdings" panose="05000000000000000000" pitchFamily="2" charset="2"/>
              <a:buChar char="q"/>
            </a:pPr>
            <a:r>
              <a:rPr lang="en-US" altLang="en-US" sz="1600">
                <a:latin typeface="Arial" panose="020B0604020202020204" pitchFamily="34" charset="0"/>
                <a:cs typeface="Arial" panose="020B0604020202020204" pitchFamily="34" charset="0"/>
              </a:rPr>
              <a:t>If a journal requires approval, submitting it for posting automatically sends it for approval before posting</a:t>
            </a:r>
          </a:p>
          <a:p>
            <a:pPr marL="285750" indent="-285750">
              <a:buFont typeface="Wingdings" panose="05000000000000000000" pitchFamily="2" charset="2"/>
              <a:buChar char="q"/>
            </a:pPr>
            <a:r>
              <a:rPr lang="en-US" altLang="en-US" sz="1600">
                <a:latin typeface="Arial" panose="020B0604020202020204" pitchFamily="34" charset="0"/>
                <a:cs typeface="Arial" panose="020B0604020202020204" pitchFamily="34" charset="0"/>
              </a:rPr>
              <a:t>Oracle provide the following </a:t>
            </a:r>
            <a:r>
              <a:rPr lang="en-US" sz="1600">
                <a:solidFill>
                  <a:srgbClr val="333333"/>
                </a:solidFill>
                <a:latin typeface="Arial" panose="020B0604020202020204" pitchFamily="34" charset="0"/>
                <a:cs typeface="Arial" panose="020B0604020202020204" pitchFamily="34" charset="0"/>
              </a:rPr>
              <a:t>approver lists for generating the approval hierarchy:</a:t>
            </a:r>
          </a:p>
          <a:p>
            <a:pPr marL="895335" lvl="1" indent="-285750">
              <a:buClr>
                <a:srgbClr val="000000"/>
              </a:buClr>
              <a:buFont typeface="Wingdings" panose="05000000000000000000" pitchFamily="2" charset="2"/>
              <a:buChar char="Ø"/>
            </a:pPr>
            <a:r>
              <a:rPr lang="en-US" sz="1600" b="1">
                <a:latin typeface="Arial" panose="020B0604020202020204" pitchFamily="34" charset="0"/>
                <a:cs typeface="Arial" panose="020B0604020202020204" pitchFamily="34" charset="0"/>
              </a:rPr>
              <a:t>Human Resources (HR) Supervisory </a:t>
            </a:r>
          </a:p>
          <a:p>
            <a:pPr marL="895335" lvl="1" indent="-285750">
              <a:buClr>
                <a:srgbClr val="000000"/>
              </a:buClr>
              <a:buFont typeface="Wingdings" panose="05000000000000000000" pitchFamily="2" charset="2"/>
              <a:buChar char="Ø"/>
            </a:pPr>
            <a:r>
              <a:rPr lang="en-US" altLang="en-US" sz="1600" b="1">
                <a:latin typeface="Arial" panose="020B0604020202020204" pitchFamily="34" charset="0"/>
                <a:cs typeface="Arial" panose="020B0604020202020204" pitchFamily="34" charset="0"/>
              </a:rPr>
              <a:t>Job Level</a:t>
            </a:r>
          </a:p>
          <a:p>
            <a:pPr marL="895335" lvl="1" indent="-285750">
              <a:buClr>
                <a:srgbClr val="000000"/>
              </a:buClr>
              <a:buFont typeface="Wingdings" panose="05000000000000000000" pitchFamily="2" charset="2"/>
              <a:buChar char="Ø"/>
            </a:pPr>
            <a:r>
              <a:rPr lang="en-US" altLang="en-US" sz="1600" b="1">
                <a:latin typeface="Arial" panose="020B0604020202020204" pitchFamily="34" charset="0"/>
                <a:cs typeface="Arial" panose="020B0604020202020204" pitchFamily="34" charset="0"/>
              </a:rPr>
              <a:t>Position</a:t>
            </a:r>
          </a:p>
          <a:p>
            <a:pPr marL="895335" lvl="1" indent="-285750">
              <a:buClr>
                <a:srgbClr val="000000"/>
              </a:buClr>
              <a:buFont typeface="Wingdings" panose="05000000000000000000" pitchFamily="2" charset="2"/>
              <a:buChar char="Ø"/>
            </a:pPr>
            <a:r>
              <a:rPr lang="en-US" altLang="en-US" sz="1600" b="1">
                <a:latin typeface="Arial" panose="020B0604020202020204" pitchFamily="34" charset="0"/>
                <a:cs typeface="Arial" panose="020B0604020202020204" pitchFamily="34" charset="0"/>
              </a:rPr>
              <a:t>Approval Group</a:t>
            </a:r>
            <a:endParaRPr lang="en-US" sz="1600" b="1">
              <a:solidFill>
                <a:srgbClr val="333333"/>
              </a:solidFill>
              <a:latin typeface="Arial" panose="020B0604020202020204" pitchFamily="34" charset="0"/>
              <a:cs typeface="Arial" panose="020B0604020202020204" pitchFamily="34" charset="0"/>
            </a:endParaRPr>
          </a:p>
          <a:p>
            <a:r>
              <a:rPr lang="en-US" sz="1600" b="1">
                <a:solidFill>
                  <a:srgbClr val="333333"/>
                </a:solidFill>
                <a:latin typeface="Arial" panose="020B0604020202020204" pitchFamily="34" charset="0"/>
                <a:cs typeface="Arial" panose="020B0604020202020204" pitchFamily="34" charset="0"/>
              </a:rPr>
              <a:t>Journal Approval: Points to Consider</a:t>
            </a:r>
            <a:endParaRPr lang="en-US" sz="1800">
              <a:solidFill>
                <a:srgbClr val="333333"/>
              </a:solidFill>
              <a:latin typeface="Arial" panose="020B0604020202020204" pitchFamily="34" charset="0"/>
              <a:cs typeface="Arial" panose="020B0604020202020204" pitchFamily="34" charset="0"/>
            </a:endParaRPr>
          </a:p>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Journal Sources for which journal approval is needed needs to be determined. Example: Subledger Journals can be exempt from approval whereas Manual Journals would need approval</a:t>
            </a:r>
          </a:p>
          <a:p>
            <a:pPr marL="285750" indent="-285750">
              <a:buFont typeface="Wingdings" panose="05000000000000000000" pitchFamily="2" charset="2"/>
              <a:buChar char="q"/>
            </a:pPr>
            <a:r>
              <a:rPr lang="en-US" altLang="en-US" sz="1600">
                <a:latin typeface="Arial" panose="020B0604020202020204" pitchFamily="34" charset="0"/>
                <a:cs typeface="Arial" panose="020B0604020202020204" pitchFamily="34" charset="0"/>
              </a:rPr>
              <a:t>Journal approval behavior can be determined by where we are in the period close process. E</a:t>
            </a:r>
            <a:r>
              <a:rPr lang="en-US" sz="1600">
                <a:latin typeface="Arial" panose="020B0604020202020204" pitchFamily="34" charset="0"/>
                <a:cs typeface="Arial" panose="020B0604020202020204" pitchFamily="34" charset="0"/>
              </a:rPr>
              <a:t>xample: Month-end or quarter-end closing entries can be:</a:t>
            </a:r>
          </a:p>
          <a:p>
            <a:pPr marL="895335" lvl="1" indent="-285750">
              <a:buFont typeface="Wingdings" panose="05000000000000000000" pitchFamily="2" charset="2"/>
              <a:buChar char="q"/>
            </a:pPr>
            <a:r>
              <a:rPr lang="en-US" sz="1600">
                <a:latin typeface="Arial" panose="020B0604020202020204" pitchFamily="34" charset="0"/>
                <a:cs typeface="Arial" panose="020B0604020202020204" pitchFamily="34" charset="0"/>
              </a:rPr>
              <a:t>Larger amounts than entries that are earlier in the month and can need more levels of approval. </a:t>
            </a:r>
          </a:p>
          <a:p>
            <a:pPr marL="895335" lvl="1" indent="-285750">
              <a:buFont typeface="Wingdings" panose="05000000000000000000" pitchFamily="2" charset="2"/>
              <a:buChar char="q"/>
            </a:pPr>
            <a:r>
              <a:rPr lang="en-US" sz="1600">
                <a:latin typeface="Arial" panose="020B0604020202020204" pitchFamily="34" charset="0"/>
                <a:cs typeface="Arial" panose="020B0604020202020204" pitchFamily="34" charset="0"/>
              </a:rPr>
              <a:t>Entered by employees with more authority so need less levels of approval.</a:t>
            </a:r>
          </a:p>
          <a:p>
            <a:pPr marL="57150"/>
            <a:r>
              <a:rPr lang="en-US" altLang="en-US" sz="1600">
                <a:latin typeface="Arial" panose="020B0604020202020204" pitchFamily="34" charset="0"/>
                <a:cs typeface="Arial" panose="020B0604020202020204" pitchFamily="34" charset="0"/>
              </a:rPr>
              <a:t>.</a:t>
            </a:r>
            <a:endParaRPr lang="en-US" sz="1600">
              <a:latin typeface="Arial" panose="020B0604020202020204" pitchFamily="34" charset="0"/>
              <a:cs typeface="Arial" panose="020B0604020202020204" pitchFamily="34" charset="0"/>
            </a:endParaRPr>
          </a:p>
          <a:p>
            <a:pPr lvl="1"/>
            <a:endParaRPr lang="en-US" sz="1600">
              <a:latin typeface="Arial" panose="020B0604020202020204" pitchFamily="34" charset="0"/>
              <a:cs typeface="Arial" panose="020B0604020202020204" pitchFamily="34" charset="0"/>
            </a:endParaRPr>
          </a:p>
          <a:p>
            <a:endParaRPr lang="en-US" sz="1600">
              <a:latin typeface="Arial" panose="020B0604020202020204" pitchFamily="34" charset="0"/>
              <a:cs typeface="Arial" panose="020B0604020202020204" pitchFamily="34" charset="0"/>
            </a:endParaRPr>
          </a:p>
        </p:txBody>
      </p:sp>
      <p:grpSp>
        <p:nvGrpSpPr>
          <p:cNvPr id="10" name="Group 9">
            <a:extLst>
              <a:ext uri="{FF2B5EF4-FFF2-40B4-BE49-F238E27FC236}">
                <a16:creationId xmlns:a16="http://schemas.microsoft.com/office/drawing/2014/main" id="{B88F34D0-10D7-423A-890C-6FE093F44E61}"/>
              </a:ext>
            </a:extLst>
          </p:cNvPr>
          <p:cNvGrpSpPr/>
          <p:nvPr/>
        </p:nvGrpSpPr>
        <p:grpSpPr>
          <a:xfrm>
            <a:off x="8954517" y="601629"/>
            <a:ext cx="1728342" cy="1602782"/>
            <a:chOff x="2097162" y="1479339"/>
            <a:chExt cx="2720182" cy="2363584"/>
          </a:xfrm>
        </p:grpSpPr>
        <p:sp>
          <p:nvSpPr>
            <p:cNvPr id="11" name="Rounded Rectangle 4">
              <a:extLst>
                <a:ext uri="{FF2B5EF4-FFF2-40B4-BE49-F238E27FC236}">
                  <a16:creationId xmlns:a16="http://schemas.microsoft.com/office/drawing/2014/main" id="{02E91A7C-B158-44AB-89FB-021DB967E878}"/>
                </a:ext>
              </a:extLst>
            </p:cNvPr>
            <p:cNvSpPr/>
            <p:nvPr/>
          </p:nvSpPr>
          <p:spPr bwMode="auto">
            <a:xfrm>
              <a:off x="2756743" y="1646978"/>
              <a:ext cx="1401021" cy="1401021"/>
            </a:xfrm>
            <a:prstGeom prst="roundRect">
              <a:avLst>
                <a:gd name="adj" fmla="val 50000"/>
              </a:avLst>
            </a:prstGeom>
            <a:solidFill>
              <a:schemeClr val="bg1"/>
            </a:solidFill>
            <a:ln w="28575" cap="flat" cmpd="sng" algn="ctr">
              <a:solidFill>
                <a:schemeClr val="accent6"/>
              </a:solidFill>
              <a:prstDash val="solid"/>
              <a:round/>
              <a:headEnd type="none" w="sm" len="sm"/>
              <a:tailEnd type="none" w="sm" len="sm"/>
            </a:ln>
            <a:effectLst>
              <a:outerShdw blurRad="635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568E9134-A41A-4A8E-B213-C916492959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178" y="1747413"/>
              <a:ext cx="1200150" cy="1200150"/>
            </a:xfrm>
            <a:prstGeom prst="rect">
              <a:avLst/>
            </a:prstGeom>
          </p:spPr>
        </p:pic>
        <p:sp>
          <p:nvSpPr>
            <p:cNvPr id="13" name="TextBox 12">
              <a:extLst>
                <a:ext uri="{FF2B5EF4-FFF2-40B4-BE49-F238E27FC236}">
                  <a16:creationId xmlns:a16="http://schemas.microsoft.com/office/drawing/2014/main" id="{96917164-33AC-49E3-AC96-933CCF6415BF}"/>
                </a:ext>
              </a:extLst>
            </p:cNvPr>
            <p:cNvSpPr txBox="1"/>
            <p:nvPr/>
          </p:nvSpPr>
          <p:spPr>
            <a:xfrm>
              <a:off x="2097162" y="3071343"/>
              <a:ext cx="2720182" cy="771580"/>
            </a:xfrm>
            <a:prstGeom prst="rect">
              <a:avLst/>
            </a:prstGeom>
            <a:noFill/>
          </p:spPr>
          <p:txBody>
            <a:bodyPr wrap="square" rtlCol="0">
              <a:spAutoFit/>
            </a:bodyPr>
            <a:lstStyle/>
            <a:p>
              <a:pPr algn="ctr"/>
              <a:r>
                <a:rPr lang="en-US" sz="1400">
                  <a:solidFill>
                    <a:srgbClr val="000000"/>
                  </a:solidFill>
                  <a:latin typeface="Arial" panose="020B0604020202020204" pitchFamily="34" charset="0"/>
                  <a:cs typeface="Arial" panose="020B0604020202020204" pitchFamily="34" charset="0"/>
                </a:rPr>
                <a:t>Enable Journal Approval</a:t>
              </a:r>
            </a:p>
          </p:txBody>
        </p:sp>
        <p:sp>
          <p:nvSpPr>
            <p:cNvPr id="14" name="Oval 33">
              <a:extLst>
                <a:ext uri="{FF2B5EF4-FFF2-40B4-BE49-F238E27FC236}">
                  <a16:creationId xmlns:a16="http://schemas.microsoft.com/office/drawing/2014/main" id="{75E4DF74-50AE-45B1-ACD5-28888B57AC78}"/>
                </a:ext>
              </a:extLst>
            </p:cNvPr>
            <p:cNvSpPr>
              <a:spLocks noChangeAspect="1" noChangeArrowheads="1"/>
            </p:cNvSpPr>
            <p:nvPr/>
          </p:nvSpPr>
          <p:spPr bwMode="auto">
            <a:xfrm>
              <a:off x="3952078" y="1479339"/>
              <a:ext cx="411371"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a:solidFill>
                    <a:schemeClr val="bg1"/>
                  </a:solidFill>
                </a:rPr>
                <a:t>1</a:t>
              </a:r>
            </a:p>
          </p:txBody>
        </p:sp>
      </p:grpSp>
      <p:sp>
        <p:nvSpPr>
          <p:cNvPr id="15" name="Rounded Rectangle 14">
            <a:extLst>
              <a:ext uri="{FF2B5EF4-FFF2-40B4-BE49-F238E27FC236}">
                <a16:creationId xmlns:a16="http://schemas.microsoft.com/office/drawing/2014/main" id="{6546F9F1-ADFA-4E3A-9DBB-78C7C2D5C9F1}"/>
              </a:ext>
            </a:extLst>
          </p:cNvPr>
          <p:cNvSpPr>
            <a:spLocks noChangeAspect="1"/>
          </p:cNvSpPr>
          <p:nvPr/>
        </p:nvSpPr>
        <p:spPr bwMode="auto">
          <a:xfrm>
            <a:off x="10328969" y="2220241"/>
            <a:ext cx="908186" cy="908186"/>
          </a:xfrm>
          <a:prstGeom prst="roundRect">
            <a:avLst>
              <a:gd name="adj" fmla="val 50000"/>
            </a:avLst>
          </a:prstGeom>
          <a:solidFill>
            <a:schemeClr val="bg1"/>
          </a:solidFill>
          <a:ln w="28575" cap="flat" cmpd="sng" algn="ctr">
            <a:solidFill>
              <a:schemeClr val="accent6"/>
            </a:solidFill>
            <a:prstDash val="solid"/>
            <a:round/>
            <a:headEnd type="none" w="sm" len="sm"/>
            <a:tailEnd type="none" w="sm" len="sm"/>
          </a:ln>
          <a:effectLst>
            <a:outerShdw blurRad="635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16" name="TextBox 15">
            <a:extLst>
              <a:ext uri="{FF2B5EF4-FFF2-40B4-BE49-F238E27FC236}">
                <a16:creationId xmlns:a16="http://schemas.microsoft.com/office/drawing/2014/main" id="{D3A26083-C9AF-48CF-9274-810A4CE03D00}"/>
              </a:ext>
            </a:extLst>
          </p:cNvPr>
          <p:cNvSpPr txBox="1"/>
          <p:nvPr/>
        </p:nvSpPr>
        <p:spPr>
          <a:xfrm>
            <a:off x="9569283" y="3163038"/>
            <a:ext cx="2720182" cy="461665"/>
          </a:xfrm>
          <a:prstGeom prst="rect">
            <a:avLst/>
          </a:prstGeom>
          <a:noFill/>
        </p:spPr>
        <p:txBody>
          <a:bodyPr wrap="square" rtlCol="0">
            <a:spAutoFit/>
          </a:bodyPr>
          <a:lstStyle/>
          <a:p>
            <a:pPr algn="ctr"/>
            <a:r>
              <a:rPr lang="en-US" sz="1200">
                <a:solidFill>
                  <a:srgbClr val="000000"/>
                </a:solidFill>
                <a:latin typeface="Arial" panose="020B0604020202020204" pitchFamily="34" charset="0"/>
                <a:cs typeface="Arial" panose="020B0604020202020204" pitchFamily="34" charset="0"/>
              </a:rPr>
              <a:t>Create Journal Approval</a:t>
            </a:r>
          </a:p>
          <a:p>
            <a:pPr algn="ctr"/>
            <a:r>
              <a:rPr lang="en-US" sz="1200">
                <a:solidFill>
                  <a:srgbClr val="000000"/>
                </a:solidFill>
                <a:latin typeface="Arial" panose="020B0604020202020204" pitchFamily="34" charset="0"/>
                <a:cs typeface="Arial" panose="020B0604020202020204" pitchFamily="34" charset="0"/>
              </a:rPr>
              <a:t> Rules</a:t>
            </a:r>
          </a:p>
        </p:txBody>
      </p:sp>
      <p:sp>
        <p:nvSpPr>
          <p:cNvPr id="17" name="Oval 33">
            <a:extLst>
              <a:ext uri="{FF2B5EF4-FFF2-40B4-BE49-F238E27FC236}">
                <a16:creationId xmlns:a16="http://schemas.microsoft.com/office/drawing/2014/main" id="{3E7A6B0A-1A1A-49C7-A897-63BD61FFE6E1}"/>
              </a:ext>
            </a:extLst>
          </p:cNvPr>
          <p:cNvSpPr>
            <a:spLocks noChangeAspect="1" noChangeArrowheads="1"/>
          </p:cNvSpPr>
          <p:nvPr/>
        </p:nvSpPr>
        <p:spPr bwMode="auto">
          <a:xfrm>
            <a:off x="10970111" y="2044374"/>
            <a:ext cx="267044" cy="267114"/>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a:solidFill>
                  <a:schemeClr val="bg1"/>
                </a:solidFill>
              </a:rPr>
              <a:t>3</a:t>
            </a:r>
          </a:p>
        </p:txBody>
      </p:sp>
      <p:pic>
        <p:nvPicPr>
          <p:cNvPr id="18" name="Picture 17">
            <a:extLst>
              <a:ext uri="{FF2B5EF4-FFF2-40B4-BE49-F238E27FC236}">
                <a16:creationId xmlns:a16="http://schemas.microsoft.com/office/drawing/2014/main" id="{8B2CEE75-8FBB-49BB-9C53-E3728BB95F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06713" y="2244909"/>
            <a:ext cx="552697" cy="743817"/>
          </a:xfrm>
          <a:prstGeom prst="rect">
            <a:avLst/>
          </a:prstGeom>
        </p:spPr>
      </p:pic>
      <p:grpSp>
        <p:nvGrpSpPr>
          <p:cNvPr id="19" name="Group 18">
            <a:extLst>
              <a:ext uri="{FF2B5EF4-FFF2-40B4-BE49-F238E27FC236}">
                <a16:creationId xmlns:a16="http://schemas.microsoft.com/office/drawing/2014/main" id="{EF3CA533-EBD3-4725-BEBF-CEBFC40155DA}"/>
              </a:ext>
            </a:extLst>
          </p:cNvPr>
          <p:cNvGrpSpPr/>
          <p:nvPr/>
        </p:nvGrpSpPr>
        <p:grpSpPr>
          <a:xfrm>
            <a:off x="8140966" y="2179011"/>
            <a:ext cx="1627102" cy="1445483"/>
            <a:chOff x="4734321" y="2493314"/>
            <a:chExt cx="2720182" cy="2351277"/>
          </a:xfrm>
        </p:grpSpPr>
        <p:sp>
          <p:nvSpPr>
            <p:cNvPr id="20" name="Rounded Rectangle 9">
              <a:extLst>
                <a:ext uri="{FF2B5EF4-FFF2-40B4-BE49-F238E27FC236}">
                  <a16:creationId xmlns:a16="http://schemas.microsoft.com/office/drawing/2014/main" id="{1EA9FC89-92F7-4CCD-89B9-44F085240D12}"/>
                </a:ext>
              </a:extLst>
            </p:cNvPr>
            <p:cNvSpPr/>
            <p:nvPr/>
          </p:nvSpPr>
          <p:spPr bwMode="auto">
            <a:xfrm>
              <a:off x="5394896" y="2678148"/>
              <a:ext cx="1399032" cy="1399032"/>
            </a:xfrm>
            <a:prstGeom prst="roundRect">
              <a:avLst>
                <a:gd name="adj" fmla="val 50000"/>
              </a:avLst>
            </a:prstGeom>
            <a:solidFill>
              <a:schemeClr val="bg1"/>
            </a:solidFill>
            <a:ln w="28575" cap="flat" cmpd="sng" algn="ctr">
              <a:solidFill>
                <a:schemeClr val="accent6"/>
              </a:solidFill>
              <a:prstDash val="solid"/>
              <a:round/>
              <a:headEnd type="none" w="sm" len="sm"/>
              <a:tailEnd type="none" w="sm" len="sm"/>
            </a:ln>
            <a:effectLst>
              <a:outerShdw blurRad="63500" algn="ctr"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ctr" defTabSz="228600" rtl="0" eaLnBrk="1" fontAlgn="base" latinLnBrk="0" hangingPunct="1">
                <a:lnSpc>
                  <a:spcPct val="100000"/>
                </a:lnSpc>
                <a:spcBef>
                  <a:spcPct val="20000"/>
                </a:spcBef>
                <a:spcAft>
                  <a:spcPct val="0"/>
                </a:spcAft>
                <a:buClr>
                  <a:srgbClr val="FF0000"/>
                </a:buClr>
                <a:buSzTx/>
                <a:buFont typeface="Arial" pitchFamily="34" charset="0"/>
                <a:buNone/>
                <a:tabLst/>
              </a:pPr>
              <a:endParaRPr kumimoji="0" lang="en-US" sz="1800" b="0" i="0" u="none" strike="noStrike" cap="none" normalizeH="0" baseline="0">
                <a:ln>
                  <a:noFill/>
                </a:ln>
                <a:solidFill>
                  <a:schemeClr val="tx1"/>
                </a:solidFill>
                <a:effectLst/>
                <a:latin typeface="Arial" pitchFamily="34" charset="0"/>
              </a:endParaRPr>
            </a:p>
          </p:txBody>
        </p:sp>
        <p:sp>
          <p:nvSpPr>
            <p:cNvPr id="21" name="TextBox 20">
              <a:extLst>
                <a:ext uri="{FF2B5EF4-FFF2-40B4-BE49-F238E27FC236}">
                  <a16:creationId xmlns:a16="http://schemas.microsoft.com/office/drawing/2014/main" id="{8B3C1366-EE45-4ADB-9974-26713BC52462}"/>
                </a:ext>
              </a:extLst>
            </p:cNvPr>
            <p:cNvSpPr txBox="1"/>
            <p:nvPr/>
          </p:nvSpPr>
          <p:spPr>
            <a:xfrm>
              <a:off x="4734321" y="4072846"/>
              <a:ext cx="2720182" cy="771745"/>
            </a:xfrm>
            <a:prstGeom prst="rect">
              <a:avLst/>
            </a:prstGeom>
            <a:noFill/>
          </p:spPr>
          <p:txBody>
            <a:bodyPr wrap="square" rtlCol="0">
              <a:spAutoFit/>
            </a:bodyPr>
            <a:lstStyle/>
            <a:p>
              <a:pPr algn="ctr"/>
              <a:r>
                <a:rPr lang="en-US" sz="1200">
                  <a:solidFill>
                    <a:srgbClr val="000000"/>
                  </a:solidFill>
                </a:rPr>
                <a:t>Specify Journal Sources</a:t>
              </a:r>
            </a:p>
          </p:txBody>
        </p:sp>
        <p:pic>
          <p:nvPicPr>
            <p:cNvPr id="22" name="Picture 21">
              <a:extLst>
                <a:ext uri="{FF2B5EF4-FFF2-40B4-BE49-F238E27FC236}">
                  <a16:creationId xmlns:a16="http://schemas.microsoft.com/office/drawing/2014/main" id="{8FBBF4F5-5A2E-4EFB-9CBA-5538D16B91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0825" y="2777589"/>
              <a:ext cx="627175" cy="1200150"/>
            </a:xfrm>
            <a:prstGeom prst="rect">
              <a:avLst/>
            </a:prstGeom>
          </p:spPr>
        </p:pic>
        <p:sp>
          <p:nvSpPr>
            <p:cNvPr id="23" name="Oval 33">
              <a:extLst>
                <a:ext uri="{FF2B5EF4-FFF2-40B4-BE49-F238E27FC236}">
                  <a16:creationId xmlns:a16="http://schemas.microsoft.com/office/drawing/2014/main" id="{CDD4CC1B-B0E0-454E-883E-9F06B3DFBB01}"/>
                </a:ext>
              </a:extLst>
            </p:cNvPr>
            <p:cNvSpPr>
              <a:spLocks noChangeAspect="1" noChangeArrowheads="1"/>
            </p:cNvSpPr>
            <p:nvPr/>
          </p:nvSpPr>
          <p:spPr bwMode="auto">
            <a:xfrm>
              <a:off x="6575520" y="2493314"/>
              <a:ext cx="411372" cy="411480"/>
            </a:xfrm>
            <a:prstGeom prst="ellipse">
              <a:avLst/>
            </a:prstGeom>
            <a:gradFill>
              <a:gsLst>
                <a:gs pos="0">
                  <a:schemeClr val="accent3">
                    <a:lumMod val="40000"/>
                    <a:lumOff val="60000"/>
                  </a:schemeClr>
                </a:gs>
                <a:gs pos="36000">
                  <a:schemeClr val="accent3"/>
                </a:gs>
                <a:gs pos="85000">
                  <a:schemeClr val="accent3">
                    <a:lumMod val="50000"/>
                  </a:schemeClr>
                </a:gs>
              </a:gsLst>
              <a:lin ang="5400000" scaled="0"/>
            </a:gradFill>
            <a:ln w="28575">
              <a:gradFill>
                <a:gsLst>
                  <a:gs pos="0">
                    <a:schemeClr val="accent3">
                      <a:lumMod val="50000"/>
                    </a:schemeClr>
                  </a:gs>
                  <a:gs pos="50000">
                    <a:schemeClr val="accent3"/>
                  </a:gs>
                  <a:gs pos="100000">
                    <a:schemeClr val="accent3">
                      <a:lumMod val="40000"/>
                      <a:lumOff val="60000"/>
                    </a:schemeClr>
                  </a:gs>
                </a:gsLst>
                <a:lin ang="5400000" scaled="0"/>
              </a:gradFill>
              <a:round/>
              <a:headEnd/>
              <a:tailEnd/>
            </a:ln>
          </p:spPr>
          <p:txBody>
            <a:bodyPr wrap="none" lIns="61373" tIns="61373" rIns="61373" bIns="61373" anchor="ctr"/>
            <a:lstStyle/>
            <a:p>
              <a:pPr algn="ctr" defTabSz="1096241" eaLnBrk="0" hangingPunct="0">
                <a:lnSpc>
                  <a:spcPct val="95000"/>
                </a:lnSpc>
                <a:defRPr/>
              </a:pPr>
              <a:r>
                <a:rPr lang="en-US" b="1">
                  <a:solidFill>
                    <a:schemeClr val="bg1"/>
                  </a:solidFill>
                </a:rPr>
                <a:t>2</a:t>
              </a:r>
            </a:p>
          </p:txBody>
        </p:sp>
        <p:pic>
          <p:nvPicPr>
            <p:cNvPr id="24" name="Picture 23">
              <a:extLst>
                <a:ext uri="{FF2B5EF4-FFF2-40B4-BE49-F238E27FC236}">
                  <a16:creationId xmlns:a16="http://schemas.microsoft.com/office/drawing/2014/main" id="{31FA7A83-0899-479B-94DA-ED48283AB56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600506">
              <a:off x="6843940" y="2818853"/>
              <a:ext cx="729291" cy="466746"/>
            </a:xfrm>
            <a:prstGeom prst="rect">
              <a:avLst/>
            </a:prstGeom>
          </p:spPr>
        </p:pic>
      </p:grpSp>
      <p:pic>
        <p:nvPicPr>
          <p:cNvPr id="25" name="Picture 2">
            <a:extLst>
              <a:ext uri="{FF2B5EF4-FFF2-40B4-BE49-F238E27FC236}">
                <a16:creationId xmlns:a16="http://schemas.microsoft.com/office/drawing/2014/main" id="{75AB196B-BA80-433D-AA2E-EAC31F7F49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8448741" y="4721204"/>
            <a:ext cx="3502442" cy="18486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6" name="Rectangle 25">
            <a:extLst>
              <a:ext uri="{FF2B5EF4-FFF2-40B4-BE49-F238E27FC236}">
                <a16:creationId xmlns:a16="http://schemas.microsoft.com/office/drawing/2014/main" id="{51743160-F9EA-471B-BEDB-C76149B43D4F}"/>
              </a:ext>
            </a:extLst>
          </p:cNvPr>
          <p:cNvSpPr/>
          <p:nvPr/>
        </p:nvSpPr>
        <p:spPr>
          <a:xfrm>
            <a:off x="416892" y="1023168"/>
            <a:ext cx="6096000" cy="369332"/>
          </a:xfrm>
          <a:prstGeom prst="rect">
            <a:avLst/>
          </a:prstGeom>
        </p:spPr>
        <p:txBody>
          <a:bodyPr>
            <a:spAutoFit/>
          </a:bodyPr>
          <a:lstStyle/>
          <a:p>
            <a:r>
              <a:rPr lang="en-US" sz="1800" b="1">
                <a:solidFill>
                  <a:srgbClr val="333333"/>
                </a:solidFill>
                <a:latin typeface="Arial" panose="020B0604020202020204" pitchFamily="34" charset="0"/>
                <a:cs typeface="Arial" panose="020B0604020202020204" pitchFamily="34" charset="0"/>
              </a:rPr>
              <a:t>Journal Approval : Key Concepts</a:t>
            </a:r>
            <a:endParaRPr lang="en-US" sz="2800" b="1">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66162C57-8A7A-4C6A-9490-F9320ABC51CB}"/>
              </a:ext>
            </a:extLst>
          </p:cNvPr>
          <p:cNvSpPr/>
          <p:nvPr/>
        </p:nvSpPr>
        <p:spPr bwMode="gray">
          <a:xfrm>
            <a:off x="8368496" y="3664967"/>
            <a:ext cx="3135932" cy="861081"/>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228600" indent="-228600" algn="just">
              <a:lnSpc>
                <a:spcPct val="106000"/>
              </a:lnSpc>
              <a:buFont typeface="Arial" panose="020B0604020202020204" pitchFamily="34" charset="0"/>
              <a:buChar char="•"/>
            </a:pPr>
            <a:r>
              <a:rPr lang="en-US" sz="1050" b="1">
                <a:solidFill>
                  <a:srgbClr val="000000"/>
                </a:solidFill>
                <a:cs typeface="Calibri"/>
              </a:rPr>
              <a:t>Current approval process and approval rules?</a:t>
            </a:r>
          </a:p>
          <a:p>
            <a:pPr marL="228600" indent="-228600" algn="just">
              <a:lnSpc>
                <a:spcPct val="106000"/>
              </a:lnSpc>
              <a:buFont typeface="Arial" panose="020B0604020202020204" pitchFamily="34" charset="0"/>
              <a:buChar char="•"/>
            </a:pPr>
            <a:r>
              <a:rPr lang="en-US" sz="1050" b="1">
                <a:solidFill>
                  <a:srgbClr val="000000"/>
                </a:solidFill>
                <a:cs typeface="Calibri"/>
              </a:rPr>
              <a:t>How many approvers do you have in system</a:t>
            </a:r>
            <a:r>
              <a:rPr lang="en-US" sz="1050">
                <a:solidFill>
                  <a:srgbClr val="000000"/>
                </a:solidFill>
                <a:cs typeface="Calibri"/>
              </a:rPr>
              <a:t>?</a:t>
            </a: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28" name="Rectangle 27">
            <a:extLst>
              <a:ext uri="{FF2B5EF4-FFF2-40B4-BE49-F238E27FC236}">
                <a16:creationId xmlns:a16="http://schemas.microsoft.com/office/drawing/2014/main" id="{E7240AE0-FDD4-4AC0-ABC1-C02D2C4C747F}"/>
              </a:ext>
            </a:extLst>
          </p:cNvPr>
          <p:cNvSpPr/>
          <p:nvPr/>
        </p:nvSpPr>
        <p:spPr bwMode="gray">
          <a:xfrm>
            <a:off x="8988358" y="3539414"/>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314518837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t>Process Recurring JEs</a:t>
            </a:r>
            <a:endParaRPr lang="en-US" b="1">
              <a:solidFill>
                <a:schemeClr val="tx1"/>
              </a:solidFill>
            </a:endParaRPr>
          </a:p>
        </p:txBody>
      </p:sp>
    </p:spTree>
    <p:extLst>
      <p:ext uri="{BB962C8B-B14F-4D97-AF65-F5344CB8AC3E}">
        <p14:creationId xmlns:p14="http://schemas.microsoft.com/office/powerpoint/2010/main" val="399419865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Process Recurring Entries</a:t>
            </a:r>
          </a:p>
        </p:txBody>
      </p:sp>
      <p:sp>
        <p:nvSpPr>
          <p:cNvPr id="5" name="Rectangle 4">
            <a:extLst>
              <a:ext uri="{FF2B5EF4-FFF2-40B4-BE49-F238E27FC236}">
                <a16:creationId xmlns:a16="http://schemas.microsoft.com/office/drawing/2014/main" id="{70C47DE8-EDEB-4174-8A1C-6135877A5955}"/>
              </a:ext>
            </a:extLst>
          </p:cNvPr>
          <p:cNvSpPr/>
          <p:nvPr/>
        </p:nvSpPr>
        <p:spPr>
          <a:xfrm>
            <a:off x="457200" y="1460252"/>
            <a:ext cx="11264900" cy="1600438"/>
          </a:xfrm>
          <a:prstGeom prst="rect">
            <a:avLst/>
          </a:prstGeom>
        </p:spPr>
        <p:txBody>
          <a:bodyPr wrap="square">
            <a:spAutoFit/>
          </a:bodyPr>
          <a:lstStyle/>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Recurring entries are journals that needs to be repeated and processed periodically. Examples: Insurance premium to be paid monthly</a:t>
            </a:r>
          </a:p>
          <a:p>
            <a:pPr marL="285750" indent="-285750">
              <a:buFont typeface="Wingdings" panose="05000000000000000000" pitchFamily="2" charset="2"/>
              <a:buChar char="q"/>
            </a:pPr>
            <a:r>
              <a:rPr lang="en-US" sz="1600">
                <a:latin typeface="Arial" panose="020B0604020202020204" pitchFamily="34" charset="0"/>
                <a:cs typeface="Arial" panose="020B0604020202020204" pitchFamily="34" charset="0"/>
              </a:rPr>
              <a:t>We can use the following types of recurring journal entries to reduce data entry time and increase accuracy of journal entries</a:t>
            </a:r>
            <a:endParaRPr lang="en-US" sz="2000"/>
          </a:p>
          <a:p>
            <a:endParaRPr lang="en-US"/>
          </a:p>
          <a:p>
            <a:endParaRPr lang="en-US" sz="1600" b="1">
              <a:latin typeface="Arial" panose="020B0604020202020204" pitchFamily="34" charset="0"/>
              <a:cs typeface="Arial" panose="020B0604020202020204" pitchFamily="34" charset="0"/>
            </a:endParaRPr>
          </a:p>
        </p:txBody>
      </p:sp>
      <p:sp>
        <p:nvSpPr>
          <p:cNvPr id="4" name="Freeform 3"/>
          <p:cNvSpPr/>
          <p:nvPr/>
        </p:nvSpPr>
        <p:spPr>
          <a:xfrm>
            <a:off x="1782410" y="2304619"/>
            <a:ext cx="1817544" cy="908772"/>
          </a:xfrm>
          <a:custGeom>
            <a:avLst/>
            <a:gdLst>
              <a:gd name="connsiteX0" fmla="*/ 0 w 1817544"/>
              <a:gd name="connsiteY0" fmla="*/ 90877 h 908772"/>
              <a:gd name="connsiteX1" fmla="*/ 90877 w 1817544"/>
              <a:gd name="connsiteY1" fmla="*/ 0 h 908772"/>
              <a:gd name="connsiteX2" fmla="*/ 1726667 w 1817544"/>
              <a:gd name="connsiteY2" fmla="*/ 0 h 908772"/>
              <a:gd name="connsiteX3" fmla="*/ 1817544 w 1817544"/>
              <a:gd name="connsiteY3" fmla="*/ 90877 h 908772"/>
              <a:gd name="connsiteX4" fmla="*/ 1817544 w 1817544"/>
              <a:gd name="connsiteY4" fmla="*/ 817895 h 908772"/>
              <a:gd name="connsiteX5" fmla="*/ 1726667 w 1817544"/>
              <a:gd name="connsiteY5" fmla="*/ 908772 h 908772"/>
              <a:gd name="connsiteX6" fmla="*/ 90877 w 1817544"/>
              <a:gd name="connsiteY6" fmla="*/ 908772 h 908772"/>
              <a:gd name="connsiteX7" fmla="*/ 0 w 1817544"/>
              <a:gd name="connsiteY7" fmla="*/ 817895 h 908772"/>
              <a:gd name="connsiteX8" fmla="*/ 0 w 1817544"/>
              <a:gd name="connsiteY8" fmla="*/ 90877 h 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544" h="908772">
                <a:moveTo>
                  <a:pt x="0" y="90877"/>
                </a:moveTo>
                <a:cubicBezTo>
                  <a:pt x="0" y="40687"/>
                  <a:pt x="40687" y="0"/>
                  <a:pt x="90877" y="0"/>
                </a:cubicBezTo>
                <a:lnTo>
                  <a:pt x="1726667" y="0"/>
                </a:lnTo>
                <a:cubicBezTo>
                  <a:pt x="1776857" y="0"/>
                  <a:pt x="1817544" y="40687"/>
                  <a:pt x="1817544" y="90877"/>
                </a:cubicBezTo>
                <a:lnTo>
                  <a:pt x="1817544" y="817895"/>
                </a:lnTo>
                <a:cubicBezTo>
                  <a:pt x="1817544" y="868085"/>
                  <a:pt x="1776857" y="908772"/>
                  <a:pt x="1726667" y="908772"/>
                </a:cubicBezTo>
                <a:lnTo>
                  <a:pt x="90877" y="908772"/>
                </a:lnTo>
                <a:cubicBezTo>
                  <a:pt x="40687" y="908772"/>
                  <a:pt x="0" y="868085"/>
                  <a:pt x="0" y="817895"/>
                </a:cubicBezTo>
                <a:lnTo>
                  <a:pt x="0" y="90877"/>
                </a:lnTo>
                <a:close/>
              </a:path>
            </a:pathLst>
          </a:custGeom>
          <a:solidFill>
            <a:schemeClr val="accent3">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53287" tIns="44397" rIns="53287" bIns="44397" numCol="1" spcCol="1270" anchor="ctr" anchorCtr="0">
            <a:noAutofit/>
          </a:bodyPr>
          <a:lstStyle/>
          <a:p>
            <a:pPr lvl="0" algn="ctr" defTabSz="622300">
              <a:lnSpc>
                <a:spcPct val="90000"/>
              </a:lnSpc>
              <a:spcBef>
                <a:spcPct val="0"/>
              </a:spcBef>
              <a:spcAft>
                <a:spcPct val="35000"/>
              </a:spcAft>
            </a:pPr>
            <a:r>
              <a:rPr lang="en-US" sz="1400" b="1" kern="1200">
                <a:latin typeface="Arial" panose="020B0604020202020204" pitchFamily="34" charset="0"/>
                <a:cs typeface="Arial" panose="020B0604020202020204" pitchFamily="34" charset="0"/>
              </a:rPr>
              <a:t>Skeleton</a:t>
            </a:r>
          </a:p>
        </p:txBody>
      </p:sp>
      <p:sp>
        <p:nvSpPr>
          <p:cNvPr id="6" name="Freeform 5"/>
          <p:cNvSpPr/>
          <p:nvPr/>
        </p:nvSpPr>
        <p:spPr>
          <a:xfrm>
            <a:off x="1946065" y="3202071"/>
            <a:ext cx="181754" cy="970673"/>
          </a:xfrm>
          <a:custGeom>
            <a:avLst/>
            <a:gdLst/>
            <a:ahLst/>
            <a:cxnLst/>
            <a:rect l="0" t="0" r="0" b="0"/>
            <a:pathLst>
              <a:path>
                <a:moveTo>
                  <a:pt x="0" y="0"/>
                </a:moveTo>
                <a:lnTo>
                  <a:pt x="0" y="970673"/>
                </a:lnTo>
                <a:lnTo>
                  <a:pt x="181754" y="970673"/>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7" name="Freeform 6"/>
          <p:cNvSpPr/>
          <p:nvPr/>
        </p:nvSpPr>
        <p:spPr>
          <a:xfrm>
            <a:off x="2127819" y="3429264"/>
            <a:ext cx="2194560" cy="1188720"/>
          </a:xfrm>
          <a:custGeom>
            <a:avLst/>
            <a:gdLst>
              <a:gd name="connsiteX0" fmla="*/ 0 w 2143102"/>
              <a:gd name="connsiteY0" fmla="*/ 148696 h 1486960"/>
              <a:gd name="connsiteX1" fmla="*/ 148696 w 2143102"/>
              <a:gd name="connsiteY1" fmla="*/ 0 h 1486960"/>
              <a:gd name="connsiteX2" fmla="*/ 1994406 w 2143102"/>
              <a:gd name="connsiteY2" fmla="*/ 0 h 1486960"/>
              <a:gd name="connsiteX3" fmla="*/ 2143102 w 2143102"/>
              <a:gd name="connsiteY3" fmla="*/ 148696 h 1486960"/>
              <a:gd name="connsiteX4" fmla="*/ 2143102 w 2143102"/>
              <a:gd name="connsiteY4" fmla="*/ 1338264 h 1486960"/>
              <a:gd name="connsiteX5" fmla="*/ 1994406 w 2143102"/>
              <a:gd name="connsiteY5" fmla="*/ 1486960 h 1486960"/>
              <a:gd name="connsiteX6" fmla="*/ 148696 w 2143102"/>
              <a:gd name="connsiteY6" fmla="*/ 1486960 h 1486960"/>
              <a:gd name="connsiteX7" fmla="*/ 0 w 2143102"/>
              <a:gd name="connsiteY7" fmla="*/ 1338264 h 1486960"/>
              <a:gd name="connsiteX8" fmla="*/ 0 w 2143102"/>
              <a:gd name="connsiteY8" fmla="*/ 148696 h 14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3102" h="1486960">
                <a:moveTo>
                  <a:pt x="0" y="148696"/>
                </a:moveTo>
                <a:cubicBezTo>
                  <a:pt x="0" y="66573"/>
                  <a:pt x="66573" y="0"/>
                  <a:pt x="148696" y="0"/>
                </a:cubicBezTo>
                <a:lnTo>
                  <a:pt x="1994406" y="0"/>
                </a:lnTo>
                <a:cubicBezTo>
                  <a:pt x="2076529" y="0"/>
                  <a:pt x="2143102" y="66573"/>
                  <a:pt x="2143102" y="148696"/>
                </a:cubicBezTo>
                <a:lnTo>
                  <a:pt x="2143102" y="1338264"/>
                </a:lnTo>
                <a:cubicBezTo>
                  <a:pt x="2143102" y="1420387"/>
                  <a:pt x="2076529" y="1486960"/>
                  <a:pt x="1994406" y="1486960"/>
                </a:cubicBezTo>
                <a:lnTo>
                  <a:pt x="148696" y="1486960"/>
                </a:lnTo>
                <a:cubicBezTo>
                  <a:pt x="66573" y="1486960"/>
                  <a:pt x="0" y="1420387"/>
                  <a:pt x="0" y="1338264"/>
                </a:cubicBezTo>
                <a:lnTo>
                  <a:pt x="0" y="148696"/>
                </a:lnTo>
                <a:close/>
              </a:path>
            </a:pathLst>
          </a:custGeom>
          <a:solidFill>
            <a:prstClr val="white">
              <a:alpha val="90000"/>
              <a:hueOff val="0"/>
              <a:satOff val="0"/>
              <a:lumOff val="0"/>
              <a:alphaOff val="0"/>
            </a:prstClr>
          </a:solidFill>
          <a:ln w="9525" cap="flat" cmpd="sng" algn="ctr">
            <a:solidFill>
              <a:schemeClr val="accent3">
                <a:lumMod val="75000"/>
              </a:schemeClr>
            </a:solidFill>
            <a:prstDash val="solid"/>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6412" tIns="58792" rIns="66412" bIns="58792" numCol="1" spcCol="1270" anchor="ctr" anchorCtr="0">
            <a:noAutofit/>
          </a:bodyPr>
          <a:lstStyle/>
          <a:p>
            <a:pPr marL="0" lvl="0" indent="0" algn="ctr" defTabSz="533400">
              <a:lnSpc>
                <a:spcPct val="90000"/>
              </a:lnSpc>
              <a:spcBef>
                <a:spcPct val="0"/>
              </a:spcBef>
              <a:spcAft>
                <a:spcPct val="35000"/>
              </a:spcAft>
              <a:buNone/>
            </a:pP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Skeleton journal entries contain the </a:t>
            </a:r>
            <a:r>
              <a:rPr lang="en-US" sz="1200" b="1" i="0" kern="1200">
                <a:solidFill>
                  <a:prstClr val="black">
                    <a:hueOff val="0"/>
                    <a:satOff val="0"/>
                    <a:lumOff val="0"/>
                    <a:alphaOff val="0"/>
                  </a:prstClr>
                </a:solidFill>
                <a:latin typeface="Arial" panose="020B0604020202020204" pitchFamily="34" charset="0"/>
                <a:ea typeface="+mn-ea"/>
                <a:cs typeface="Arial" panose="020B0604020202020204" pitchFamily="34" charset="0"/>
              </a:rPr>
              <a:t>same accounts </a:t>
            </a: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each period but have </a:t>
            </a:r>
            <a:r>
              <a:rPr lang="en-US" sz="1200" b="1" i="0" kern="1200">
                <a:solidFill>
                  <a:prstClr val="black">
                    <a:hueOff val="0"/>
                    <a:satOff val="0"/>
                    <a:lumOff val="0"/>
                    <a:alphaOff val="0"/>
                  </a:prstClr>
                </a:solidFill>
                <a:latin typeface="Arial" panose="020B0604020202020204" pitchFamily="34" charset="0"/>
                <a:ea typeface="+mn-ea"/>
                <a:cs typeface="Arial" panose="020B0604020202020204" pitchFamily="34" charset="0"/>
              </a:rPr>
              <a:t>different amounts.</a:t>
            </a:r>
          </a:p>
        </p:txBody>
      </p:sp>
      <p:sp>
        <p:nvSpPr>
          <p:cNvPr id="8" name="Freeform 7"/>
          <p:cNvSpPr/>
          <p:nvPr/>
        </p:nvSpPr>
        <p:spPr>
          <a:xfrm>
            <a:off x="1940320" y="3254650"/>
            <a:ext cx="181754" cy="2547319"/>
          </a:xfrm>
          <a:custGeom>
            <a:avLst/>
            <a:gdLst/>
            <a:ahLst/>
            <a:cxnLst/>
            <a:rect l="0" t="0" r="0" b="0"/>
            <a:pathLst>
              <a:path>
                <a:moveTo>
                  <a:pt x="0" y="0"/>
                </a:moveTo>
                <a:lnTo>
                  <a:pt x="0" y="2547319"/>
                </a:lnTo>
                <a:lnTo>
                  <a:pt x="181754" y="2547319"/>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9" name="Freeform 8"/>
          <p:cNvSpPr/>
          <p:nvPr/>
        </p:nvSpPr>
        <p:spPr>
          <a:xfrm>
            <a:off x="2127819" y="5143417"/>
            <a:ext cx="2194560" cy="1188720"/>
          </a:xfrm>
          <a:custGeom>
            <a:avLst/>
            <a:gdLst>
              <a:gd name="connsiteX0" fmla="*/ 0 w 2119300"/>
              <a:gd name="connsiteY0" fmla="*/ 121195 h 1211947"/>
              <a:gd name="connsiteX1" fmla="*/ 121195 w 2119300"/>
              <a:gd name="connsiteY1" fmla="*/ 0 h 1211947"/>
              <a:gd name="connsiteX2" fmla="*/ 1998105 w 2119300"/>
              <a:gd name="connsiteY2" fmla="*/ 0 h 1211947"/>
              <a:gd name="connsiteX3" fmla="*/ 2119300 w 2119300"/>
              <a:gd name="connsiteY3" fmla="*/ 121195 h 1211947"/>
              <a:gd name="connsiteX4" fmla="*/ 2119300 w 2119300"/>
              <a:gd name="connsiteY4" fmla="*/ 1090752 h 1211947"/>
              <a:gd name="connsiteX5" fmla="*/ 1998105 w 2119300"/>
              <a:gd name="connsiteY5" fmla="*/ 1211947 h 1211947"/>
              <a:gd name="connsiteX6" fmla="*/ 121195 w 2119300"/>
              <a:gd name="connsiteY6" fmla="*/ 1211947 h 1211947"/>
              <a:gd name="connsiteX7" fmla="*/ 0 w 2119300"/>
              <a:gd name="connsiteY7" fmla="*/ 1090752 h 1211947"/>
              <a:gd name="connsiteX8" fmla="*/ 0 w 2119300"/>
              <a:gd name="connsiteY8" fmla="*/ 121195 h 1211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9300" h="1211947">
                <a:moveTo>
                  <a:pt x="0" y="121195"/>
                </a:moveTo>
                <a:cubicBezTo>
                  <a:pt x="0" y="54261"/>
                  <a:pt x="54261" y="0"/>
                  <a:pt x="121195" y="0"/>
                </a:cubicBezTo>
                <a:lnTo>
                  <a:pt x="1998105" y="0"/>
                </a:lnTo>
                <a:cubicBezTo>
                  <a:pt x="2065039" y="0"/>
                  <a:pt x="2119300" y="54261"/>
                  <a:pt x="2119300" y="121195"/>
                </a:cubicBezTo>
                <a:lnTo>
                  <a:pt x="2119300" y="1090752"/>
                </a:lnTo>
                <a:cubicBezTo>
                  <a:pt x="2119300" y="1157686"/>
                  <a:pt x="2065039" y="1211947"/>
                  <a:pt x="1998105" y="1211947"/>
                </a:cubicBezTo>
                <a:lnTo>
                  <a:pt x="121195" y="1211947"/>
                </a:lnTo>
                <a:cubicBezTo>
                  <a:pt x="54261" y="1211947"/>
                  <a:pt x="0" y="1157686"/>
                  <a:pt x="0" y="1090752"/>
                </a:cubicBezTo>
                <a:lnTo>
                  <a:pt x="0" y="121195"/>
                </a:lnTo>
                <a:close/>
              </a:path>
            </a:pathLst>
          </a:custGeom>
          <a:solidFill>
            <a:prstClr val="white">
              <a:alpha val="90000"/>
              <a:hueOff val="0"/>
              <a:satOff val="0"/>
              <a:lumOff val="0"/>
              <a:alphaOff val="0"/>
            </a:prstClr>
          </a:solidFill>
          <a:ln w="9525" cap="flat" cmpd="sng" algn="ctr">
            <a:solidFill>
              <a:schemeClr val="accent3">
                <a:lumMod val="75000"/>
              </a:schemeClr>
            </a:solidFill>
            <a:prstDash val="solid"/>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58357" tIns="50737" rIns="58357" bIns="50737" numCol="1" spcCol="1270" anchor="ctr" anchorCtr="0">
            <a:noAutofit/>
          </a:bodyPr>
          <a:lstStyle/>
          <a:p>
            <a:pPr marL="0" lvl="0" indent="0" algn="ctr" defTabSz="533400">
              <a:lnSpc>
                <a:spcPct val="90000"/>
              </a:lnSpc>
              <a:spcBef>
                <a:spcPct val="0"/>
              </a:spcBef>
              <a:spcAft>
                <a:spcPct val="35000"/>
              </a:spcAft>
              <a:buNone/>
            </a:pP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Recommended to skeleton recurring journal entries by updating existing journal Templates and upload or copy existing journals.</a:t>
            </a:r>
          </a:p>
        </p:txBody>
      </p:sp>
      <p:sp>
        <p:nvSpPr>
          <p:cNvPr id="10" name="Freeform 9"/>
          <p:cNvSpPr/>
          <p:nvPr/>
        </p:nvSpPr>
        <p:spPr>
          <a:xfrm>
            <a:off x="4356523" y="2303350"/>
            <a:ext cx="1817544" cy="908772"/>
          </a:xfrm>
          <a:custGeom>
            <a:avLst/>
            <a:gdLst>
              <a:gd name="connsiteX0" fmla="*/ 0 w 1817544"/>
              <a:gd name="connsiteY0" fmla="*/ 90877 h 908772"/>
              <a:gd name="connsiteX1" fmla="*/ 90877 w 1817544"/>
              <a:gd name="connsiteY1" fmla="*/ 0 h 908772"/>
              <a:gd name="connsiteX2" fmla="*/ 1726667 w 1817544"/>
              <a:gd name="connsiteY2" fmla="*/ 0 h 908772"/>
              <a:gd name="connsiteX3" fmla="*/ 1817544 w 1817544"/>
              <a:gd name="connsiteY3" fmla="*/ 90877 h 908772"/>
              <a:gd name="connsiteX4" fmla="*/ 1817544 w 1817544"/>
              <a:gd name="connsiteY4" fmla="*/ 817895 h 908772"/>
              <a:gd name="connsiteX5" fmla="*/ 1726667 w 1817544"/>
              <a:gd name="connsiteY5" fmla="*/ 908772 h 908772"/>
              <a:gd name="connsiteX6" fmla="*/ 90877 w 1817544"/>
              <a:gd name="connsiteY6" fmla="*/ 908772 h 908772"/>
              <a:gd name="connsiteX7" fmla="*/ 0 w 1817544"/>
              <a:gd name="connsiteY7" fmla="*/ 817895 h 908772"/>
              <a:gd name="connsiteX8" fmla="*/ 0 w 1817544"/>
              <a:gd name="connsiteY8" fmla="*/ 90877 h 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544" h="908772">
                <a:moveTo>
                  <a:pt x="0" y="90877"/>
                </a:moveTo>
                <a:cubicBezTo>
                  <a:pt x="0" y="40687"/>
                  <a:pt x="40687" y="0"/>
                  <a:pt x="90877" y="0"/>
                </a:cubicBezTo>
                <a:lnTo>
                  <a:pt x="1726667" y="0"/>
                </a:lnTo>
                <a:cubicBezTo>
                  <a:pt x="1776857" y="0"/>
                  <a:pt x="1817544" y="40687"/>
                  <a:pt x="1817544" y="90877"/>
                </a:cubicBezTo>
                <a:lnTo>
                  <a:pt x="1817544" y="817895"/>
                </a:lnTo>
                <a:cubicBezTo>
                  <a:pt x="1817544" y="868085"/>
                  <a:pt x="1776857" y="908772"/>
                  <a:pt x="1726667" y="908772"/>
                </a:cubicBezTo>
                <a:lnTo>
                  <a:pt x="90877" y="908772"/>
                </a:lnTo>
                <a:cubicBezTo>
                  <a:pt x="40687" y="908772"/>
                  <a:pt x="0" y="868085"/>
                  <a:pt x="0" y="817895"/>
                </a:cubicBezTo>
                <a:lnTo>
                  <a:pt x="0" y="90877"/>
                </a:lnTo>
                <a:close/>
              </a:path>
            </a:pathLst>
          </a:custGeom>
          <a:solidFill>
            <a:schemeClr val="accent3">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53287" tIns="44397" rIns="53287" bIns="44397" numCol="1" spcCol="1270" anchor="ctr" anchorCtr="0">
            <a:noAutofit/>
          </a:bodyPr>
          <a:lstStyle/>
          <a:p>
            <a:pPr lvl="0" algn="ctr" defTabSz="622300">
              <a:lnSpc>
                <a:spcPct val="90000"/>
              </a:lnSpc>
              <a:spcBef>
                <a:spcPct val="0"/>
              </a:spcBef>
              <a:spcAft>
                <a:spcPct val="35000"/>
              </a:spcAft>
            </a:pPr>
            <a:r>
              <a:rPr lang="en-US" sz="1400" b="1" i="0" kern="1200">
                <a:latin typeface="Arial" panose="020B0604020202020204" pitchFamily="34" charset="0"/>
                <a:cs typeface="Arial" panose="020B0604020202020204" pitchFamily="34" charset="0"/>
              </a:rPr>
              <a:t>Standard Recurring Journal Entries</a:t>
            </a:r>
          </a:p>
        </p:txBody>
      </p:sp>
      <p:sp>
        <p:nvSpPr>
          <p:cNvPr id="11" name="Freeform 10"/>
          <p:cNvSpPr/>
          <p:nvPr/>
        </p:nvSpPr>
        <p:spPr>
          <a:xfrm>
            <a:off x="4543554" y="3202071"/>
            <a:ext cx="181754" cy="970673"/>
          </a:xfrm>
          <a:custGeom>
            <a:avLst/>
            <a:gdLst/>
            <a:ahLst/>
            <a:cxnLst/>
            <a:rect l="0" t="0" r="0" b="0"/>
            <a:pathLst>
              <a:path>
                <a:moveTo>
                  <a:pt x="0" y="0"/>
                </a:moveTo>
                <a:lnTo>
                  <a:pt x="0" y="970673"/>
                </a:lnTo>
                <a:lnTo>
                  <a:pt x="181754" y="970673"/>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5" name="Freeform 14"/>
          <p:cNvSpPr/>
          <p:nvPr/>
        </p:nvSpPr>
        <p:spPr>
          <a:xfrm>
            <a:off x="4725308" y="3429264"/>
            <a:ext cx="2194560" cy="1188720"/>
          </a:xfrm>
          <a:custGeom>
            <a:avLst/>
            <a:gdLst>
              <a:gd name="connsiteX0" fmla="*/ 0 w 2278124"/>
              <a:gd name="connsiteY0" fmla="*/ 148696 h 1486960"/>
              <a:gd name="connsiteX1" fmla="*/ 148696 w 2278124"/>
              <a:gd name="connsiteY1" fmla="*/ 0 h 1486960"/>
              <a:gd name="connsiteX2" fmla="*/ 2129428 w 2278124"/>
              <a:gd name="connsiteY2" fmla="*/ 0 h 1486960"/>
              <a:gd name="connsiteX3" fmla="*/ 2278124 w 2278124"/>
              <a:gd name="connsiteY3" fmla="*/ 148696 h 1486960"/>
              <a:gd name="connsiteX4" fmla="*/ 2278124 w 2278124"/>
              <a:gd name="connsiteY4" fmla="*/ 1338264 h 1486960"/>
              <a:gd name="connsiteX5" fmla="*/ 2129428 w 2278124"/>
              <a:gd name="connsiteY5" fmla="*/ 1486960 h 1486960"/>
              <a:gd name="connsiteX6" fmla="*/ 148696 w 2278124"/>
              <a:gd name="connsiteY6" fmla="*/ 1486960 h 1486960"/>
              <a:gd name="connsiteX7" fmla="*/ 0 w 2278124"/>
              <a:gd name="connsiteY7" fmla="*/ 1338264 h 1486960"/>
              <a:gd name="connsiteX8" fmla="*/ 0 w 2278124"/>
              <a:gd name="connsiteY8" fmla="*/ 148696 h 148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78124" h="1486960">
                <a:moveTo>
                  <a:pt x="0" y="148696"/>
                </a:moveTo>
                <a:cubicBezTo>
                  <a:pt x="0" y="66573"/>
                  <a:pt x="66573" y="0"/>
                  <a:pt x="148696" y="0"/>
                </a:cubicBezTo>
                <a:lnTo>
                  <a:pt x="2129428" y="0"/>
                </a:lnTo>
                <a:cubicBezTo>
                  <a:pt x="2211551" y="0"/>
                  <a:pt x="2278124" y="66573"/>
                  <a:pt x="2278124" y="148696"/>
                </a:cubicBezTo>
                <a:lnTo>
                  <a:pt x="2278124" y="1338264"/>
                </a:lnTo>
                <a:cubicBezTo>
                  <a:pt x="2278124" y="1420387"/>
                  <a:pt x="2211551" y="1486960"/>
                  <a:pt x="2129428" y="1486960"/>
                </a:cubicBezTo>
                <a:lnTo>
                  <a:pt x="148696" y="1486960"/>
                </a:lnTo>
                <a:cubicBezTo>
                  <a:pt x="66573" y="1486960"/>
                  <a:pt x="0" y="1420387"/>
                  <a:pt x="0" y="1338264"/>
                </a:cubicBezTo>
                <a:lnTo>
                  <a:pt x="0" y="148696"/>
                </a:lnTo>
                <a:close/>
              </a:path>
            </a:pathLst>
          </a:custGeom>
          <a:solidFill>
            <a:prstClr val="white">
              <a:alpha val="90000"/>
              <a:hueOff val="0"/>
              <a:satOff val="0"/>
              <a:lumOff val="0"/>
              <a:alphaOff val="0"/>
            </a:prstClr>
          </a:solidFill>
          <a:ln w="9525" cap="flat" cmpd="sng" algn="ctr">
            <a:solidFill>
              <a:schemeClr val="accent3">
                <a:lumMod val="75000"/>
              </a:schemeClr>
            </a:solidFill>
            <a:prstDash val="solid"/>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6412" tIns="58792" rIns="66412" bIns="58792" numCol="1" spcCol="1270" anchor="ctr" anchorCtr="0">
            <a:noAutofit/>
          </a:bodyPr>
          <a:lstStyle/>
          <a:p>
            <a:pPr marL="0" lvl="0" indent="0" algn="ctr" defTabSz="533400">
              <a:lnSpc>
                <a:spcPct val="90000"/>
              </a:lnSpc>
              <a:spcBef>
                <a:spcPct val="0"/>
              </a:spcBef>
              <a:spcAft>
                <a:spcPct val="35000"/>
              </a:spcAft>
              <a:buNone/>
            </a:pP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Standard recurring journal entries contain the </a:t>
            </a:r>
            <a:r>
              <a:rPr lang="en-US" sz="1200" b="1" i="0" kern="1200">
                <a:solidFill>
                  <a:prstClr val="black">
                    <a:hueOff val="0"/>
                    <a:satOff val="0"/>
                    <a:lumOff val="0"/>
                    <a:alphaOff val="0"/>
                  </a:prstClr>
                </a:solidFill>
                <a:latin typeface="Arial" panose="020B0604020202020204" pitchFamily="34" charset="0"/>
                <a:ea typeface="+mn-ea"/>
                <a:cs typeface="Arial" panose="020B0604020202020204" pitchFamily="34" charset="0"/>
              </a:rPr>
              <a:t>same accounts and</a:t>
            </a: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 </a:t>
            </a:r>
            <a:r>
              <a:rPr lang="en-US" sz="1200" b="1" i="0" kern="1200">
                <a:solidFill>
                  <a:prstClr val="black">
                    <a:hueOff val="0"/>
                    <a:satOff val="0"/>
                    <a:lumOff val="0"/>
                    <a:alphaOff val="0"/>
                  </a:prstClr>
                </a:solidFill>
                <a:latin typeface="Arial" panose="020B0604020202020204" pitchFamily="34" charset="0"/>
                <a:ea typeface="+mn-ea"/>
                <a:cs typeface="Arial" panose="020B0604020202020204" pitchFamily="34" charset="0"/>
              </a:rPr>
              <a:t>amounts</a:t>
            </a: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 each period</a:t>
            </a:r>
          </a:p>
        </p:txBody>
      </p:sp>
      <p:sp>
        <p:nvSpPr>
          <p:cNvPr id="16" name="Freeform 15"/>
          <p:cNvSpPr/>
          <p:nvPr/>
        </p:nvSpPr>
        <p:spPr>
          <a:xfrm>
            <a:off x="4542986" y="3259865"/>
            <a:ext cx="181754" cy="2589346"/>
          </a:xfrm>
          <a:custGeom>
            <a:avLst/>
            <a:gdLst/>
            <a:ahLst/>
            <a:cxnLst/>
            <a:rect l="0" t="0" r="0" b="0"/>
            <a:pathLst>
              <a:path>
                <a:moveTo>
                  <a:pt x="0" y="0"/>
                </a:moveTo>
                <a:lnTo>
                  <a:pt x="0" y="2589346"/>
                </a:lnTo>
                <a:lnTo>
                  <a:pt x="181754" y="2589346"/>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4725309" y="5143417"/>
            <a:ext cx="2194560" cy="1188720"/>
          </a:xfrm>
          <a:custGeom>
            <a:avLst/>
            <a:gdLst>
              <a:gd name="connsiteX0" fmla="*/ 0 w 2416635"/>
              <a:gd name="connsiteY0" fmla="*/ 129600 h 1295999"/>
              <a:gd name="connsiteX1" fmla="*/ 129600 w 2416635"/>
              <a:gd name="connsiteY1" fmla="*/ 0 h 1295999"/>
              <a:gd name="connsiteX2" fmla="*/ 2287035 w 2416635"/>
              <a:gd name="connsiteY2" fmla="*/ 0 h 1295999"/>
              <a:gd name="connsiteX3" fmla="*/ 2416635 w 2416635"/>
              <a:gd name="connsiteY3" fmla="*/ 129600 h 1295999"/>
              <a:gd name="connsiteX4" fmla="*/ 2416635 w 2416635"/>
              <a:gd name="connsiteY4" fmla="*/ 1166399 h 1295999"/>
              <a:gd name="connsiteX5" fmla="*/ 2287035 w 2416635"/>
              <a:gd name="connsiteY5" fmla="*/ 1295999 h 1295999"/>
              <a:gd name="connsiteX6" fmla="*/ 129600 w 2416635"/>
              <a:gd name="connsiteY6" fmla="*/ 1295999 h 1295999"/>
              <a:gd name="connsiteX7" fmla="*/ 0 w 2416635"/>
              <a:gd name="connsiteY7" fmla="*/ 1166399 h 1295999"/>
              <a:gd name="connsiteX8" fmla="*/ 0 w 2416635"/>
              <a:gd name="connsiteY8" fmla="*/ 129600 h 1295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6635" h="1295999">
                <a:moveTo>
                  <a:pt x="0" y="129600"/>
                </a:moveTo>
                <a:cubicBezTo>
                  <a:pt x="0" y="58024"/>
                  <a:pt x="58024" y="0"/>
                  <a:pt x="129600" y="0"/>
                </a:cubicBezTo>
                <a:lnTo>
                  <a:pt x="2287035" y="0"/>
                </a:lnTo>
                <a:cubicBezTo>
                  <a:pt x="2358611" y="0"/>
                  <a:pt x="2416635" y="58024"/>
                  <a:pt x="2416635" y="129600"/>
                </a:cubicBezTo>
                <a:lnTo>
                  <a:pt x="2416635" y="1166399"/>
                </a:lnTo>
                <a:cubicBezTo>
                  <a:pt x="2416635" y="1237975"/>
                  <a:pt x="2358611" y="1295999"/>
                  <a:pt x="2287035" y="1295999"/>
                </a:cubicBezTo>
                <a:lnTo>
                  <a:pt x="129600" y="1295999"/>
                </a:lnTo>
                <a:cubicBezTo>
                  <a:pt x="58024" y="1295999"/>
                  <a:pt x="0" y="1237975"/>
                  <a:pt x="0" y="1166399"/>
                </a:cubicBezTo>
                <a:lnTo>
                  <a:pt x="0" y="129600"/>
                </a:lnTo>
                <a:close/>
              </a:path>
            </a:pathLst>
          </a:custGeom>
          <a:solidFill>
            <a:prstClr val="white">
              <a:alpha val="90000"/>
              <a:hueOff val="0"/>
              <a:satOff val="0"/>
              <a:lumOff val="0"/>
              <a:alphaOff val="0"/>
            </a:prstClr>
          </a:solidFill>
          <a:ln w="9525" cap="flat" cmpd="sng" algn="ctr">
            <a:solidFill>
              <a:schemeClr val="accent3">
                <a:lumMod val="75000"/>
              </a:schemeClr>
            </a:solidFill>
            <a:prstDash val="solid"/>
          </a:ln>
          <a:effectLst/>
        </p:spPr>
        <p:style>
          <a:lnRef idx="1">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0819" tIns="53199" rIns="60819" bIns="53199" numCol="1" spcCol="1270" anchor="ctr" anchorCtr="0">
            <a:noAutofit/>
          </a:bodyPr>
          <a:lstStyle/>
          <a:p>
            <a:pPr marL="0" lvl="0" indent="0" algn="ctr" defTabSz="533400">
              <a:lnSpc>
                <a:spcPct val="90000"/>
              </a:lnSpc>
              <a:spcBef>
                <a:spcPct val="0"/>
              </a:spcBef>
              <a:spcAft>
                <a:spcPct val="35000"/>
              </a:spcAft>
              <a:buNone/>
            </a:pP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Recommended to create standard recurring journal entries by updating existing journal Templates and upload </a:t>
            </a:r>
            <a:r>
              <a:rPr lang="en-US" sz="1200">
                <a:solidFill>
                  <a:prstClr val="black">
                    <a:hueOff val="0"/>
                    <a:satOff val="0"/>
                    <a:lumOff val="0"/>
                    <a:alphaOff val="0"/>
                  </a:prstClr>
                </a:solidFill>
                <a:latin typeface="Arial" panose="020B0604020202020204" pitchFamily="34" charset="0"/>
                <a:cs typeface="Arial" panose="020B0604020202020204" pitchFamily="34" charset="0"/>
              </a:rPr>
              <a:t>or</a:t>
            </a: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 copy existing journals.</a:t>
            </a:r>
          </a:p>
        </p:txBody>
      </p:sp>
      <p:sp>
        <p:nvSpPr>
          <p:cNvPr id="19" name="Freeform 18"/>
          <p:cNvSpPr/>
          <p:nvPr/>
        </p:nvSpPr>
        <p:spPr>
          <a:xfrm>
            <a:off x="6948735" y="2331702"/>
            <a:ext cx="1817544" cy="908772"/>
          </a:xfrm>
          <a:custGeom>
            <a:avLst/>
            <a:gdLst>
              <a:gd name="connsiteX0" fmla="*/ 0 w 1817544"/>
              <a:gd name="connsiteY0" fmla="*/ 90877 h 908772"/>
              <a:gd name="connsiteX1" fmla="*/ 90877 w 1817544"/>
              <a:gd name="connsiteY1" fmla="*/ 0 h 908772"/>
              <a:gd name="connsiteX2" fmla="*/ 1726667 w 1817544"/>
              <a:gd name="connsiteY2" fmla="*/ 0 h 908772"/>
              <a:gd name="connsiteX3" fmla="*/ 1817544 w 1817544"/>
              <a:gd name="connsiteY3" fmla="*/ 90877 h 908772"/>
              <a:gd name="connsiteX4" fmla="*/ 1817544 w 1817544"/>
              <a:gd name="connsiteY4" fmla="*/ 817895 h 908772"/>
              <a:gd name="connsiteX5" fmla="*/ 1726667 w 1817544"/>
              <a:gd name="connsiteY5" fmla="*/ 908772 h 908772"/>
              <a:gd name="connsiteX6" fmla="*/ 90877 w 1817544"/>
              <a:gd name="connsiteY6" fmla="*/ 908772 h 908772"/>
              <a:gd name="connsiteX7" fmla="*/ 0 w 1817544"/>
              <a:gd name="connsiteY7" fmla="*/ 817895 h 908772"/>
              <a:gd name="connsiteX8" fmla="*/ 0 w 1817544"/>
              <a:gd name="connsiteY8" fmla="*/ 90877 h 908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7544" h="908772">
                <a:moveTo>
                  <a:pt x="0" y="90877"/>
                </a:moveTo>
                <a:cubicBezTo>
                  <a:pt x="0" y="40687"/>
                  <a:pt x="40687" y="0"/>
                  <a:pt x="90877" y="0"/>
                </a:cubicBezTo>
                <a:lnTo>
                  <a:pt x="1726667" y="0"/>
                </a:lnTo>
                <a:cubicBezTo>
                  <a:pt x="1776857" y="0"/>
                  <a:pt x="1817544" y="40687"/>
                  <a:pt x="1817544" y="90877"/>
                </a:cubicBezTo>
                <a:lnTo>
                  <a:pt x="1817544" y="817895"/>
                </a:lnTo>
                <a:cubicBezTo>
                  <a:pt x="1817544" y="868085"/>
                  <a:pt x="1776857" y="908772"/>
                  <a:pt x="1726667" y="908772"/>
                </a:cubicBezTo>
                <a:lnTo>
                  <a:pt x="90877" y="908772"/>
                </a:lnTo>
                <a:cubicBezTo>
                  <a:pt x="40687" y="908772"/>
                  <a:pt x="0" y="868085"/>
                  <a:pt x="0" y="817895"/>
                </a:cubicBezTo>
                <a:lnTo>
                  <a:pt x="0" y="90877"/>
                </a:lnTo>
                <a:close/>
              </a:path>
            </a:pathLst>
          </a:custGeom>
          <a:solidFill>
            <a:schemeClr val="accent3">
              <a:lumMod val="20000"/>
              <a:lumOff val="80000"/>
            </a:schemeClr>
          </a:solidFill>
          <a:scene3d>
            <a:camera prst="orthographicFront"/>
            <a:lightRig rig="flat" dir="t"/>
          </a:scene3d>
          <a:sp3d prstMaterial="dkEdge">
            <a:bevelT w="8200" h="38100"/>
          </a:sp3d>
        </p:spPr>
        <p:style>
          <a:lnRef idx="0">
            <a:schemeClr val="lt1">
              <a:hueOff val="0"/>
              <a:satOff val="0"/>
              <a:lumOff val="0"/>
              <a:alphaOff val="0"/>
            </a:schemeClr>
          </a:lnRef>
          <a:fillRef idx="2">
            <a:scrgbClr r="0" g="0" b="0"/>
          </a:fillRef>
          <a:effectRef idx="1">
            <a:schemeClr val="accent1">
              <a:hueOff val="0"/>
              <a:satOff val="0"/>
              <a:lumOff val="0"/>
              <a:alphaOff val="0"/>
            </a:schemeClr>
          </a:effectRef>
          <a:fontRef idx="minor">
            <a:schemeClr val="dk1"/>
          </a:fontRef>
        </p:style>
        <p:txBody>
          <a:bodyPr spcFirstLastPara="0" vert="horz" wrap="square" lIns="53287" tIns="44397" rIns="53287" bIns="44397" numCol="1" spcCol="1270" anchor="ctr" anchorCtr="0">
            <a:noAutofit/>
          </a:bodyPr>
          <a:lstStyle/>
          <a:p>
            <a:pPr lvl="0" algn="ctr" defTabSz="622300">
              <a:lnSpc>
                <a:spcPct val="90000"/>
              </a:lnSpc>
              <a:spcBef>
                <a:spcPct val="0"/>
              </a:spcBef>
              <a:spcAft>
                <a:spcPct val="35000"/>
              </a:spcAft>
            </a:pPr>
            <a:endParaRPr lang="en-US" sz="1400" b="0" i="0" kern="1200">
              <a:latin typeface="Arial" panose="020B0604020202020204" pitchFamily="34" charset="0"/>
              <a:cs typeface="Arial" panose="020B0604020202020204" pitchFamily="34" charset="0"/>
            </a:endParaRPr>
          </a:p>
          <a:p>
            <a:pPr lvl="0" algn="ctr" defTabSz="622300">
              <a:lnSpc>
                <a:spcPct val="90000"/>
              </a:lnSpc>
              <a:spcBef>
                <a:spcPct val="0"/>
              </a:spcBef>
              <a:spcAft>
                <a:spcPct val="35000"/>
              </a:spcAft>
            </a:pPr>
            <a:r>
              <a:rPr lang="en-US" sz="1400" b="1" i="0" kern="1200">
                <a:latin typeface="Arial" panose="020B0604020202020204" pitchFamily="34" charset="0"/>
                <a:cs typeface="Arial" panose="020B0604020202020204" pitchFamily="34" charset="0"/>
              </a:rPr>
              <a:t>Formula Recurring Journal Entries</a:t>
            </a:r>
          </a:p>
          <a:p>
            <a:pPr lvl="0" algn="ctr" defTabSz="622300">
              <a:lnSpc>
                <a:spcPct val="90000"/>
              </a:lnSpc>
              <a:spcBef>
                <a:spcPct val="0"/>
              </a:spcBef>
              <a:spcAft>
                <a:spcPct val="35000"/>
              </a:spcAft>
            </a:pPr>
            <a:endParaRPr lang="en-US" sz="1400" kern="1200">
              <a:latin typeface="Arial" panose="020B0604020202020204" pitchFamily="34" charset="0"/>
              <a:cs typeface="Arial" panose="020B0604020202020204" pitchFamily="34" charset="0"/>
            </a:endParaRPr>
          </a:p>
        </p:txBody>
      </p:sp>
      <p:sp>
        <p:nvSpPr>
          <p:cNvPr id="20" name="Freeform 19"/>
          <p:cNvSpPr/>
          <p:nvPr/>
        </p:nvSpPr>
        <p:spPr>
          <a:xfrm>
            <a:off x="7130489" y="3254651"/>
            <a:ext cx="181754" cy="984913"/>
          </a:xfrm>
          <a:custGeom>
            <a:avLst/>
            <a:gdLst/>
            <a:ahLst/>
            <a:cxnLst/>
            <a:rect l="0" t="0" r="0" b="0"/>
            <a:pathLst>
              <a:path>
                <a:moveTo>
                  <a:pt x="0" y="0"/>
                </a:moveTo>
                <a:lnTo>
                  <a:pt x="0" y="984913"/>
                </a:lnTo>
                <a:lnTo>
                  <a:pt x="181754" y="984913"/>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1" name="Freeform 20"/>
          <p:cNvSpPr/>
          <p:nvPr/>
        </p:nvSpPr>
        <p:spPr>
          <a:xfrm>
            <a:off x="7312245" y="3481844"/>
            <a:ext cx="2194560" cy="1188720"/>
          </a:xfrm>
          <a:custGeom>
            <a:avLst/>
            <a:gdLst>
              <a:gd name="connsiteX0" fmla="*/ 0 w 2287575"/>
              <a:gd name="connsiteY0" fmla="*/ 151544 h 1515441"/>
              <a:gd name="connsiteX1" fmla="*/ 151544 w 2287575"/>
              <a:gd name="connsiteY1" fmla="*/ 0 h 1515441"/>
              <a:gd name="connsiteX2" fmla="*/ 2136031 w 2287575"/>
              <a:gd name="connsiteY2" fmla="*/ 0 h 1515441"/>
              <a:gd name="connsiteX3" fmla="*/ 2287575 w 2287575"/>
              <a:gd name="connsiteY3" fmla="*/ 151544 h 1515441"/>
              <a:gd name="connsiteX4" fmla="*/ 2287575 w 2287575"/>
              <a:gd name="connsiteY4" fmla="*/ 1363897 h 1515441"/>
              <a:gd name="connsiteX5" fmla="*/ 2136031 w 2287575"/>
              <a:gd name="connsiteY5" fmla="*/ 1515441 h 1515441"/>
              <a:gd name="connsiteX6" fmla="*/ 151544 w 2287575"/>
              <a:gd name="connsiteY6" fmla="*/ 1515441 h 1515441"/>
              <a:gd name="connsiteX7" fmla="*/ 0 w 2287575"/>
              <a:gd name="connsiteY7" fmla="*/ 1363897 h 1515441"/>
              <a:gd name="connsiteX8" fmla="*/ 0 w 2287575"/>
              <a:gd name="connsiteY8" fmla="*/ 151544 h 1515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7575" h="1515441">
                <a:moveTo>
                  <a:pt x="0" y="151544"/>
                </a:moveTo>
                <a:cubicBezTo>
                  <a:pt x="0" y="67849"/>
                  <a:pt x="67849" y="0"/>
                  <a:pt x="151544" y="0"/>
                </a:cubicBezTo>
                <a:lnTo>
                  <a:pt x="2136031" y="0"/>
                </a:lnTo>
                <a:cubicBezTo>
                  <a:pt x="2219726" y="0"/>
                  <a:pt x="2287575" y="67849"/>
                  <a:pt x="2287575" y="151544"/>
                </a:cubicBezTo>
                <a:lnTo>
                  <a:pt x="2287575" y="1363897"/>
                </a:lnTo>
                <a:cubicBezTo>
                  <a:pt x="2287575" y="1447592"/>
                  <a:pt x="2219726" y="1515441"/>
                  <a:pt x="2136031" y="1515441"/>
                </a:cubicBezTo>
                <a:lnTo>
                  <a:pt x="151544" y="1515441"/>
                </a:lnTo>
                <a:cubicBezTo>
                  <a:pt x="67849" y="1515441"/>
                  <a:pt x="0" y="1447592"/>
                  <a:pt x="0" y="1363897"/>
                </a:cubicBezTo>
                <a:lnTo>
                  <a:pt x="0" y="151544"/>
                </a:lnTo>
                <a:close/>
              </a:path>
            </a:pathLst>
          </a:custGeom>
          <a:ln>
            <a:solidFill>
              <a:schemeClr val="accent3">
                <a:lumMod val="75000"/>
              </a:schemeClr>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67246" tIns="59626" rIns="67246" bIns="59626" numCol="1" spcCol="1270" anchor="ctr" anchorCtr="0">
            <a:noAutofit/>
          </a:bodyPr>
          <a:lstStyle/>
          <a:p>
            <a:pPr lvl="0" algn="ctr" defTabSz="533400">
              <a:lnSpc>
                <a:spcPct val="90000"/>
              </a:lnSpc>
              <a:spcBef>
                <a:spcPct val="0"/>
              </a:spcBef>
              <a:spcAft>
                <a:spcPct val="35000"/>
              </a:spcAft>
            </a:pPr>
            <a:r>
              <a:rPr lang="en-US" sz="1200" b="0" i="0" kern="1200">
                <a:latin typeface="Arial" panose="020B0604020202020204" pitchFamily="34" charset="0"/>
                <a:cs typeface="Arial" panose="020B0604020202020204" pitchFamily="34" charset="0"/>
              </a:rPr>
              <a:t>Here, the journal amount vary from period to period and are based on existing account balances or other criteria.</a:t>
            </a:r>
            <a:endParaRPr lang="en-US" sz="1200" kern="1200">
              <a:latin typeface="Arial" panose="020B0604020202020204" pitchFamily="34" charset="0"/>
              <a:cs typeface="Arial" panose="020B0604020202020204" pitchFamily="34" charset="0"/>
            </a:endParaRPr>
          </a:p>
        </p:txBody>
      </p:sp>
      <p:sp>
        <p:nvSpPr>
          <p:cNvPr id="22" name="Freeform 21"/>
          <p:cNvSpPr/>
          <p:nvPr/>
        </p:nvSpPr>
        <p:spPr>
          <a:xfrm>
            <a:off x="7130489" y="3254651"/>
            <a:ext cx="180620" cy="2587692"/>
          </a:xfrm>
          <a:custGeom>
            <a:avLst/>
            <a:gdLst/>
            <a:ahLst/>
            <a:cxnLst/>
            <a:rect l="0" t="0" r="0" b="0"/>
            <a:pathLst>
              <a:path>
                <a:moveTo>
                  <a:pt x="0" y="0"/>
                </a:moveTo>
                <a:lnTo>
                  <a:pt x="0" y="2587692"/>
                </a:lnTo>
                <a:lnTo>
                  <a:pt x="180620" y="2587692"/>
                </a:lnTo>
              </a:path>
            </a:pathLst>
          </a:custGeom>
          <a:noFill/>
          <a:ln>
            <a:solidFill>
              <a:schemeClr val="accent3">
                <a:lumMod val="75000"/>
              </a:schemeClr>
            </a:solidFill>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sp>
      <p:sp>
        <p:nvSpPr>
          <p:cNvPr id="23" name="Freeform 22"/>
          <p:cNvSpPr/>
          <p:nvPr/>
        </p:nvSpPr>
        <p:spPr>
          <a:xfrm>
            <a:off x="7311110" y="5208583"/>
            <a:ext cx="2194560" cy="1188720"/>
          </a:xfrm>
          <a:custGeom>
            <a:avLst/>
            <a:gdLst>
              <a:gd name="connsiteX0" fmla="*/ 0 w 2153600"/>
              <a:gd name="connsiteY0" fmla="*/ 126752 h 1267518"/>
              <a:gd name="connsiteX1" fmla="*/ 126752 w 2153600"/>
              <a:gd name="connsiteY1" fmla="*/ 0 h 1267518"/>
              <a:gd name="connsiteX2" fmla="*/ 2026848 w 2153600"/>
              <a:gd name="connsiteY2" fmla="*/ 0 h 1267518"/>
              <a:gd name="connsiteX3" fmla="*/ 2153600 w 2153600"/>
              <a:gd name="connsiteY3" fmla="*/ 126752 h 1267518"/>
              <a:gd name="connsiteX4" fmla="*/ 2153600 w 2153600"/>
              <a:gd name="connsiteY4" fmla="*/ 1140766 h 1267518"/>
              <a:gd name="connsiteX5" fmla="*/ 2026848 w 2153600"/>
              <a:gd name="connsiteY5" fmla="*/ 1267518 h 1267518"/>
              <a:gd name="connsiteX6" fmla="*/ 126752 w 2153600"/>
              <a:gd name="connsiteY6" fmla="*/ 1267518 h 1267518"/>
              <a:gd name="connsiteX7" fmla="*/ 0 w 2153600"/>
              <a:gd name="connsiteY7" fmla="*/ 1140766 h 1267518"/>
              <a:gd name="connsiteX8" fmla="*/ 0 w 2153600"/>
              <a:gd name="connsiteY8" fmla="*/ 126752 h 1267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53600" h="1267518">
                <a:moveTo>
                  <a:pt x="0" y="126752"/>
                </a:moveTo>
                <a:cubicBezTo>
                  <a:pt x="0" y="56749"/>
                  <a:pt x="56749" y="0"/>
                  <a:pt x="126752" y="0"/>
                </a:cubicBezTo>
                <a:lnTo>
                  <a:pt x="2026848" y="0"/>
                </a:lnTo>
                <a:cubicBezTo>
                  <a:pt x="2096851" y="0"/>
                  <a:pt x="2153600" y="56749"/>
                  <a:pt x="2153600" y="126752"/>
                </a:cubicBezTo>
                <a:lnTo>
                  <a:pt x="2153600" y="1140766"/>
                </a:lnTo>
                <a:cubicBezTo>
                  <a:pt x="2153600" y="1210769"/>
                  <a:pt x="2096851" y="1267518"/>
                  <a:pt x="2026848" y="1267518"/>
                </a:cubicBezTo>
                <a:lnTo>
                  <a:pt x="126752" y="1267518"/>
                </a:lnTo>
                <a:cubicBezTo>
                  <a:pt x="56749" y="1267518"/>
                  <a:pt x="0" y="1210769"/>
                  <a:pt x="0" y="1140766"/>
                </a:cubicBezTo>
                <a:lnTo>
                  <a:pt x="0" y="126752"/>
                </a:lnTo>
                <a:close/>
              </a:path>
            </a:pathLst>
          </a:custGeom>
          <a:ln>
            <a:solidFill>
              <a:schemeClr val="accent3">
                <a:lumMod val="75000"/>
              </a:schemeClr>
            </a:solidFill>
          </a:ln>
        </p:spPr>
        <p:style>
          <a:lnRef idx="1">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9984" tIns="52364" rIns="59984" bIns="52364" numCol="1" spcCol="1270" anchor="ctr" anchorCtr="0">
            <a:noAutofit/>
          </a:bodyPr>
          <a:lstStyle/>
          <a:p>
            <a:pPr lvl="0" algn="ctr" defTabSz="533400">
              <a:lnSpc>
                <a:spcPct val="90000"/>
              </a:lnSpc>
              <a:spcBef>
                <a:spcPct val="0"/>
              </a:spcBef>
              <a:spcAft>
                <a:spcPct val="35000"/>
              </a:spcAft>
            </a:pPr>
            <a:r>
              <a:rPr lang="en-US" sz="1200" b="0" i="0" kern="1200">
                <a:solidFill>
                  <a:prstClr val="black">
                    <a:hueOff val="0"/>
                    <a:satOff val="0"/>
                    <a:lumOff val="0"/>
                    <a:alphaOff val="0"/>
                  </a:prstClr>
                </a:solidFill>
                <a:latin typeface="Arial" panose="020B0604020202020204" pitchFamily="34" charset="0"/>
                <a:ea typeface="+mn-ea"/>
                <a:cs typeface="Arial" panose="020B0604020202020204" pitchFamily="34" charset="0"/>
              </a:rPr>
              <a:t>Recommended to create these journals using the </a:t>
            </a:r>
            <a:r>
              <a:rPr lang="en-US" sz="1200" b="0" i="0" kern="1200">
                <a:latin typeface="Arial" panose="020B0604020202020204" pitchFamily="34" charset="0"/>
                <a:cs typeface="Arial" panose="020B0604020202020204" pitchFamily="34" charset="0"/>
              </a:rPr>
              <a:t>formula component and allocation wizard in the</a:t>
            </a:r>
            <a:r>
              <a:rPr lang="en-US" sz="1200" b="1" i="0" kern="1200">
                <a:latin typeface="Arial" panose="020B0604020202020204" pitchFamily="34" charset="0"/>
                <a:cs typeface="Arial" panose="020B0604020202020204" pitchFamily="34" charset="0"/>
              </a:rPr>
              <a:t> </a:t>
            </a:r>
            <a:r>
              <a:rPr lang="en-US" sz="1200" b="0" i="0" kern="1200">
                <a:latin typeface="Arial" panose="020B0604020202020204" pitchFamily="34" charset="0"/>
                <a:cs typeface="Arial" panose="020B0604020202020204" pitchFamily="34" charset="0"/>
              </a:rPr>
              <a:t>Calculation Manager</a:t>
            </a:r>
            <a:endParaRPr lang="en-US" sz="1200" b="0" kern="12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B61E243-B9BF-4545-8C3E-96BC5C398FFA}"/>
              </a:ext>
            </a:extLst>
          </p:cNvPr>
          <p:cNvSpPr txBox="1"/>
          <p:nvPr/>
        </p:nvSpPr>
        <p:spPr bwMode="gray">
          <a:xfrm>
            <a:off x="469900" y="4419600"/>
            <a:ext cx="3250508" cy="1579418"/>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4" name="TextBox 13">
            <a:extLst>
              <a:ext uri="{FF2B5EF4-FFF2-40B4-BE49-F238E27FC236}">
                <a16:creationId xmlns:a16="http://schemas.microsoft.com/office/drawing/2014/main" id="{8A850315-5FDB-4720-963E-C15E57FA7F69}"/>
              </a:ext>
            </a:extLst>
          </p:cNvPr>
          <p:cNvSpPr txBox="1"/>
          <p:nvPr/>
        </p:nvSpPr>
        <p:spPr bwMode="gray">
          <a:xfrm>
            <a:off x="568036" y="3810000"/>
            <a:ext cx="2964873" cy="2489200"/>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7" name="Rectangle 16">
            <a:extLst>
              <a:ext uri="{FF2B5EF4-FFF2-40B4-BE49-F238E27FC236}">
                <a16:creationId xmlns:a16="http://schemas.microsoft.com/office/drawing/2014/main" id="{B61ACD0F-4626-4B01-8479-2A9192841561}"/>
              </a:ext>
            </a:extLst>
          </p:cNvPr>
          <p:cNvSpPr/>
          <p:nvPr/>
        </p:nvSpPr>
        <p:spPr>
          <a:xfrm>
            <a:off x="416892" y="1023168"/>
            <a:ext cx="6096000" cy="369332"/>
          </a:xfrm>
          <a:prstGeom prst="rect">
            <a:avLst/>
          </a:prstGeom>
        </p:spPr>
        <p:txBody>
          <a:bodyPr>
            <a:spAutoFit/>
          </a:bodyPr>
          <a:lstStyle/>
          <a:p>
            <a:r>
              <a:rPr lang="en-US" sz="1800">
                <a:solidFill>
                  <a:srgbClr val="333333"/>
                </a:solidFill>
                <a:latin typeface="Arial" panose="020B0604020202020204" pitchFamily="34" charset="0"/>
                <a:cs typeface="Arial" panose="020B0604020202020204" pitchFamily="34" charset="0"/>
              </a:rPr>
              <a:t>Recurring Journals: Key Concepts</a:t>
            </a:r>
            <a:endParaRPr lang="en-US" sz="2800">
              <a:latin typeface="Arial" panose="020B0604020202020204" pitchFamily="34" charset="0"/>
              <a:cs typeface="Arial" panose="020B0604020202020204" pitchFamily="34" charset="0"/>
            </a:endParaRPr>
          </a:p>
        </p:txBody>
      </p:sp>
      <p:sp>
        <p:nvSpPr>
          <p:cNvPr id="27" name="Rectangle 26">
            <a:extLst>
              <a:ext uri="{FF2B5EF4-FFF2-40B4-BE49-F238E27FC236}">
                <a16:creationId xmlns:a16="http://schemas.microsoft.com/office/drawing/2014/main" id="{763DE826-484F-49F1-84DD-A7ADBC331C24}"/>
              </a:ext>
            </a:extLst>
          </p:cNvPr>
          <p:cNvSpPr/>
          <p:nvPr/>
        </p:nvSpPr>
        <p:spPr bwMode="gray">
          <a:xfrm>
            <a:off x="9639541" y="2496323"/>
            <a:ext cx="2001747" cy="861081"/>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228600" indent="-228600">
              <a:lnSpc>
                <a:spcPct val="106000"/>
              </a:lnSpc>
              <a:buFont typeface="Arial" panose="020B0604020202020204" pitchFamily="34" charset="0"/>
              <a:buChar char="•"/>
            </a:pPr>
            <a:r>
              <a:rPr lang="en-US" sz="1050" b="1">
                <a:solidFill>
                  <a:srgbClr val="000000"/>
                </a:solidFill>
                <a:cs typeface="Calibri"/>
              </a:rPr>
              <a:t>Do you use recurring journals? Can you provide high level details?</a:t>
            </a:r>
          </a:p>
          <a:p>
            <a:pPr algn="just">
              <a:lnSpc>
                <a:spcPct val="106000"/>
              </a:lnSpc>
            </a:pPr>
            <a:endParaRPr lang="en-US" sz="1050">
              <a:solidFill>
                <a:srgbClr val="000000"/>
              </a:solidFill>
              <a:cs typeface="Calibri"/>
            </a:endParaRP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28" name="Rectangle 27">
            <a:extLst>
              <a:ext uri="{FF2B5EF4-FFF2-40B4-BE49-F238E27FC236}">
                <a16:creationId xmlns:a16="http://schemas.microsoft.com/office/drawing/2014/main" id="{3474D015-6803-482E-B109-0A267DAF5ACE}"/>
              </a:ext>
            </a:extLst>
          </p:cNvPr>
          <p:cNvSpPr/>
          <p:nvPr/>
        </p:nvSpPr>
        <p:spPr bwMode="gray">
          <a:xfrm>
            <a:off x="9856460" y="2370770"/>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172517407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t>Process Allocations</a:t>
            </a:r>
            <a:endParaRPr lang="en-US" b="1">
              <a:solidFill>
                <a:schemeClr val="tx1"/>
              </a:solidFill>
            </a:endParaRPr>
          </a:p>
        </p:txBody>
      </p:sp>
    </p:spTree>
    <p:extLst>
      <p:ext uri="{BB962C8B-B14F-4D97-AF65-F5344CB8AC3E}">
        <p14:creationId xmlns:p14="http://schemas.microsoft.com/office/powerpoint/2010/main" val="76461071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Process Allocations</a:t>
            </a:r>
          </a:p>
        </p:txBody>
      </p:sp>
      <p:sp>
        <p:nvSpPr>
          <p:cNvPr id="6" name="Rectangle 5">
            <a:extLst>
              <a:ext uri="{FF2B5EF4-FFF2-40B4-BE49-F238E27FC236}">
                <a16:creationId xmlns:a16="http://schemas.microsoft.com/office/drawing/2014/main" id="{C4ED2245-627B-4221-B275-2F7696A57989}"/>
              </a:ext>
            </a:extLst>
          </p:cNvPr>
          <p:cNvSpPr/>
          <p:nvPr/>
        </p:nvSpPr>
        <p:spPr>
          <a:xfrm>
            <a:off x="436880" y="1017588"/>
            <a:ext cx="6096000" cy="369332"/>
          </a:xfrm>
          <a:prstGeom prst="rect">
            <a:avLst/>
          </a:prstGeom>
        </p:spPr>
        <p:txBody>
          <a:bodyPr>
            <a:spAutoFit/>
          </a:bodyPr>
          <a:lstStyle/>
          <a:p>
            <a:r>
              <a:rPr lang="en-US" sz="1800">
                <a:solidFill>
                  <a:srgbClr val="333333"/>
                </a:solidFill>
                <a:latin typeface="Arial" panose="020B0604020202020204" pitchFamily="34" charset="0"/>
                <a:cs typeface="Arial" panose="020B0604020202020204" pitchFamily="34" charset="0"/>
              </a:rPr>
              <a:t>Allocations : Key Concepts</a:t>
            </a:r>
            <a:endParaRPr lang="en-US" sz="280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0B61E243-B9BF-4545-8C3E-96BC5C398FFA}"/>
              </a:ext>
            </a:extLst>
          </p:cNvPr>
          <p:cNvSpPr txBox="1"/>
          <p:nvPr/>
        </p:nvSpPr>
        <p:spPr bwMode="gray">
          <a:xfrm>
            <a:off x="469900" y="4419600"/>
            <a:ext cx="3250508" cy="1579418"/>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4" name="TextBox 13">
            <a:extLst>
              <a:ext uri="{FF2B5EF4-FFF2-40B4-BE49-F238E27FC236}">
                <a16:creationId xmlns:a16="http://schemas.microsoft.com/office/drawing/2014/main" id="{8A850315-5FDB-4720-963E-C15E57FA7F69}"/>
              </a:ext>
            </a:extLst>
          </p:cNvPr>
          <p:cNvSpPr txBox="1"/>
          <p:nvPr/>
        </p:nvSpPr>
        <p:spPr bwMode="gray">
          <a:xfrm>
            <a:off x="568036" y="3810000"/>
            <a:ext cx="2964873" cy="2489200"/>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1" name="Content Placeholder 1">
            <a:extLst>
              <a:ext uri="{FF2B5EF4-FFF2-40B4-BE49-F238E27FC236}">
                <a16:creationId xmlns:a16="http://schemas.microsoft.com/office/drawing/2014/main" id="{F3782BE6-431A-4CA2-ACD9-0A3FA25FB9A5}"/>
              </a:ext>
            </a:extLst>
          </p:cNvPr>
          <p:cNvSpPr txBox="1">
            <a:spLocks/>
          </p:cNvSpPr>
          <p:nvPr/>
        </p:nvSpPr>
        <p:spPr>
          <a:xfrm>
            <a:off x="414045" y="1365376"/>
            <a:ext cx="8400346" cy="3280514"/>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buClr>
                <a:srgbClr val="000000"/>
              </a:buClr>
              <a:buFont typeface="Wingdings" panose="05000000000000000000" pitchFamily="2" charset="2"/>
              <a:buChar char="q"/>
            </a:pPr>
            <a:r>
              <a:rPr lang="en-US" sz="1600">
                <a:latin typeface="Arial" panose="020B0604020202020204" pitchFamily="34" charset="0"/>
                <a:cs typeface="Arial" panose="020B0604020202020204" pitchFamily="34" charset="0"/>
              </a:rPr>
              <a:t>Allocation manager (Hyperion Calculation Manager) is used to create allocation and other </a:t>
            </a:r>
            <a:r>
              <a:rPr lang="en-US" sz="1600" b="1">
                <a:latin typeface="Arial" panose="020B0604020202020204" pitchFamily="34" charset="0"/>
                <a:cs typeface="Arial" panose="020B0604020202020204" pitchFamily="34" charset="0"/>
              </a:rPr>
              <a:t>formula-based journal </a:t>
            </a:r>
            <a:r>
              <a:rPr lang="en-US" sz="1600">
                <a:latin typeface="Arial" panose="020B0604020202020204" pitchFamily="34" charset="0"/>
                <a:cs typeface="Arial" panose="020B0604020202020204" pitchFamily="34" charset="0"/>
              </a:rPr>
              <a:t>templates for generating periodic journal entries automatically.</a:t>
            </a:r>
          </a:p>
          <a:p>
            <a:pPr marL="285750" indent="-285750">
              <a:buClr>
                <a:srgbClr val="000000"/>
              </a:buClr>
              <a:buFont typeface="Wingdings" panose="05000000000000000000" pitchFamily="2" charset="2"/>
              <a:buChar char="q"/>
            </a:pPr>
            <a:r>
              <a:rPr lang="en-US" sz="1600">
                <a:latin typeface="Arial" panose="020B0604020202020204" pitchFamily="34" charset="0"/>
                <a:cs typeface="Arial" panose="020B0604020202020204" pitchFamily="34" charset="0"/>
              </a:rPr>
              <a:t>The Calculation Manager is a powerful tool that leverages Oracle Essbase and provides flexibility, automation, intelligence, and control in distributing costs and revenues across the enterprise</a:t>
            </a:r>
          </a:p>
          <a:p>
            <a:pPr marL="285750" indent="-285750">
              <a:buClr>
                <a:srgbClr val="000000"/>
              </a:buClr>
              <a:buFont typeface="Wingdings" panose="05000000000000000000" pitchFamily="2" charset="2"/>
              <a:buChar char="q"/>
            </a:pPr>
            <a:r>
              <a:rPr lang="en-US" sz="1600">
                <a:latin typeface="Arial" panose="020B0604020202020204" pitchFamily="34" charset="0"/>
                <a:cs typeface="Arial" panose="020B0604020202020204" pitchFamily="34" charset="0"/>
              </a:rPr>
              <a:t>Allocations are defined and generated on top of the multidimensional balances in the Essbase cubes. </a:t>
            </a:r>
          </a:p>
          <a:p>
            <a:pPr marL="285750" indent="-285750">
              <a:buClr>
                <a:srgbClr val="000000"/>
              </a:buClr>
              <a:buFont typeface="Wingdings" panose="05000000000000000000" pitchFamily="2" charset="2"/>
              <a:buChar char="q"/>
            </a:pPr>
            <a:r>
              <a:rPr lang="en-US" sz="1600">
                <a:latin typeface="Arial" panose="020B0604020202020204" pitchFamily="34" charset="0"/>
                <a:cs typeface="Arial" panose="020B0604020202020204" pitchFamily="34" charset="0"/>
              </a:rPr>
              <a:t>Oracle Essbase is seamlessly embedded within  Cloud General Ledger and provides the multi-dimensional cubes.</a:t>
            </a:r>
          </a:p>
          <a:p>
            <a:pPr marL="285750" indent="-285750">
              <a:buClr>
                <a:srgbClr val="000000"/>
              </a:buClr>
              <a:buFont typeface="Wingdings" panose="05000000000000000000" pitchFamily="2" charset="2"/>
              <a:buChar char="q"/>
            </a:pPr>
            <a:r>
              <a:rPr lang="en-US" sz="1600">
                <a:solidFill>
                  <a:srgbClr val="333333"/>
                </a:solidFill>
                <a:latin typeface="Arial" panose="020B0604020202020204" pitchFamily="34" charset="0"/>
              </a:rPr>
              <a:t>Can create processing schedules for recurring journal entries that have been defined in the Calculation Manager. Scheduling automates the monthly generation of the entries and speeds up the close process.</a:t>
            </a:r>
          </a:p>
          <a:p>
            <a:pPr marL="285750" indent="-285750">
              <a:buClr>
                <a:srgbClr val="000000"/>
              </a:buClr>
              <a:buFont typeface="Wingdings" panose="05000000000000000000" pitchFamily="2" charset="2"/>
              <a:buChar char="q"/>
            </a:pPr>
            <a:r>
              <a:rPr lang="en-US" sz="1600">
                <a:solidFill>
                  <a:srgbClr val="333333"/>
                </a:solidFill>
                <a:latin typeface="Arial" panose="020B0604020202020204" pitchFamily="34" charset="0"/>
              </a:rPr>
              <a:t>Can define multiple schedules for each calendar in General Ledger. These schedules can increment by accounting period, based on any calendar defined.</a:t>
            </a:r>
          </a:p>
          <a:p>
            <a:pPr>
              <a:buClr>
                <a:srgbClr val="000000"/>
              </a:buClr>
            </a:pPr>
            <a:r>
              <a:rPr lang="en-US" sz="1600">
                <a:latin typeface="Arial" panose="020B0604020202020204" pitchFamily="34" charset="0"/>
                <a:cs typeface="Arial" panose="020B0604020202020204" pitchFamily="34" charset="0"/>
              </a:rPr>
              <a:t> </a:t>
            </a:r>
          </a:p>
          <a:p>
            <a:pPr marL="285750" indent="-285750">
              <a:buClr>
                <a:srgbClr val="000000"/>
              </a:buClr>
              <a:buFont typeface="Arial" panose="020B0604020202020204" pitchFamily="34" charset="0"/>
              <a:buChar char="•"/>
            </a:pPr>
            <a:endParaRPr lang="en-US" sz="1600">
              <a:latin typeface="Arial" panose="020B0604020202020204" pitchFamily="34" charset="0"/>
              <a:cs typeface="Arial" panose="020B0604020202020204" pitchFamily="34" charset="0"/>
            </a:endParaRPr>
          </a:p>
          <a:p>
            <a:pPr marL="285750" indent="-285750">
              <a:buClr>
                <a:srgbClr val="000000"/>
              </a:buClr>
              <a:buFont typeface="Arial" panose="020B0604020202020204" pitchFamily="34" charset="0"/>
              <a:buChar char="•"/>
            </a:pPr>
            <a:endParaRPr lang="en-US" sz="140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A0FBA3B0-3D3A-4D51-BFFD-607EF84DF45A}"/>
              </a:ext>
            </a:extLst>
          </p:cNvPr>
          <p:cNvSpPr txBox="1"/>
          <p:nvPr/>
        </p:nvSpPr>
        <p:spPr bwMode="gray">
          <a:xfrm>
            <a:off x="8696960" y="6608618"/>
            <a:ext cx="914400" cy="914400"/>
          </a:xfrm>
          <a:prstGeom prst="rect">
            <a:avLst/>
          </a:prstGeom>
        </p:spPr>
        <p:txBody>
          <a:bodyPr wrap="none" lIns="0" rIns="0" rtlCol="0" anchor="b" anchorCtr="0">
            <a:normAutofit/>
          </a:bodyPr>
          <a:lstStyle/>
          <a:p>
            <a:pPr>
              <a:lnSpc>
                <a:spcPts val="900"/>
              </a:lnSpc>
            </a:pPr>
            <a:endParaRPr lang="en-US" sz="1300" b="1">
              <a:solidFill>
                <a:schemeClr val="tx1"/>
              </a:solidFill>
            </a:endParaRPr>
          </a:p>
        </p:txBody>
      </p:sp>
      <p:sp>
        <p:nvSpPr>
          <p:cNvPr id="7" name="TextBox 6">
            <a:extLst>
              <a:ext uri="{FF2B5EF4-FFF2-40B4-BE49-F238E27FC236}">
                <a16:creationId xmlns:a16="http://schemas.microsoft.com/office/drawing/2014/main" id="{53C00397-226C-442C-9481-5AC8E63C0321}"/>
              </a:ext>
            </a:extLst>
          </p:cNvPr>
          <p:cNvSpPr txBox="1"/>
          <p:nvPr/>
        </p:nvSpPr>
        <p:spPr bwMode="gray">
          <a:xfrm>
            <a:off x="701040" y="4886960"/>
            <a:ext cx="11021060" cy="1437640"/>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2" name="Freeform: Shape 11">
            <a:extLst>
              <a:ext uri="{FF2B5EF4-FFF2-40B4-BE49-F238E27FC236}">
                <a16:creationId xmlns:a16="http://schemas.microsoft.com/office/drawing/2014/main" id="{216B309C-CC1F-4D25-8FFD-16DC3F699BF3}"/>
              </a:ext>
            </a:extLst>
          </p:cNvPr>
          <p:cNvSpPr/>
          <p:nvPr/>
        </p:nvSpPr>
        <p:spPr>
          <a:xfrm>
            <a:off x="9104831" y="1690880"/>
            <a:ext cx="2191478" cy="1635892"/>
          </a:xfrm>
          <a:custGeom>
            <a:avLst/>
            <a:gdLst>
              <a:gd name="connsiteX0" fmla="*/ 130871 w 2191478"/>
              <a:gd name="connsiteY0" fmla="*/ 0 h 1635892"/>
              <a:gd name="connsiteX1" fmla="*/ 2060607 w 2191478"/>
              <a:gd name="connsiteY1" fmla="*/ 0 h 1635892"/>
              <a:gd name="connsiteX2" fmla="*/ 2191478 w 2191478"/>
              <a:gd name="connsiteY2" fmla="*/ 130871 h 1635892"/>
              <a:gd name="connsiteX3" fmla="*/ 2191478 w 2191478"/>
              <a:gd name="connsiteY3" fmla="*/ 1635892 h 1635892"/>
              <a:gd name="connsiteX4" fmla="*/ 2191478 w 2191478"/>
              <a:gd name="connsiteY4" fmla="*/ 1635892 h 1635892"/>
              <a:gd name="connsiteX5" fmla="*/ 0 w 2191478"/>
              <a:gd name="connsiteY5" fmla="*/ 1635892 h 1635892"/>
              <a:gd name="connsiteX6" fmla="*/ 0 w 2191478"/>
              <a:gd name="connsiteY6" fmla="*/ 1635892 h 1635892"/>
              <a:gd name="connsiteX7" fmla="*/ 0 w 2191478"/>
              <a:gd name="connsiteY7" fmla="*/ 130871 h 1635892"/>
              <a:gd name="connsiteX8" fmla="*/ 130871 w 2191478"/>
              <a:gd name="connsiteY8" fmla="*/ 0 h 1635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1478" h="1635892">
                <a:moveTo>
                  <a:pt x="130871" y="0"/>
                </a:moveTo>
                <a:lnTo>
                  <a:pt x="2060607" y="0"/>
                </a:lnTo>
                <a:cubicBezTo>
                  <a:pt x="2132885" y="0"/>
                  <a:pt x="2191478" y="58593"/>
                  <a:pt x="2191478" y="130871"/>
                </a:cubicBezTo>
                <a:lnTo>
                  <a:pt x="2191478" y="1635892"/>
                </a:lnTo>
                <a:lnTo>
                  <a:pt x="2191478" y="1635892"/>
                </a:lnTo>
                <a:lnTo>
                  <a:pt x="0" y="1635892"/>
                </a:lnTo>
                <a:lnTo>
                  <a:pt x="0" y="1635892"/>
                </a:lnTo>
                <a:lnTo>
                  <a:pt x="0" y="130871"/>
                </a:lnTo>
                <a:cubicBezTo>
                  <a:pt x="0" y="58593"/>
                  <a:pt x="58593" y="0"/>
                  <a:pt x="130871" y="0"/>
                </a:cubicBezTo>
                <a:close/>
              </a:path>
            </a:pathLst>
          </a:custGeom>
          <a:ln>
            <a:solidFill>
              <a:schemeClr val="accent3"/>
            </a:solidFill>
          </a:ln>
        </p:spPr>
        <p:style>
          <a:lnRef idx="2">
            <a:scrgbClr r="0" g="0" b="0"/>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6111" tIns="91671" rIns="56111" bIns="17780" numCol="1" spcCol="1270" anchor="t" anchorCtr="0">
            <a:noAutofit/>
          </a:bodyPr>
          <a:lstStyle/>
          <a:p>
            <a:pPr marL="114300" lvl="1" indent="-114300" algn="l" defTabSz="622300">
              <a:lnSpc>
                <a:spcPct val="90000"/>
              </a:lnSpc>
              <a:spcBef>
                <a:spcPct val="0"/>
              </a:spcBef>
              <a:spcAft>
                <a:spcPct val="15000"/>
              </a:spcAft>
              <a:buChar char="•"/>
            </a:pPr>
            <a:r>
              <a:rPr lang="en-US" sz="1400" b="1" kern="1200">
                <a:latin typeface="Arial" panose="020B0604020202020204" pitchFamily="34" charset="0"/>
                <a:cs typeface="Arial" panose="020B0604020202020204" pitchFamily="34" charset="0"/>
              </a:rPr>
              <a:t>Allocation</a:t>
            </a:r>
            <a:r>
              <a:rPr lang="en-US" sz="1400" kern="1200">
                <a:latin typeface="Arial" panose="020B0604020202020204" pitchFamily="34" charset="0"/>
                <a:cs typeface="Arial" panose="020B0604020202020204" pitchFamily="34" charset="0"/>
              </a:rPr>
              <a:t>	</a:t>
            </a:r>
          </a:p>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Reversal Criteria Sets</a:t>
            </a:r>
          </a:p>
          <a:p>
            <a:pPr marL="114300" lvl="1" indent="-114300" algn="l" defTabSz="622300">
              <a:lnSpc>
                <a:spcPct val="90000"/>
              </a:lnSpc>
              <a:spcBef>
                <a:spcPct val="0"/>
              </a:spcBef>
              <a:spcAft>
                <a:spcPct val="15000"/>
              </a:spcAft>
              <a:buChar char="•"/>
            </a:pPr>
            <a:r>
              <a:rPr lang="en-US" sz="1400" kern="1200">
                <a:latin typeface="Arial" panose="020B0604020202020204" pitchFamily="34" charset="0"/>
                <a:cs typeface="Arial" panose="020B0604020202020204" pitchFamily="34" charset="0"/>
              </a:rPr>
              <a:t>Revaluation</a:t>
            </a:r>
          </a:p>
        </p:txBody>
      </p:sp>
      <p:sp>
        <p:nvSpPr>
          <p:cNvPr id="15" name="Freeform: Shape 14">
            <a:extLst>
              <a:ext uri="{FF2B5EF4-FFF2-40B4-BE49-F238E27FC236}">
                <a16:creationId xmlns:a16="http://schemas.microsoft.com/office/drawing/2014/main" id="{944581B3-E9F9-4559-A543-7A1829990304}"/>
              </a:ext>
            </a:extLst>
          </p:cNvPr>
          <p:cNvSpPr/>
          <p:nvPr/>
        </p:nvSpPr>
        <p:spPr>
          <a:xfrm>
            <a:off x="9105159" y="3326776"/>
            <a:ext cx="2190733" cy="703433"/>
          </a:xfrm>
          <a:custGeom>
            <a:avLst/>
            <a:gdLst>
              <a:gd name="connsiteX0" fmla="*/ 0 w 2190733"/>
              <a:gd name="connsiteY0" fmla="*/ 0 h 703433"/>
              <a:gd name="connsiteX1" fmla="*/ 2190733 w 2190733"/>
              <a:gd name="connsiteY1" fmla="*/ 0 h 703433"/>
              <a:gd name="connsiteX2" fmla="*/ 2190733 w 2190733"/>
              <a:gd name="connsiteY2" fmla="*/ 703433 h 703433"/>
              <a:gd name="connsiteX3" fmla="*/ 0 w 2190733"/>
              <a:gd name="connsiteY3" fmla="*/ 703433 h 703433"/>
              <a:gd name="connsiteX4" fmla="*/ 0 w 2190733"/>
              <a:gd name="connsiteY4" fmla="*/ 0 h 7034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90733" h="703433">
                <a:moveTo>
                  <a:pt x="0" y="0"/>
                </a:moveTo>
                <a:lnTo>
                  <a:pt x="2190733" y="0"/>
                </a:lnTo>
                <a:lnTo>
                  <a:pt x="2190733" y="703433"/>
                </a:lnTo>
                <a:lnTo>
                  <a:pt x="0" y="703433"/>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76200" tIns="0" rIns="673364" bIns="0" numCol="1" spcCol="1270" anchor="ctr" anchorCtr="0">
            <a:noAutofit/>
          </a:bodyPr>
          <a:lstStyle/>
          <a:p>
            <a:pPr marL="0" lvl="0" indent="0" algn="l" defTabSz="889000">
              <a:lnSpc>
                <a:spcPct val="90000"/>
              </a:lnSpc>
              <a:spcBef>
                <a:spcPct val="0"/>
              </a:spcBef>
              <a:spcAft>
                <a:spcPct val="35000"/>
              </a:spcAft>
              <a:buNone/>
            </a:pPr>
            <a:r>
              <a:rPr lang="en-US" sz="2000" kern="1200">
                <a:latin typeface="Arial" panose="020B0604020202020204" pitchFamily="34" charset="0"/>
                <a:cs typeface="Arial" panose="020B0604020202020204" pitchFamily="34" charset="0"/>
              </a:rPr>
              <a:t>Automatic</a:t>
            </a:r>
          </a:p>
        </p:txBody>
      </p:sp>
      <p:sp>
        <p:nvSpPr>
          <p:cNvPr id="16" name="Oval 15">
            <a:extLst>
              <a:ext uri="{FF2B5EF4-FFF2-40B4-BE49-F238E27FC236}">
                <a16:creationId xmlns:a16="http://schemas.microsoft.com/office/drawing/2014/main" id="{34F6A4ED-E43D-41EC-9C4E-C369E9C0F048}"/>
              </a:ext>
            </a:extLst>
          </p:cNvPr>
          <p:cNvSpPr/>
          <p:nvPr/>
        </p:nvSpPr>
        <p:spPr>
          <a:xfrm>
            <a:off x="10730367" y="3438512"/>
            <a:ext cx="767017" cy="767017"/>
          </a:xfrm>
          <a:prstGeom prst="ellipse">
            <a:avLst/>
          </a:prstGeom>
          <a: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13000" r="-13000"/>
            </a:stretch>
          </a:blip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sp>
      <p:sp>
        <p:nvSpPr>
          <p:cNvPr id="17" name="Rectangle 16">
            <a:extLst>
              <a:ext uri="{FF2B5EF4-FFF2-40B4-BE49-F238E27FC236}">
                <a16:creationId xmlns:a16="http://schemas.microsoft.com/office/drawing/2014/main" id="{68FCAF56-B11E-4EC1-B1FF-5786F11D0F86}"/>
              </a:ext>
            </a:extLst>
          </p:cNvPr>
          <p:cNvSpPr/>
          <p:nvPr/>
        </p:nvSpPr>
        <p:spPr bwMode="gray">
          <a:xfrm>
            <a:off x="9164977" y="4924448"/>
            <a:ext cx="2001747" cy="861081"/>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171450" indent="-171450">
              <a:lnSpc>
                <a:spcPct val="106000"/>
              </a:lnSpc>
              <a:buFont typeface="Arial" panose="020B0604020202020204" pitchFamily="34" charset="0"/>
              <a:buChar char="•"/>
            </a:pPr>
            <a:r>
              <a:rPr lang="en-US" sz="1050" b="1">
                <a:solidFill>
                  <a:srgbClr val="000000"/>
                </a:solidFill>
                <a:cs typeface="Calibri"/>
              </a:rPr>
              <a:t>Do you use Allocations? Can you provide high level  details?</a:t>
            </a:r>
          </a:p>
          <a:p>
            <a:pPr algn="just">
              <a:lnSpc>
                <a:spcPct val="106000"/>
              </a:lnSpc>
            </a:pPr>
            <a:endParaRPr lang="en-US" sz="1050">
              <a:solidFill>
                <a:srgbClr val="000000"/>
              </a:solidFill>
              <a:cs typeface="Calibri"/>
            </a:endParaRP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18" name="Rectangle 17">
            <a:extLst>
              <a:ext uri="{FF2B5EF4-FFF2-40B4-BE49-F238E27FC236}">
                <a16:creationId xmlns:a16="http://schemas.microsoft.com/office/drawing/2014/main" id="{231C8350-5450-4237-8292-CF152B39FC67}"/>
              </a:ext>
            </a:extLst>
          </p:cNvPr>
          <p:cNvSpPr/>
          <p:nvPr/>
        </p:nvSpPr>
        <p:spPr bwMode="gray">
          <a:xfrm>
            <a:off x="9381896" y="4798895"/>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487237185"/>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t>Process Reversing JEs</a:t>
            </a:r>
            <a:endParaRPr lang="en-US" b="1">
              <a:solidFill>
                <a:schemeClr val="tx1"/>
              </a:solidFill>
            </a:endParaRPr>
          </a:p>
        </p:txBody>
      </p:sp>
    </p:spTree>
    <p:extLst>
      <p:ext uri="{BB962C8B-B14F-4D97-AF65-F5344CB8AC3E}">
        <p14:creationId xmlns:p14="http://schemas.microsoft.com/office/powerpoint/2010/main" val="138167497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Process Reversals</a:t>
            </a:r>
          </a:p>
        </p:txBody>
      </p:sp>
      <p:sp>
        <p:nvSpPr>
          <p:cNvPr id="6" name="Rectangle 5">
            <a:extLst>
              <a:ext uri="{FF2B5EF4-FFF2-40B4-BE49-F238E27FC236}">
                <a16:creationId xmlns:a16="http://schemas.microsoft.com/office/drawing/2014/main" id="{C4ED2245-627B-4221-B275-2F7696A57989}"/>
              </a:ext>
            </a:extLst>
          </p:cNvPr>
          <p:cNvSpPr/>
          <p:nvPr/>
        </p:nvSpPr>
        <p:spPr>
          <a:xfrm>
            <a:off x="436880" y="1017588"/>
            <a:ext cx="6096000" cy="369332"/>
          </a:xfrm>
          <a:prstGeom prst="rect">
            <a:avLst/>
          </a:prstGeom>
        </p:spPr>
        <p:txBody>
          <a:bodyPr>
            <a:spAutoFit/>
          </a:bodyPr>
          <a:lstStyle/>
          <a:p>
            <a:r>
              <a:rPr lang="en-US" sz="1800">
                <a:solidFill>
                  <a:srgbClr val="333333"/>
                </a:solidFill>
                <a:latin typeface="Arial" panose="020B0604020202020204" pitchFamily="34" charset="0"/>
                <a:cs typeface="Arial" panose="020B0604020202020204" pitchFamily="34" charset="0"/>
              </a:rPr>
              <a:t>Process Reversals: Key Concepts</a:t>
            </a:r>
            <a:endParaRPr lang="en-US" sz="2800">
              <a:latin typeface="Arial" panose="020B0604020202020204" pitchFamily="34" charset="0"/>
              <a:cs typeface="Arial" panose="020B0604020202020204" pitchFamily="34" charset="0"/>
            </a:endParaRPr>
          </a:p>
        </p:txBody>
      </p:sp>
      <p:sp>
        <p:nvSpPr>
          <p:cNvPr id="12" name="Content Placeholder 6">
            <a:extLst>
              <a:ext uri="{FF2B5EF4-FFF2-40B4-BE49-F238E27FC236}">
                <a16:creationId xmlns:a16="http://schemas.microsoft.com/office/drawing/2014/main" id="{5310AC05-3D26-4B88-A2B9-4A0EED43C1F3}"/>
              </a:ext>
            </a:extLst>
          </p:cNvPr>
          <p:cNvSpPr txBox="1">
            <a:spLocks/>
          </p:cNvSpPr>
          <p:nvPr/>
        </p:nvSpPr>
        <p:spPr>
          <a:xfrm>
            <a:off x="436880" y="1386919"/>
            <a:ext cx="11272520" cy="2823573"/>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Examples of journals which need to be reversed: </a:t>
            </a:r>
            <a:r>
              <a:rPr lang="en-US" altLang="en-US" sz="1400" b="1">
                <a:latin typeface="Arial" panose="020B0604020202020204" pitchFamily="34" charset="0"/>
                <a:cs typeface="Arial" panose="020B0604020202020204" pitchFamily="34" charset="0"/>
              </a:rPr>
              <a:t>accruals</a:t>
            </a:r>
            <a:r>
              <a:rPr lang="en-US" altLang="en-US" sz="1400">
                <a:latin typeface="Arial" panose="020B0604020202020204" pitchFamily="34" charset="0"/>
                <a:cs typeface="Arial" panose="020B0604020202020204" pitchFamily="34" charset="0"/>
              </a:rPr>
              <a:t>, </a:t>
            </a:r>
            <a:r>
              <a:rPr lang="en-US" altLang="en-US" sz="1400" b="1">
                <a:latin typeface="Arial" panose="020B0604020202020204" pitchFamily="34" charset="0"/>
                <a:cs typeface="Arial" panose="020B0604020202020204" pitchFamily="34" charset="0"/>
              </a:rPr>
              <a:t>estimates</a:t>
            </a:r>
            <a:r>
              <a:rPr lang="en-US" altLang="en-US" sz="1400">
                <a:latin typeface="Arial" panose="020B0604020202020204" pitchFamily="34" charset="0"/>
                <a:cs typeface="Arial" panose="020B0604020202020204" pitchFamily="34" charset="0"/>
              </a:rPr>
              <a:t>, </a:t>
            </a:r>
            <a:r>
              <a:rPr lang="en-US" altLang="en-US" sz="1400" b="1">
                <a:latin typeface="Arial" panose="020B0604020202020204" pitchFamily="34" charset="0"/>
                <a:cs typeface="Arial" panose="020B0604020202020204" pitchFamily="34" charset="0"/>
              </a:rPr>
              <a:t>errors</a:t>
            </a:r>
            <a:r>
              <a:rPr lang="en-US" altLang="en-US" sz="1400">
                <a:latin typeface="Arial" panose="020B0604020202020204" pitchFamily="34" charset="0"/>
                <a:cs typeface="Arial" panose="020B0604020202020204" pitchFamily="34" charset="0"/>
              </a:rPr>
              <a:t>, or temporary </a:t>
            </a:r>
            <a:r>
              <a:rPr lang="en-US" altLang="en-US" sz="1400" b="1">
                <a:latin typeface="Arial" panose="020B0604020202020204" pitchFamily="34" charset="0"/>
                <a:cs typeface="Arial" panose="020B0604020202020204" pitchFamily="34" charset="0"/>
              </a:rPr>
              <a:t>adjustments</a:t>
            </a:r>
            <a:r>
              <a:rPr lang="en-US" altLang="en-US" sz="1400">
                <a:latin typeface="Arial" panose="020B0604020202020204" pitchFamily="34" charset="0"/>
                <a:cs typeface="Arial" panose="020B0604020202020204" pitchFamily="34" charset="0"/>
              </a:rPr>
              <a:t> and </a:t>
            </a:r>
            <a:r>
              <a:rPr lang="en-US" altLang="en-US" sz="1400" b="1">
                <a:latin typeface="Arial" panose="020B0604020202020204" pitchFamily="34" charset="0"/>
                <a:cs typeface="Arial" panose="020B0604020202020204" pitchFamily="34" charset="0"/>
              </a:rPr>
              <a:t>reclassifications</a:t>
            </a:r>
            <a:r>
              <a:rPr lang="en-US" altLang="en-US" sz="1400">
                <a:latin typeface="Arial" panose="020B0604020202020204" pitchFamily="34" charset="0"/>
                <a:cs typeface="Arial" panose="020B0604020202020204" pitchFamily="34" charset="0"/>
              </a:rPr>
              <a:t>. </a:t>
            </a:r>
            <a:endParaRPr lang="en-US" sz="1400">
              <a:latin typeface="Arial" panose="020B0604020202020204" pitchFamily="34" charset="0"/>
              <a:cs typeface="Arial" panose="020B0604020202020204" pitchFamily="34" charset="0"/>
            </a:endParaRP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There are two ways in which a journal entry can be reversed:- ‘Switch DR/CR’  or ‘Change Sign’ </a:t>
            </a: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Journals that have already been reversed once cannot be reversed again. </a:t>
            </a: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Only posted journals can be reversed</a:t>
            </a:r>
          </a:p>
          <a:p>
            <a:pPr marL="285750" indent="-285750">
              <a:spcAft>
                <a:spcPts val="0"/>
              </a:spcAft>
              <a:buClr>
                <a:srgbClr val="000000"/>
              </a:buClr>
              <a:buFont typeface="Wingdings" panose="05000000000000000000" pitchFamily="2" charset="2"/>
              <a:buChar char="q"/>
            </a:pPr>
            <a:r>
              <a:rPr lang="en-US" altLang="en-US" sz="1400">
                <a:latin typeface="Arial" panose="020B0604020202020204" pitchFamily="34" charset="0"/>
                <a:cs typeface="Arial" panose="020B0604020202020204" pitchFamily="34" charset="0"/>
              </a:rPr>
              <a:t>Reversing journals saves time and prevents data entry errors</a:t>
            </a:r>
            <a:endParaRPr lang="en-US" sz="1400">
              <a:latin typeface="Arial" panose="020B0604020202020204" pitchFamily="34" charset="0"/>
              <a:cs typeface="Arial" panose="020B0604020202020204" pitchFamily="34" charset="0"/>
            </a:endParaRPr>
          </a:p>
          <a:p>
            <a:pPr marL="285750" indent="-285750">
              <a:spcAft>
                <a:spcPts val="0"/>
              </a:spcAft>
              <a:buClr>
                <a:srgbClr val="000000"/>
              </a:buClr>
              <a:buFont typeface="Arial" panose="020B0604020202020204" pitchFamily="34" charset="0"/>
              <a:buChar char="•"/>
            </a:pPr>
            <a:endParaRPr lang="en-US" sz="1400">
              <a:latin typeface="Arial" panose="020B0604020202020204" pitchFamily="34" charset="0"/>
              <a:cs typeface="Arial" panose="020B0604020202020204" pitchFamily="34" charset="0"/>
            </a:endParaRPr>
          </a:p>
          <a:p>
            <a:pPr>
              <a:buClr>
                <a:srgbClr val="86BC25"/>
              </a:buClr>
            </a:pPr>
            <a:r>
              <a:rPr lang="en-US" sz="1600" b="1">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Methods to reverse journal entries:</a:t>
            </a: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Manually select for reversal and generate in the current period</a:t>
            </a: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Manually select for reversal and generate in a later period</a:t>
            </a:r>
          </a:p>
          <a:p>
            <a:pPr marL="285750" indent="-285750">
              <a:spcAft>
                <a:spcPts val="0"/>
              </a:spcAft>
              <a:buClr>
                <a:srgbClr val="000000"/>
              </a:buClr>
              <a:buFont typeface="Wingdings" panose="05000000000000000000" pitchFamily="2" charset="2"/>
              <a:buChar char="q"/>
            </a:pPr>
            <a:r>
              <a:rPr lang="en-US" sz="1400">
                <a:latin typeface="Arial" panose="020B0604020202020204" pitchFamily="34" charset="0"/>
                <a:cs typeface="Arial" panose="020B0604020202020204" pitchFamily="34" charset="0"/>
              </a:rPr>
              <a:t>Automatically reverse journals using ‘Journal Reversal Criteria Sets’ </a:t>
            </a:r>
          </a:p>
          <a:p>
            <a:pPr>
              <a:spcAft>
                <a:spcPts val="0"/>
              </a:spcAft>
              <a:buClr>
                <a:srgbClr val="000000"/>
              </a:buClr>
            </a:pPr>
            <a:endParaRPr lang="en-US" sz="1600">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endParaRPr>
          </a:p>
          <a:p>
            <a:pPr>
              <a:spcAft>
                <a:spcPts val="0"/>
              </a:spcAft>
              <a:buClr>
                <a:srgbClr val="000000"/>
              </a:buClr>
            </a:pPr>
            <a:r>
              <a:rPr lang="en-US" sz="1600" b="1">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rPr>
              <a:t>Auto Reverse Process :</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The ability to submit journal reversals automatically enables us to automate and streamline the journal reversal process.</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 If a large number of journal reversals are generated for month end closing, this functionality helps to save time and reduce entry errors.</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Journals which are to be auto-reversed should be created with specific Journal categories attached to ‘</a:t>
            </a:r>
            <a:r>
              <a:rPr lang="en-US" sz="1400" b="1">
                <a:latin typeface="Arial" panose="020B0604020202020204" pitchFamily="34" charset="0"/>
                <a:cs typeface="Arial" panose="020B0604020202020204" pitchFamily="34" charset="0"/>
              </a:rPr>
              <a:t>Journal Reversal Criteria Sets</a:t>
            </a:r>
            <a:r>
              <a:rPr lang="en-US" sz="1400">
                <a:latin typeface="Arial" panose="020B0604020202020204" pitchFamily="34" charset="0"/>
                <a:cs typeface="Arial" panose="020B0604020202020204" pitchFamily="34" charset="0"/>
              </a:rPr>
              <a:t>’ </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Journal reversal criteria sets need to be assigned to ledgers</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The ‘Auto Reverse’ process can be submitted ad-hoc , scheduled to run automatically or set to be triggered upon period opening</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The Auto Post process can be set to automatically post the journals generated by the Auto Reverse process. </a:t>
            </a:r>
          </a:p>
          <a:p>
            <a:pPr marL="285750" indent="-285750">
              <a:lnSpc>
                <a:spcPct val="120000"/>
              </a:lnSpc>
              <a:spcAft>
                <a:spcPts val="0"/>
              </a:spcAft>
              <a:buClr>
                <a:srgbClr val="000000"/>
              </a:buClr>
              <a:buSzPct val="100000"/>
              <a:buFont typeface="Wingdings" panose="05000000000000000000" pitchFamily="2" charset="2"/>
              <a:buChar char="q"/>
            </a:pPr>
            <a:r>
              <a:rPr lang="en-US" sz="1400">
                <a:latin typeface="Arial" panose="020B0604020202020204" pitchFamily="34" charset="0"/>
                <a:cs typeface="Arial" panose="020B0604020202020204" pitchFamily="34" charset="0"/>
              </a:rPr>
              <a:t>Journals posted by the Auto Reverse process always bypass approval</a:t>
            </a:r>
          </a:p>
          <a:p>
            <a:pPr>
              <a:spcAft>
                <a:spcPts val="0"/>
              </a:spcAft>
              <a:buClr>
                <a:srgbClr val="000000"/>
              </a:buClr>
            </a:pPr>
            <a:endParaRPr lang="en-US" sz="1600" b="1">
              <a:solidFill>
                <a:schemeClr val="tx1">
                  <a:lumMod val="85000"/>
                  <a:lumOff val="15000"/>
                </a:schemeClr>
              </a:solidFill>
              <a:latin typeface="Arial" panose="020B0604020202020204" pitchFamily="34" charset="0"/>
              <a:ea typeface="ＭＳ Ｐゴシック" panose="020B0600070205080204" pitchFamily="34" charset="-128"/>
              <a:cs typeface="Arial" panose="020B0604020202020204" pitchFamily="34" charset="0"/>
            </a:endParaRPr>
          </a:p>
        </p:txBody>
      </p:sp>
      <p:sp>
        <p:nvSpPr>
          <p:cNvPr id="2" name="TextBox 1">
            <a:extLst>
              <a:ext uri="{FF2B5EF4-FFF2-40B4-BE49-F238E27FC236}">
                <a16:creationId xmlns:a16="http://schemas.microsoft.com/office/drawing/2014/main" id="{DF09BA58-6F56-4F64-A19E-439813C92D33}"/>
              </a:ext>
            </a:extLst>
          </p:cNvPr>
          <p:cNvSpPr txBox="1"/>
          <p:nvPr/>
        </p:nvSpPr>
        <p:spPr bwMode="gray">
          <a:xfrm>
            <a:off x="457200" y="4718861"/>
            <a:ext cx="11734801" cy="1645038"/>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17" name="TextBox 16">
            <a:extLst>
              <a:ext uri="{FF2B5EF4-FFF2-40B4-BE49-F238E27FC236}">
                <a16:creationId xmlns:a16="http://schemas.microsoft.com/office/drawing/2014/main" id="{8B8EA300-664E-4641-8C16-FBD6F8CC4BA6}"/>
              </a:ext>
            </a:extLst>
          </p:cNvPr>
          <p:cNvSpPr txBox="1"/>
          <p:nvPr/>
        </p:nvSpPr>
        <p:spPr bwMode="gray">
          <a:xfrm>
            <a:off x="565484" y="4800600"/>
            <a:ext cx="11252200" cy="1409144"/>
          </a:xfrm>
          <a:prstGeom prst="rect">
            <a:avLst/>
          </a:prstGeom>
        </p:spPr>
        <p:txBody>
          <a:bodyPr wrap="square" lIns="0" rIns="0" rtlCol="0" anchor="t" anchorCtr="0">
            <a:normAutofit/>
          </a:bodyPr>
          <a:lstStyle/>
          <a:p>
            <a:pPr>
              <a:lnSpc>
                <a:spcPts val="900"/>
              </a:lnSpc>
            </a:pPr>
            <a:endParaRPr lang="en-US" sz="1300" b="1">
              <a:solidFill>
                <a:schemeClr val="tx1"/>
              </a:solidFill>
            </a:endParaRPr>
          </a:p>
        </p:txBody>
      </p:sp>
      <p:sp>
        <p:nvSpPr>
          <p:cNvPr id="18" name="TextBox 17">
            <a:extLst>
              <a:ext uri="{FF2B5EF4-FFF2-40B4-BE49-F238E27FC236}">
                <a16:creationId xmlns:a16="http://schemas.microsoft.com/office/drawing/2014/main" id="{DF8B6103-1313-414B-9D46-31D424798D63}"/>
              </a:ext>
            </a:extLst>
          </p:cNvPr>
          <p:cNvSpPr txBox="1"/>
          <p:nvPr/>
        </p:nvSpPr>
        <p:spPr bwMode="gray">
          <a:xfrm>
            <a:off x="565484" y="4539066"/>
            <a:ext cx="11360485" cy="1932212"/>
          </a:xfrm>
          <a:prstGeom prst="rect">
            <a:avLst/>
          </a:prstGeom>
        </p:spPr>
        <p:txBody>
          <a:bodyPr wrap="square" lIns="0" rIns="0" rtlCol="0" anchor="b" anchorCtr="0">
            <a:normAutofit/>
          </a:bodyPr>
          <a:lstStyle/>
          <a:p>
            <a:pPr>
              <a:lnSpc>
                <a:spcPts val="900"/>
              </a:lnSpc>
            </a:pPr>
            <a:endParaRPr lang="en-US" sz="1000" b="1">
              <a:solidFill>
                <a:schemeClr val="tx1"/>
              </a:solidFill>
            </a:endParaRPr>
          </a:p>
        </p:txBody>
      </p:sp>
      <p:sp>
        <p:nvSpPr>
          <p:cNvPr id="16" name="Rectangle 15">
            <a:extLst>
              <a:ext uri="{FF2B5EF4-FFF2-40B4-BE49-F238E27FC236}">
                <a16:creationId xmlns:a16="http://schemas.microsoft.com/office/drawing/2014/main" id="{DE6C332D-5CBB-45C5-80CF-7B9279F1EC2D}"/>
              </a:ext>
            </a:extLst>
          </p:cNvPr>
          <p:cNvSpPr/>
          <p:nvPr/>
        </p:nvSpPr>
        <p:spPr bwMode="gray">
          <a:xfrm>
            <a:off x="9164977" y="2496323"/>
            <a:ext cx="2243758" cy="1230725"/>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228600" indent="-228600" algn="just">
              <a:lnSpc>
                <a:spcPct val="106000"/>
              </a:lnSpc>
              <a:buFont typeface="Arial" panose="020B0604020202020204" pitchFamily="34" charset="0"/>
              <a:buChar char="•"/>
            </a:pPr>
            <a:r>
              <a:rPr lang="en-US" sz="1050" b="1">
                <a:solidFill>
                  <a:srgbClr val="000000"/>
                </a:solidFill>
                <a:cs typeface="Calibri"/>
              </a:rPr>
              <a:t>How do you reverse a journal in the current system?</a:t>
            </a:r>
          </a:p>
          <a:p>
            <a:pPr marL="228600" indent="-228600" algn="just">
              <a:lnSpc>
                <a:spcPct val="106000"/>
              </a:lnSpc>
              <a:buFont typeface="Arial" panose="020B0604020202020204" pitchFamily="34" charset="0"/>
              <a:buChar char="•"/>
            </a:pPr>
            <a:r>
              <a:rPr lang="en-US" sz="1050" b="1">
                <a:solidFill>
                  <a:srgbClr val="000000"/>
                </a:solidFill>
                <a:cs typeface="Calibri"/>
              </a:rPr>
              <a:t>What are the different types of accrual entries? How are they processed?</a:t>
            </a:r>
          </a:p>
          <a:p>
            <a:pPr algn="just">
              <a:lnSpc>
                <a:spcPct val="106000"/>
              </a:lnSpc>
            </a:pPr>
            <a:endParaRPr lang="en-US" sz="1050">
              <a:solidFill>
                <a:srgbClr val="000000"/>
              </a:solidFill>
              <a:cs typeface="Calibri"/>
            </a:endParaRP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19" name="Rectangle 18">
            <a:extLst>
              <a:ext uri="{FF2B5EF4-FFF2-40B4-BE49-F238E27FC236}">
                <a16:creationId xmlns:a16="http://schemas.microsoft.com/office/drawing/2014/main" id="{B313390B-B5C9-4E9E-978E-F4A2ECE62C3C}"/>
              </a:ext>
            </a:extLst>
          </p:cNvPr>
          <p:cNvSpPr/>
          <p:nvPr/>
        </p:nvSpPr>
        <p:spPr bwMode="gray">
          <a:xfrm>
            <a:off x="9435061" y="2370770"/>
            <a:ext cx="1633589" cy="229456"/>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Discovery Questions</a:t>
            </a:r>
            <a:endParaRPr lang="en-US" sz="1200" b="1">
              <a:solidFill>
                <a:schemeClr val="bg1"/>
              </a:solidFill>
              <a:cs typeface="Calibri"/>
            </a:endParaRPr>
          </a:p>
        </p:txBody>
      </p:sp>
    </p:spTree>
    <p:extLst>
      <p:ext uri="{BB962C8B-B14F-4D97-AF65-F5344CB8AC3E}">
        <p14:creationId xmlns:p14="http://schemas.microsoft.com/office/powerpoint/2010/main" val="265263601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Posting and Automation</a:t>
            </a:r>
          </a:p>
        </p:txBody>
      </p:sp>
      <p:pic>
        <p:nvPicPr>
          <p:cNvPr id="2" name="Picture 1">
            <a:extLst>
              <a:ext uri="{FF2B5EF4-FFF2-40B4-BE49-F238E27FC236}">
                <a16:creationId xmlns:a16="http://schemas.microsoft.com/office/drawing/2014/main" id="{6DEAA31C-31D6-4577-BEA7-176D8CB8C50C}"/>
              </a:ext>
            </a:extLst>
          </p:cNvPr>
          <p:cNvPicPr>
            <a:picLocks noChangeAspect="1"/>
          </p:cNvPicPr>
          <p:nvPr/>
        </p:nvPicPr>
        <p:blipFill>
          <a:blip r:embed="rId3"/>
          <a:stretch>
            <a:fillRect/>
          </a:stretch>
        </p:blipFill>
        <p:spPr>
          <a:xfrm>
            <a:off x="6950622" y="699862"/>
            <a:ext cx="5073337" cy="1955843"/>
          </a:xfrm>
          <a:prstGeom prst="rect">
            <a:avLst/>
          </a:prstGeom>
        </p:spPr>
      </p:pic>
      <p:sp>
        <p:nvSpPr>
          <p:cNvPr id="5" name="Rectangle 4">
            <a:extLst>
              <a:ext uri="{FF2B5EF4-FFF2-40B4-BE49-F238E27FC236}">
                <a16:creationId xmlns:a16="http://schemas.microsoft.com/office/drawing/2014/main" id="{B8C8032B-CDE6-4CCA-8FEC-2116193E4F71}"/>
              </a:ext>
            </a:extLst>
          </p:cNvPr>
          <p:cNvSpPr/>
          <p:nvPr/>
        </p:nvSpPr>
        <p:spPr>
          <a:xfrm>
            <a:off x="436880" y="836833"/>
            <a:ext cx="6096000" cy="369332"/>
          </a:xfrm>
          <a:prstGeom prst="rect">
            <a:avLst/>
          </a:prstGeom>
        </p:spPr>
        <p:txBody>
          <a:bodyPr>
            <a:spAutoFit/>
          </a:bodyPr>
          <a:lstStyle/>
          <a:p>
            <a:r>
              <a:rPr lang="en-US" sz="1800">
                <a:solidFill>
                  <a:srgbClr val="333333"/>
                </a:solidFill>
                <a:latin typeface="Arial" panose="020B0604020202020204" pitchFamily="34" charset="0"/>
                <a:cs typeface="Arial" panose="020B0604020202020204" pitchFamily="34" charset="0"/>
              </a:rPr>
              <a:t>Posting: Key Concepts</a:t>
            </a:r>
            <a:endParaRPr lang="en-US" sz="280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30302FE-1190-4C24-92C0-57C9D70D655E}"/>
              </a:ext>
            </a:extLst>
          </p:cNvPr>
          <p:cNvSpPr txBox="1"/>
          <p:nvPr/>
        </p:nvSpPr>
        <p:spPr bwMode="gray">
          <a:xfrm>
            <a:off x="457200" y="1624263"/>
            <a:ext cx="4451684" cy="1955843"/>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6" name="TextBox 5">
            <a:extLst>
              <a:ext uri="{FF2B5EF4-FFF2-40B4-BE49-F238E27FC236}">
                <a16:creationId xmlns:a16="http://schemas.microsoft.com/office/drawing/2014/main" id="{64481F5B-DC69-4DD0-A5EB-D04575200E37}"/>
              </a:ext>
            </a:extLst>
          </p:cNvPr>
          <p:cNvSpPr txBox="1"/>
          <p:nvPr/>
        </p:nvSpPr>
        <p:spPr bwMode="gray">
          <a:xfrm>
            <a:off x="457200" y="1479884"/>
            <a:ext cx="5638800" cy="1864895"/>
          </a:xfrm>
          <a:prstGeom prst="rect">
            <a:avLst/>
          </a:prstGeom>
        </p:spPr>
        <p:txBody>
          <a:bodyPr wrap="square" lIns="0" rIns="0" rtlCol="0" anchor="b" anchorCtr="0">
            <a:normAutofit/>
          </a:bodyPr>
          <a:lstStyle/>
          <a:p>
            <a:pPr>
              <a:lnSpc>
                <a:spcPts val="900"/>
              </a:lnSpc>
            </a:pPr>
            <a:endParaRPr lang="en-US" sz="1300" b="1">
              <a:solidFill>
                <a:schemeClr val="tx1"/>
              </a:solidFill>
            </a:endParaRPr>
          </a:p>
        </p:txBody>
      </p:sp>
      <p:sp>
        <p:nvSpPr>
          <p:cNvPr id="7" name="TextBox 6">
            <a:extLst>
              <a:ext uri="{FF2B5EF4-FFF2-40B4-BE49-F238E27FC236}">
                <a16:creationId xmlns:a16="http://schemas.microsoft.com/office/drawing/2014/main" id="{518211F6-C36E-472D-9359-6C1D9831C341}"/>
              </a:ext>
            </a:extLst>
          </p:cNvPr>
          <p:cNvSpPr txBox="1"/>
          <p:nvPr/>
        </p:nvSpPr>
        <p:spPr bwMode="gray">
          <a:xfrm>
            <a:off x="457200" y="1141696"/>
            <a:ext cx="10110804" cy="2203083"/>
          </a:xfrm>
          <a:prstGeom prst="rect">
            <a:avLst/>
          </a:prstGeom>
        </p:spPr>
        <p:txBody>
          <a:bodyPr wrap="square" lIns="0" rIns="0" rtlCol="0" anchor="t" anchorCtr="0">
            <a:noAutofit/>
          </a:bodyPr>
          <a:lstStyle/>
          <a:p>
            <a:r>
              <a:rPr lang="en-US" sz="1400">
                <a:latin typeface="Arial" panose="020B0604020202020204" pitchFamily="34" charset="0"/>
                <a:cs typeface="Arial" panose="020B0604020202020204" pitchFamily="34" charset="0"/>
              </a:rPr>
              <a:t>Journal posting is a process that updates balances in general ledger accounts </a:t>
            </a:r>
          </a:p>
          <a:p>
            <a:r>
              <a:rPr lang="en-US" sz="1400">
                <a:latin typeface="Arial" panose="020B0604020202020204" pitchFamily="34" charset="0"/>
                <a:cs typeface="Arial" panose="020B0604020202020204" pitchFamily="34" charset="0"/>
              </a:rPr>
              <a:t>to reflect an entity's business transactions and provides data for financial reporting. </a:t>
            </a:r>
          </a:p>
          <a:p>
            <a:endParaRPr lang="en-US" sz="1400">
              <a:latin typeface="Arial" panose="020B0604020202020204" pitchFamily="34" charset="0"/>
              <a:cs typeface="Arial" panose="020B0604020202020204" pitchFamily="34" charset="0"/>
            </a:endParaRPr>
          </a:p>
          <a:p>
            <a:r>
              <a:rPr lang="en-US" sz="1400" b="1">
                <a:latin typeface="Arial" panose="020B0604020202020204" pitchFamily="34" charset="0"/>
                <a:cs typeface="Arial" panose="020B0604020202020204" pitchFamily="34" charset="0"/>
              </a:rPr>
              <a:t>Functionality</a:t>
            </a:r>
            <a:r>
              <a:rPr lang="en-US" sz="1400">
                <a:latin typeface="Arial" panose="020B0604020202020204" pitchFamily="34" charset="0"/>
                <a:cs typeface="Arial" panose="020B0604020202020204" pitchFamily="34" charset="0"/>
              </a:rPr>
              <a:t>:</a:t>
            </a:r>
          </a:p>
          <a:p>
            <a:pPr marL="438135" indent="-285750">
              <a:buFont typeface="Wingdings" panose="05000000000000000000" pitchFamily="2" charset="2"/>
              <a:buChar char="§"/>
            </a:pPr>
            <a:r>
              <a:rPr lang="en-US" sz="1400">
                <a:latin typeface="Arial" panose="020B0604020202020204" pitchFamily="34" charset="0"/>
                <a:cs typeface="Arial" panose="020B0604020202020204" pitchFamily="34" charset="0"/>
              </a:rPr>
              <a:t>Once a journal batch is posted, its contents cannot be modified</a:t>
            </a:r>
          </a:p>
          <a:p>
            <a:pPr marL="438135" indent="-285750">
              <a:buFont typeface="Wingdings" panose="05000000000000000000" pitchFamily="2" charset="2"/>
              <a:buChar char="§"/>
            </a:pPr>
            <a:r>
              <a:rPr lang="en-US" sz="1400">
                <a:latin typeface="Arial" panose="020B0604020202020204" pitchFamily="34" charset="0"/>
                <a:cs typeface="Arial" panose="020B0604020202020204" pitchFamily="34" charset="0"/>
              </a:rPr>
              <a:t>Posted journals cannot be deleted but can be copied or reversed</a:t>
            </a:r>
            <a:endParaRPr lang="en-US" sz="1400" b="1">
              <a:latin typeface="Arial" panose="020B0604020202020204" pitchFamily="34" charset="0"/>
              <a:cs typeface="Arial" panose="020B0604020202020204" pitchFamily="34" charset="0"/>
            </a:endParaRPr>
          </a:p>
          <a:p>
            <a:endParaRPr lang="en-US" sz="1400" b="1">
              <a:latin typeface="Arial" panose="020B0604020202020204" pitchFamily="34" charset="0"/>
              <a:cs typeface="Arial" panose="020B0604020202020204" pitchFamily="34" charset="0"/>
            </a:endParaRPr>
          </a:p>
          <a:p>
            <a:r>
              <a:rPr lang="en-US" sz="1400" b="1">
                <a:latin typeface="Arial" panose="020B0604020202020204" pitchFamily="34" charset="0"/>
                <a:cs typeface="Arial" panose="020B0604020202020204" pitchFamily="34" charset="0"/>
              </a:rPr>
              <a:t>Timing:</a:t>
            </a:r>
          </a:p>
          <a:p>
            <a:pPr marL="438135" indent="-285750">
              <a:buFont typeface="Wingdings" panose="05000000000000000000" pitchFamily="2" charset="2"/>
              <a:buChar char="§"/>
            </a:pPr>
            <a:r>
              <a:rPr lang="en-US" sz="1400">
                <a:latin typeface="Arial" panose="020B0604020202020204" pitchFamily="34" charset="0"/>
                <a:cs typeface="Arial" panose="020B0604020202020204" pitchFamily="34" charset="0"/>
              </a:rPr>
              <a:t>Journal entries can be posted to a current or prior accounting period, or to an open prior fiscal year.</a:t>
            </a:r>
          </a:p>
          <a:p>
            <a:pPr marL="438135" indent="-285750">
              <a:buFont typeface="Wingdings" panose="05000000000000000000" pitchFamily="2" charset="2"/>
              <a:buChar char="§"/>
            </a:pPr>
            <a:r>
              <a:rPr lang="en-US" sz="1400">
                <a:latin typeface="Arial" panose="020B0604020202020204" pitchFamily="34" charset="0"/>
                <a:cs typeface="Arial" panose="020B0604020202020204" pitchFamily="34" charset="0"/>
              </a:rPr>
              <a:t> If you post a journal entry into a prior year, the retained earnings balance is adjusted for the effect on the income and expense accounts.</a:t>
            </a:r>
          </a:p>
          <a:p>
            <a:endParaRPr lang="en-US" sz="1400" b="1">
              <a:latin typeface="Arial" panose="020B0604020202020204" pitchFamily="34" charset="0"/>
              <a:cs typeface="Arial" panose="020B0604020202020204" pitchFamily="34" charset="0"/>
            </a:endParaRPr>
          </a:p>
          <a:p>
            <a:r>
              <a:rPr lang="en-US" sz="1400" b="1">
                <a:latin typeface="Arial" panose="020B0604020202020204" pitchFamily="34" charset="0"/>
                <a:cs typeface="Arial" panose="020B0604020202020204" pitchFamily="34" charset="0"/>
              </a:rPr>
              <a:t>Automatic Posting using </a:t>
            </a:r>
            <a:r>
              <a:rPr lang="en-US" sz="1400" b="1" err="1">
                <a:latin typeface="Arial" panose="020B0604020202020204" pitchFamily="34" charset="0"/>
                <a:cs typeface="Arial" panose="020B0604020202020204" pitchFamily="34" charset="0"/>
              </a:rPr>
              <a:t>AutoPost</a:t>
            </a:r>
            <a:r>
              <a:rPr lang="en-US" sz="1400" b="1">
                <a:latin typeface="Arial" panose="020B0604020202020204" pitchFamily="34" charset="0"/>
                <a:cs typeface="Arial" panose="020B0604020202020204" pitchFamily="34" charset="0"/>
              </a:rPr>
              <a:t> Criteria Sets:</a:t>
            </a:r>
          </a:p>
          <a:p>
            <a:pPr marL="152385" lvl="1" indent="-285750">
              <a:buFont typeface="Wingdings" panose="05000000000000000000" pitchFamily="2" charset="2"/>
              <a:buChar char="§"/>
            </a:pPr>
            <a:r>
              <a:rPr lang="en-US" sz="1400">
                <a:latin typeface="Arial" panose="020B0604020202020204" pitchFamily="34" charset="0"/>
                <a:cs typeface="Arial" panose="020B0604020202020204" pitchFamily="34" charset="0"/>
              </a:rPr>
              <a:t>These posting criteria sets use Ledger, period, source, and category to select the journal entries for posting</a:t>
            </a:r>
          </a:p>
          <a:p>
            <a:pPr marL="152385" lvl="1" indent="-285750">
              <a:buFont typeface="Wingdings" panose="05000000000000000000" pitchFamily="2" charset="2"/>
              <a:buChar char="§"/>
            </a:pPr>
            <a:r>
              <a:rPr lang="en-US" sz="1400">
                <a:latin typeface="Arial" panose="020B0604020202020204" pitchFamily="34" charset="0"/>
                <a:cs typeface="Arial" panose="020B0604020202020204" pitchFamily="34" charset="0"/>
              </a:rPr>
              <a:t>Important for journal imports from subledgers because it prevents editing of the journal import data. </a:t>
            </a:r>
          </a:p>
          <a:p>
            <a:pPr marL="152385" lvl="1" indent="-285750">
              <a:buFont typeface="Wingdings" panose="05000000000000000000" pitchFamily="2" charset="2"/>
              <a:buChar char="§"/>
            </a:pPr>
            <a:r>
              <a:rPr lang="en-US" sz="1400">
                <a:latin typeface="Arial" panose="020B0604020202020204" pitchFamily="34" charset="0"/>
                <a:cs typeface="Arial" panose="020B0604020202020204" pitchFamily="34" charset="0"/>
              </a:rPr>
              <a:t>Can be scheduled to run on a periodic basis for various ledgers</a:t>
            </a:r>
          </a:p>
          <a:p>
            <a:pPr marL="438135" indent="-285750">
              <a:buFont typeface="Wingdings" panose="05000000000000000000" pitchFamily="2" charset="2"/>
              <a:buChar char="§"/>
            </a:pPr>
            <a:endParaRPr lang="en-US" sz="1400">
              <a:latin typeface="Arial" panose="020B0604020202020204" pitchFamily="34" charset="0"/>
              <a:cs typeface="Arial" panose="020B0604020202020204" pitchFamily="34" charset="0"/>
            </a:endParaRPr>
          </a:p>
          <a:p>
            <a:pPr marL="438135" indent="-285750">
              <a:buFont typeface="Wingdings" panose="05000000000000000000" pitchFamily="2" charset="2"/>
              <a:buChar char="§"/>
            </a:pPr>
            <a:endParaRPr lang="en-US" sz="1400">
              <a:latin typeface="Arial" panose="020B0604020202020204" pitchFamily="34" charset="0"/>
              <a:cs typeface="Arial" panose="020B0604020202020204" pitchFamily="34" charset="0"/>
            </a:endParaRPr>
          </a:p>
          <a:p>
            <a:pPr marL="152385"/>
            <a:endParaRPr lang="en-US" sz="1400" b="1">
              <a:latin typeface="Arial" panose="020B0604020202020204" pitchFamily="34" charset="0"/>
              <a:cs typeface="Arial" panose="020B0604020202020204" pitchFamily="34" charset="0"/>
            </a:endParaRPr>
          </a:p>
          <a:p>
            <a:pPr marL="152385"/>
            <a:endParaRPr lang="en-US" sz="1400" b="1">
              <a:latin typeface="Arial" panose="020B0604020202020204" pitchFamily="34" charset="0"/>
              <a:cs typeface="Arial" panose="020B0604020202020204" pitchFamily="34" charset="0"/>
            </a:endParaRPr>
          </a:p>
          <a:p>
            <a:pPr marL="895335" lvl="1" indent="-285750">
              <a:buFont typeface="Wingdings" panose="05000000000000000000" pitchFamily="2" charset="2"/>
              <a:buChar char="§"/>
            </a:pPr>
            <a:endParaRPr lang="en-US" sz="1400">
              <a:latin typeface="Arial" panose="020B0604020202020204" pitchFamily="34" charset="0"/>
              <a:cs typeface="Arial" panose="020B0604020202020204" pitchFamily="34" charset="0"/>
            </a:endParaRPr>
          </a:p>
        </p:txBody>
      </p:sp>
      <p:grpSp>
        <p:nvGrpSpPr>
          <p:cNvPr id="8" name="Group 7"/>
          <p:cNvGrpSpPr/>
          <p:nvPr/>
        </p:nvGrpSpPr>
        <p:grpSpPr>
          <a:xfrm>
            <a:off x="1403950" y="5233737"/>
            <a:ext cx="8476919" cy="1362372"/>
            <a:chOff x="1403950" y="4916787"/>
            <a:chExt cx="8476919" cy="1679322"/>
          </a:xfrm>
        </p:grpSpPr>
        <p:sp>
          <p:nvSpPr>
            <p:cNvPr id="9" name="Freeform 8"/>
            <p:cNvSpPr/>
            <p:nvPr/>
          </p:nvSpPr>
          <p:spPr>
            <a:xfrm>
              <a:off x="1403950" y="4916787"/>
              <a:ext cx="1524625" cy="501579"/>
            </a:xfrm>
            <a:custGeom>
              <a:avLst/>
              <a:gdLst>
                <a:gd name="connsiteX0" fmla="*/ 0 w 1524625"/>
                <a:gd name="connsiteY0" fmla="*/ 0 h 501579"/>
                <a:gd name="connsiteX1" fmla="*/ 1524625 w 1524625"/>
                <a:gd name="connsiteY1" fmla="*/ 0 h 501579"/>
                <a:gd name="connsiteX2" fmla="*/ 1524625 w 1524625"/>
                <a:gd name="connsiteY2" fmla="*/ 501579 h 501579"/>
                <a:gd name="connsiteX3" fmla="*/ 0 w 1524625"/>
                <a:gd name="connsiteY3" fmla="*/ 501579 h 501579"/>
                <a:gd name="connsiteX4" fmla="*/ 0 w 1524625"/>
                <a:gd name="connsiteY4" fmla="*/ 0 h 501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501579">
                  <a:moveTo>
                    <a:pt x="0" y="0"/>
                  </a:moveTo>
                  <a:lnTo>
                    <a:pt x="1524625" y="0"/>
                  </a:lnTo>
                  <a:lnTo>
                    <a:pt x="1524625" y="501579"/>
                  </a:lnTo>
                  <a:lnTo>
                    <a:pt x="0" y="501579"/>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a:solidFill>
                    <a:schemeClr val="bg1"/>
                  </a:solidFill>
                  <a:latin typeface="Arial" panose="020B0604020202020204" pitchFamily="34" charset="0"/>
                </a:rPr>
                <a:t>Incomplete</a:t>
              </a:r>
              <a:endParaRPr lang="en-US" sz="2000" kern="1200">
                <a:solidFill>
                  <a:schemeClr val="bg1"/>
                </a:solidFill>
              </a:endParaRPr>
            </a:p>
          </p:txBody>
        </p:sp>
        <p:sp>
          <p:nvSpPr>
            <p:cNvPr id="11" name="Freeform 10"/>
            <p:cNvSpPr/>
            <p:nvPr/>
          </p:nvSpPr>
          <p:spPr>
            <a:xfrm>
              <a:off x="1403950" y="5418366"/>
              <a:ext cx="1524625" cy="1177743"/>
            </a:xfrm>
            <a:custGeom>
              <a:avLst/>
              <a:gdLst>
                <a:gd name="connsiteX0" fmla="*/ 0 w 1524625"/>
                <a:gd name="connsiteY0" fmla="*/ 0 h 334363"/>
                <a:gd name="connsiteX1" fmla="*/ 1524625 w 1524625"/>
                <a:gd name="connsiteY1" fmla="*/ 0 h 334363"/>
                <a:gd name="connsiteX2" fmla="*/ 1524625 w 1524625"/>
                <a:gd name="connsiteY2" fmla="*/ 334363 h 334363"/>
                <a:gd name="connsiteX3" fmla="*/ 0 w 1524625"/>
                <a:gd name="connsiteY3" fmla="*/ 334363 h 334363"/>
                <a:gd name="connsiteX4" fmla="*/ 0 w 1524625"/>
                <a:gd name="connsiteY4" fmla="*/ 0 h 33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334363">
                  <a:moveTo>
                    <a:pt x="0" y="0"/>
                  </a:moveTo>
                  <a:lnTo>
                    <a:pt x="1524625" y="0"/>
                  </a:lnTo>
                  <a:lnTo>
                    <a:pt x="1524625" y="334363"/>
                  </a:lnTo>
                  <a:lnTo>
                    <a:pt x="0" y="334363"/>
                  </a:lnTo>
                  <a:lnTo>
                    <a:pt x="0" y="0"/>
                  </a:lnTo>
                  <a:close/>
                </a:path>
              </a:pathLst>
            </a:custGeom>
            <a:solidFill>
              <a:schemeClr val="accent3">
                <a:lumMod val="20000"/>
                <a:lumOff val="80000"/>
              </a:schemeClr>
            </a:solidFill>
            <a:ln w="25400" cap="flat" cmpd="sng" algn="ctr">
              <a:solidFill>
                <a:srgbClr val="86BC25">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4008" tIns="64008" rIns="85344" bIns="96012" numCol="1" spcCol="1270" anchor="t" anchorCtr="0">
              <a:noAutofit/>
            </a:bodyPr>
            <a:lstStyle/>
            <a:p>
              <a:pPr marL="0" lvl="1" algn="l" defTabSz="577850">
                <a:lnSpc>
                  <a:spcPct val="90000"/>
                </a:lnSpc>
                <a:spcBef>
                  <a:spcPct val="0"/>
                </a:spcBef>
                <a:spcAft>
                  <a:spcPts val="0"/>
                </a:spcAft>
              </a:pPr>
              <a:r>
                <a:rPr lang="en-US" sz="1300" kern="1200">
                  <a:solidFill>
                    <a:srgbClr val="333333"/>
                  </a:solidFill>
                  <a:latin typeface="Arial" panose="020B0604020202020204" pitchFamily="34" charset="0"/>
                  <a:cs typeface="Arial" panose="020B0604020202020204" pitchFamily="34" charset="0"/>
                </a:rPr>
                <a:t>Batch has </a:t>
              </a:r>
              <a:r>
                <a:rPr lang="en-US" sz="1300" kern="1200">
                  <a:solidFill>
                    <a:srgbClr val="333333"/>
                  </a:solidFill>
                  <a:latin typeface="Arial" panose="020B0604020202020204" pitchFamily="34" charset="0"/>
                  <a:ea typeface="+mn-ea"/>
                  <a:cs typeface="Arial" panose="020B0604020202020204" pitchFamily="34" charset="0"/>
                </a:rPr>
                <a:t>been</a:t>
              </a:r>
              <a:r>
                <a:rPr lang="en-US" sz="1300" kern="1200">
                  <a:solidFill>
                    <a:srgbClr val="333333"/>
                  </a:solidFill>
                  <a:latin typeface="Arial" panose="020B0604020202020204" pitchFamily="34" charset="0"/>
                  <a:cs typeface="Arial" panose="020B0604020202020204" pitchFamily="34" charset="0"/>
                </a:rPr>
                <a:t> </a:t>
              </a:r>
              <a:r>
                <a:rPr lang="en-US" sz="1300" kern="1200">
                  <a:solidFill>
                    <a:srgbClr val="333333"/>
                  </a:solidFill>
                  <a:latin typeface="Arial" panose="020B0604020202020204" pitchFamily="34" charset="0"/>
                  <a:ea typeface="+mn-ea"/>
                  <a:cs typeface="Arial" panose="020B0604020202020204" pitchFamily="34" charset="0"/>
                </a:rPr>
                <a:t>saved</a:t>
              </a:r>
              <a:r>
                <a:rPr lang="en-US" sz="1300" kern="1200">
                  <a:solidFill>
                    <a:srgbClr val="333333"/>
                  </a:solidFill>
                  <a:latin typeface="Arial" panose="020B0604020202020204" pitchFamily="34" charset="0"/>
                  <a:cs typeface="Arial" panose="020B0604020202020204" pitchFamily="34" charset="0"/>
                </a:rPr>
                <a:t> but not completed</a:t>
              </a:r>
              <a:endParaRPr lang="en-US" sz="1300" kern="1200">
                <a:latin typeface="Arial" panose="020B0604020202020204" pitchFamily="34" charset="0"/>
                <a:cs typeface="Arial" panose="020B0604020202020204" pitchFamily="34" charset="0"/>
              </a:endParaRPr>
            </a:p>
            <a:p>
              <a:pPr marL="0" lvl="1" algn="l" defTabSz="577850">
                <a:lnSpc>
                  <a:spcPct val="90000"/>
                </a:lnSpc>
                <a:spcBef>
                  <a:spcPct val="0"/>
                </a:spcBef>
                <a:spcAft>
                  <a:spcPts val="0"/>
                </a:spcAft>
              </a:pPr>
              <a:r>
                <a:rPr lang="en-US" sz="1300" kern="1200">
                  <a:latin typeface="Arial" panose="020B0604020202020204" pitchFamily="34" charset="0"/>
                  <a:cs typeface="Arial" panose="020B0604020202020204" pitchFamily="34" charset="0"/>
                </a:rPr>
                <a:t>Cannot be posted`</a:t>
              </a:r>
            </a:p>
          </p:txBody>
        </p:sp>
        <p:sp>
          <p:nvSpPr>
            <p:cNvPr id="12" name="Freeform 11"/>
            <p:cNvSpPr/>
            <p:nvPr/>
          </p:nvSpPr>
          <p:spPr>
            <a:xfrm>
              <a:off x="3142023" y="4916787"/>
              <a:ext cx="1524625" cy="501579"/>
            </a:xfrm>
            <a:custGeom>
              <a:avLst/>
              <a:gdLst>
                <a:gd name="connsiteX0" fmla="*/ 0 w 1524625"/>
                <a:gd name="connsiteY0" fmla="*/ 0 h 501579"/>
                <a:gd name="connsiteX1" fmla="*/ 1524625 w 1524625"/>
                <a:gd name="connsiteY1" fmla="*/ 0 h 501579"/>
                <a:gd name="connsiteX2" fmla="*/ 1524625 w 1524625"/>
                <a:gd name="connsiteY2" fmla="*/ 501579 h 501579"/>
                <a:gd name="connsiteX3" fmla="*/ 0 w 1524625"/>
                <a:gd name="connsiteY3" fmla="*/ 501579 h 501579"/>
                <a:gd name="connsiteX4" fmla="*/ 0 w 1524625"/>
                <a:gd name="connsiteY4" fmla="*/ 0 h 501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501579">
                  <a:moveTo>
                    <a:pt x="0" y="0"/>
                  </a:moveTo>
                  <a:lnTo>
                    <a:pt x="1524625" y="0"/>
                  </a:lnTo>
                  <a:lnTo>
                    <a:pt x="1524625" y="501579"/>
                  </a:lnTo>
                  <a:lnTo>
                    <a:pt x="0" y="501579"/>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a:solidFill>
                    <a:schemeClr val="bg1"/>
                  </a:solidFill>
                  <a:latin typeface="Arial" panose="020B0604020202020204" pitchFamily="34" charset="0"/>
                </a:rPr>
                <a:t>Selected</a:t>
              </a:r>
              <a:r>
                <a:rPr lang="en-US" sz="1400" kern="1200">
                  <a:solidFill>
                    <a:srgbClr val="333333"/>
                  </a:solidFill>
                  <a:latin typeface="Arial" panose="020B0604020202020204" pitchFamily="34" charset="0"/>
                </a:rPr>
                <a:t> </a:t>
              </a:r>
              <a:r>
                <a:rPr lang="en-US" sz="1400" kern="1200">
                  <a:solidFill>
                    <a:schemeClr val="bg1"/>
                  </a:solidFill>
                  <a:latin typeface="Arial" panose="020B0604020202020204" pitchFamily="34" charset="0"/>
                </a:rPr>
                <a:t>for</a:t>
              </a:r>
              <a:r>
                <a:rPr lang="en-US" sz="1400" kern="1200">
                  <a:solidFill>
                    <a:srgbClr val="333333"/>
                  </a:solidFill>
                  <a:latin typeface="Arial" panose="020B0604020202020204" pitchFamily="34" charset="0"/>
                </a:rPr>
                <a:t> </a:t>
              </a:r>
              <a:r>
                <a:rPr lang="en-US" sz="1400" kern="1200">
                  <a:solidFill>
                    <a:schemeClr val="bg1"/>
                  </a:solidFill>
                  <a:latin typeface="Arial" panose="020B0604020202020204" pitchFamily="34" charset="0"/>
                </a:rPr>
                <a:t>Posting</a:t>
              </a:r>
              <a:endParaRPr lang="en-US" sz="1400" kern="1200">
                <a:solidFill>
                  <a:schemeClr val="bg1"/>
                </a:solidFill>
              </a:endParaRPr>
            </a:p>
          </p:txBody>
        </p:sp>
        <p:sp>
          <p:nvSpPr>
            <p:cNvPr id="13" name="Freeform 12"/>
            <p:cNvSpPr/>
            <p:nvPr/>
          </p:nvSpPr>
          <p:spPr>
            <a:xfrm>
              <a:off x="3142023" y="5418366"/>
              <a:ext cx="1524625" cy="1177743"/>
            </a:xfrm>
            <a:custGeom>
              <a:avLst/>
              <a:gdLst>
                <a:gd name="connsiteX0" fmla="*/ 0 w 1524625"/>
                <a:gd name="connsiteY0" fmla="*/ 0 h 334363"/>
                <a:gd name="connsiteX1" fmla="*/ 1524625 w 1524625"/>
                <a:gd name="connsiteY1" fmla="*/ 0 h 334363"/>
                <a:gd name="connsiteX2" fmla="*/ 1524625 w 1524625"/>
                <a:gd name="connsiteY2" fmla="*/ 334363 h 334363"/>
                <a:gd name="connsiteX3" fmla="*/ 0 w 1524625"/>
                <a:gd name="connsiteY3" fmla="*/ 334363 h 334363"/>
                <a:gd name="connsiteX4" fmla="*/ 0 w 1524625"/>
                <a:gd name="connsiteY4" fmla="*/ 0 h 33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334363">
                  <a:moveTo>
                    <a:pt x="0" y="0"/>
                  </a:moveTo>
                  <a:lnTo>
                    <a:pt x="1524625" y="0"/>
                  </a:lnTo>
                  <a:lnTo>
                    <a:pt x="1524625" y="334363"/>
                  </a:lnTo>
                  <a:lnTo>
                    <a:pt x="0" y="334363"/>
                  </a:lnTo>
                  <a:lnTo>
                    <a:pt x="0" y="0"/>
                  </a:lnTo>
                  <a:close/>
                </a:path>
              </a:pathLst>
            </a:custGeom>
            <a:solidFill>
              <a:schemeClr val="accent3">
                <a:lumMod val="20000"/>
                <a:lumOff val="8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0" lvl="1" algn="l" defTabSz="577850">
                <a:lnSpc>
                  <a:spcPct val="90000"/>
                </a:lnSpc>
                <a:spcBef>
                  <a:spcPct val="0"/>
                </a:spcBef>
                <a:spcAft>
                  <a:spcPts val="0"/>
                </a:spcAft>
              </a:pPr>
              <a:r>
                <a:rPr lang="en-US" sz="1300" kern="1200">
                  <a:solidFill>
                    <a:srgbClr val="333333"/>
                  </a:solidFill>
                  <a:latin typeface="Arial" panose="020B0604020202020204" pitchFamily="34" charset="0"/>
                </a:rPr>
                <a:t>Batch was selected but that the posting process has not begun.</a:t>
              </a:r>
              <a:endParaRPr lang="en-US" sz="1300" kern="1200"/>
            </a:p>
          </p:txBody>
        </p:sp>
        <p:sp>
          <p:nvSpPr>
            <p:cNvPr id="14" name="Freeform 13"/>
            <p:cNvSpPr/>
            <p:nvPr/>
          </p:nvSpPr>
          <p:spPr>
            <a:xfrm>
              <a:off x="4880097" y="4916787"/>
              <a:ext cx="1524625" cy="501579"/>
            </a:xfrm>
            <a:custGeom>
              <a:avLst/>
              <a:gdLst>
                <a:gd name="connsiteX0" fmla="*/ 0 w 1524625"/>
                <a:gd name="connsiteY0" fmla="*/ 0 h 501579"/>
                <a:gd name="connsiteX1" fmla="*/ 1524625 w 1524625"/>
                <a:gd name="connsiteY1" fmla="*/ 0 h 501579"/>
                <a:gd name="connsiteX2" fmla="*/ 1524625 w 1524625"/>
                <a:gd name="connsiteY2" fmla="*/ 501579 h 501579"/>
                <a:gd name="connsiteX3" fmla="*/ 0 w 1524625"/>
                <a:gd name="connsiteY3" fmla="*/ 501579 h 501579"/>
                <a:gd name="connsiteX4" fmla="*/ 0 w 1524625"/>
                <a:gd name="connsiteY4" fmla="*/ 0 h 501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501579">
                  <a:moveTo>
                    <a:pt x="0" y="0"/>
                  </a:moveTo>
                  <a:lnTo>
                    <a:pt x="1524625" y="0"/>
                  </a:lnTo>
                  <a:lnTo>
                    <a:pt x="1524625" y="501579"/>
                  </a:lnTo>
                  <a:lnTo>
                    <a:pt x="0" y="501579"/>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a:solidFill>
                    <a:schemeClr val="bg1"/>
                  </a:solidFill>
                  <a:latin typeface="Arial" panose="020B0604020202020204" pitchFamily="34" charset="0"/>
                </a:rPr>
                <a:t>Processing</a:t>
              </a:r>
              <a:endParaRPr lang="en-US" sz="1400" kern="1200">
                <a:solidFill>
                  <a:schemeClr val="bg1"/>
                </a:solidFill>
              </a:endParaRPr>
            </a:p>
          </p:txBody>
        </p:sp>
        <p:sp>
          <p:nvSpPr>
            <p:cNvPr id="15" name="Freeform 14"/>
            <p:cNvSpPr/>
            <p:nvPr/>
          </p:nvSpPr>
          <p:spPr>
            <a:xfrm>
              <a:off x="4880097" y="5418366"/>
              <a:ext cx="1524625" cy="1164256"/>
            </a:xfrm>
            <a:custGeom>
              <a:avLst/>
              <a:gdLst>
                <a:gd name="connsiteX0" fmla="*/ 0 w 1524625"/>
                <a:gd name="connsiteY0" fmla="*/ 0 h 334363"/>
                <a:gd name="connsiteX1" fmla="*/ 1524625 w 1524625"/>
                <a:gd name="connsiteY1" fmla="*/ 0 h 334363"/>
                <a:gd name="connsiteX2" fmla="*/ 1524625 w 1524625"/>
                <a:gd name="connsiteY2" fmla="*/ 334363 h 334363"/>
                <a:gd name="connsiteX3" fmla="*/ 0 w 1524625"/>
                <a:gd name="connsiteY3" fmla="*/ 334363 h 334363"/>
                <a:gd name="connsiteX4" fmla="*/ 0 w 1524625"/>
                <a:gd name="connsiteY4" fmla="*/ 0 h 33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334363">
                  <a:moveTo>
                    <a:pt x="0" y="0"/>
                  </a:moveTo>
                  <a:lnTo>
                    <a:pt x="1524625" y="0"/>
                  </a:lnTo>
                  <a:lnTo>
                    <a:pt x="1524625" y="334363"/>
                  </a:lnTo>
                  <a:lnTo>
                    <a:pt x="0" y="334363"/>
                  </a:lnTo>
                  <a:lnTo>
                    <a:pt x="0" y="0"/>
                  </a:lnTo>
                  <a:close/>
                </a:path>
              </a:pathLst>
            </a:custGeom>
            <a:solidFill>
              <a:schemeClr val="accent3">
                <a:lumMod val="20000"/>
                <a:lumOff val="8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0" lvl="1" algn="l" defTabSz="577850">
                <a:lnSpc>
                  <a:spcPct val="90000"/>
                </a:lnSpc>
                <a:spcBef>
                  <a:spcPct val="0"/>
                </a:spcBef>
                <a:spcAft>
                  <a:spcPts val="0"/>
                </a:spcAft>
              </a:pPr>
              <a:r>
                <a:rPr lang="en-US" sz="1300" kern="1200">
                  <a:solidFill>
                    <a:srgbClr val="333333"/>
                  </a:solidFill>
                  <a:latin typeface="Arial" panose="020B0604020202020204" pitchFamily="34" charset="0"/>
                </a:rPr>
                <a:t>Batch was selected but that the posting process has not begun.</a:t>
              </a:r>
              <a:endParaRPr lang="en-US" sz="1300" kern="1200"/>
            </a:p>
          </p:txBody>
        </p:sp>
        <p:sp>
          <p:nvSpPr>
            <p:cNvPr id="16" name="Freeform 15"/>
            <p:cNvSpPr/>
            <p:nvPr/>
          </p:nvSpPr>
          <p:spPr>
            <a:xfrm>
              <a:off x="6618171" y="4916787"/>
              <a:ext cx="1524625" cy="501579"/>
            </a:xfrm>
            <a:custGeom>
              <a:avLst/>
              <a:gdLst>
                <a:gd name="connsiteX0" fmla="*/ 0 w 1524625"/>
                <a:gd name="connsiteY0" fmla="*/ 0 h 501579"/>
                <a:gd name="connsiteX1" fmla="*/ 1524625 w 1524625"/>
                <a:gd name="connsiteY1" fmla="*/ 0 h 501579"/>
                <a:gd name="connsiteX2" fmla="*/ 1524625 w 1524625"/>
                <a:gd name="connsiteY2" fmla="*/ 501579 h 501579"/>
                <a:gd name="connsiteX3" fmla="*/ 0 w 1524625"/>
                <a:gd name="connsiteY3" fmla="*/ 501579 h 501579"/>
                <a:gd name="connsiteX4" fmla="*/ 0 w 1524625"/>
                <a:gd name="connsiteY4" fmla="*/ 0 h 501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501579">
                  <a:moveTo>
                    <a:pt x="0" y="0"/>
                  </a:moveTo>
                  <a:lnTo>
                    <a:pt x="1524625" y="0"/>
                  </a:lnTo>
                  <a:lnTo>
                    <a:pt x="1524625" y="501579"/>
                  </a:lnTo>
                  <a:lnTo>
                    <a:pt x="0" y="501579"/>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a:solidFill>
                    <a:schemeClr val="bg1"/>
                  </a:solidFill>
                  <a:latin typeface="Arial" panose="020B0604020202020204" pitchFamily="34" charset="0"/>
                </a:rPr>
                <a:t>Error</a:t>
              </a:r>
              <a:endParaRPr lang="en-US" sz="2700" kern="1200">
                <a:solidFill>
                  <a:schemeClr val="bg1"/>
                </a:solidFill>
              </a:endParaRPr>
            </a:p>
          </p:txBody>
        </p:sp>
        <p:sp>
          <p:nvSpPr>
            <p:cNvPr id="17" name="Freeform 16"/>
            <p:cNvSpPr/>
            <p:nvPr/>
          </p:nvSpPr>
          <p:spPr>
            <a:xfrm>
              <a:off x="6618171" y="5418366"/>
              <a:ext cx="1524625" cy="1164256"/>
            </a:xfrm>
            <a:custGeom>
              <a:avLst/>
              <a:gdLst>
                <a:gd name="connsiteX0" fmla="*/ 0 w 1524625"/>
                <a:gd name="connsiteY0" fmla="*/ 0 h 334363"/>
                <a:gd name="connsiteX1" fmla="*/ 1524625 w 1524625"/>
                <a:gd name="connsiteY1" fmla="*/ 0 h 334363"/>
                <a:gd name="connsiteX2" fmla="*/ 1524625 w 1524625"/>
                <a:gd name="connsiteY2" fmla="*/ 334363 h 334363"/>
                <a:gd name="connsiteX3" fmla="*/ 0 w 1524625"/>
                <a:gd name="connsiteY3" fmla="*/ 334363 h 334363"/>
                <a:gd name="connsiteX4" fmla="*/ 0 w 1524625"/>
                <a:gd name="connsiteY4" fmla="*/ 0 h 33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334363">
                  <a:moveTo>
                    <a:pt x="0" y="0"/>
                  </a:moveTo>
                  <a:lnTo>
                    <a:pt x="1524625" y="0"/>
                  </a:lnTo>
                  <a:lnTo>
                    <a:pt x="1524625" y="334363"/>
                  </a:lnTo>
                  <a:lnTo>
                    <a:pt x="0" y="334363"/>
                  </a:lnTo>
                  <a:lnTo>
                    <a:pt x="0" y="0"/>
                  </a:lnTo>
                  <a:close/>
                </a:path>
              </a:pathLst>
            </a:custGeom>
            <a:solidFill>
              <a:schemeClr val="accent3">
                <a:lumMod val="20000"/>
                <a:lumOff val="80000"/>
              </a:schemeClr>
            </a:solidFill>
          </p:spPr>
          <p:style>
            <a:lnRef idx="2">
              <a:schemeClr val="accent1">
                <a:alpha val="90000"/>
                <a:tint val="40000"/>
                <a:hueOff val="0"/>
                <a:satOff val="0"/>
                <a:lumOff val="0"/>
                <a:alphaOff val="0"/>
              </a:schemeClr>
            </a:lnRef>
            <a:fillRef idx="1">
              <a:scrgbClr r="0" g="0" b="0"/>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0" lvl="1" algn="l" defTabSz="577850">
                <a:lnSpc>
                  <a:spcPct val="90000"/>
                </a:lnSpc>
                <a:spcBef>
                  <a:spcPct val="0"/>
                </a:spcBef>
                <a:spcAft>
                  <a:spcPts val="0"/>
                </a:spcAft>
              </a:pPr>
              <a:r>
                <a:rPr lang="en-US" sz="1300" kern="1200">
                  <a:solidFill>
                    <a:srgbClr val="333333"/>
                  </a:solidFill>
                  <a:latin typeface="Arial" panose="020B0604020202020204" pitchFamily="34" charset="0"/>
                </a:rPr>
                <a:t>Posting failed because of errors</a:t>
              </a:r>
              <a:endParaRPr lang="en-US" sz="1300" kern="1200">
                <a:solidFill>
                  <a:schemeClr val="bg1"/>
                </a:solidFill>
              </a:endParaRPr>
            </a:p>
          </p:txBody>
        </p:sp>
        <p:sp>
          <p:nvSpPr>
            <p:cNvPr id="18" name="Freeform 17"/>
            <p:cNvSpPr/>
            <p:nvPr/>
          </p:nvSpPr>
          <p:spPr>
            <a:xfrm>
              <a:off x="8356244" y="4916787"/>
              <a:ext cx="1524625" cy="501579"/>
            </a:xfrm>
            <a:custGeom>
              <a:avLst/>
              <a:gdLst>
                <a:gd name="connsiteX0" fmla="*/ 0 w 1524625"/>
                <a:gd name="connsiteY0" fmla="*/ 0 h 501579"/>
                <a:gd name="connsiteX1" fmla="*/ 1524625 w 1524625"/>
                <a:gd name="connsiteY1" fmla="*/ 0 h 501579"/>
                <a:gd name="connsiteX2" fmla="*/ 1524625 w 1524625"/>
                <a:gd name="connsiteY2" fmla="*/ 501579 h 501579"/>
                <a:gd name="connsiteX3" fmla="*/ 0 w 1524625"/>
                <a:gd name="connsiteY3" fmla="*/ 501579 h 501579"/>
                <a:gd name="connsiteX4" fmla="*/ 0 w 1524625"/>
                <a:gd name="connsiteY4" fmla="*/ 0 h 5015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501579">
                  <a:moveTo>
                    <a:pt x="0" y="0"/>
                  </a:moveTo>
                  <a:lnTo>
                    <a:pt x="1524625" y="0"/>
                  </a:lnTo>
                  <a:lnTo>
                    <a:pt x="1524625" y="501579"/>
                  </a:lnTo>
                  <a:lnTo>
                    <a:pt x="0" y="501579"/>
                  </a:lnTo>
                  <a:lnTo>
                    <a:pt x="0" y="0"/>
                  </a:lnTo>
                  <a:close/>
                </a:path>
              </a:pathLst>
            </a:custGeom>
            <a:solidFill>
              <a:schemeClr val="accent3"/>
            </a:solidFill>
            <a:ln>
              <a:solidFill>
                <a:schemeClr val="accent3"/>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400" kern="1200">
                  <a:latin typeface="Arial" panose="020B0604020202020204" pitchFamily="34" charset="0"/>
                  <a:cs typeface="Arial" panose="020B0604020202020204" pitchFamily="34" charset="0"/>
                </a:rPr>
                <a:t>Posted</a:t>
              </a:r>
              <a:endParaRPr lang="en-US" sz="2700" kern="1200">
                <a:latin typeface="Arial" panose="020B0604020202020204" pitchFamily="34" charset="0"/>
                <a:cs typeface="Arial" panose="020B0604020202020204" pitchFamily="34" charset="0"/>
              </a:endParaRPr>
            </a:p>
          </p:txBody>
        </p:sp>
        <p:sp>
          <p:nvSpPr>
            <p:cNvPr id="19" name="Freeform 18"/>
            <p:cNvSpPr/>
            <p:nvPr/>
          </p:nvSpPr>
          <p:spPr>
            <a:xfrm>
              <a:off x="8356244" y="5418366"/>
              <a:ext cx="1524625" cy="1164256"/>
            </a:xfrm>
            <a:custGeom>
              <a:avLst/>
              <a:gdLst>
                <a:gd name="connsiteX0" fmla="*/ 0 w 1524625"/>
                <a:gd name="connsiteY0" fmla="*/ 0 h 334363"/>
                <a:gd name="connsiteX1" fmla="*/ 1524625 w 1524625"/>
                <a:gd name="connsiteY1" fmla="*/ 0 h 334363"/>
                <a:gd name="connsiteX2" fmla="*/ 1524625 w 1524625"/>
                <a:gd name="connsiteY2" fmla="*/ 334363 h 334363"/>
                <a:gd name="connsiteX3" fmla="*/ 0 w 1524625"/>
                <a:gd name="connsiteY3" fmla="*/ 334363 h 334363"/>
                <a:gd name="connsiteX4" fmla="*/ 0 w 1524625"/>
                <a:gd name="connsiteY4" fmla="*/ 0 h 3343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625" h="334363">
                  <a:moveTo>
                    <a:pt x="0" y="0"/>
                  </a:moveTo>
                  <a:lnTo>
                    <a:pt x="1524625" y="0"/>
                  </a:lnTo>
                  <a:lnTo>
                    <a:pt x="1524625" y="334363"/>
                  </a:lnTo>
                  <a:lnTo>
                    <a:pt x="0" y="334363"/>
                  </a:lnTo>
                  <a:lnTo>
                    <a:pt x="0" y="0"/>
                  </a:lnTo>
                  <a:close/>
                </a:path>
              </a:pathLst>
            </a:custGeom>
            <a:solidFill>
              <a:schemeClr val="accent3">
                <a:lumMod val="20000"/>
                <a:lumOff val="80000"/>
              </a:schemeClr>
            </a:solidFill>
            <a:ln w="25400" cap="flat" cmpd="sng" algn="ctr">
              <a:solidFill>
                <a:srgbClr val="86BC25">
                  <a:alpha val="90000"/>
                  <a:tint val="40000"/>
                  <a:hueOff val="0"/>
                  <a:satOff val="0"/>
                  <a:lumOff val="0"/>
                  <a:alphaOff val="0"/>
                </a:srgbClr>
              </a:solid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spcFirstLastPara="0" vert="horz" wrap="square" lIns="69342" tIns="69342" rIns="92456" bIns="104013" numCol="1" spcCol="1270" anchor="t" anchorCtr="0">
              <a:noAutofit/>
            </a:bodyPr>
            <a:lstStyle/>
            <a:p>
              <a:pPr marL="0" lvl="1" algn="l" defTabSz="577850">
                <a:lnSpc>
                  <a:spcPct val="90000"/>
                </a:lnSpc>
                <a:spcBef>
                  <a:spcPct val="0"/>
                </a:spcBef>
                <a:spcAft>
                  <a:spcPts val="0"/>
                </a:spcAft>
              </a:pPr>
              <a:r>
                <a:rPr lang="en-US" sz="1300" kern="1200">
                  <a:solidFill>
                    <a:srgbClr val="333333"/>
                  </a:solidFill>
                  <a:latin typeface="Arial" panose="020B0604020202020204" pitchFamily="34" charset="0"/>
                  <a:ea typeface="+mn-ea"/>
                  <a:cs typeface="+mn-cs"/>
                </a:rPr>
                <a:t>Journal Batch is successfully posted</a:t>
              </a:r>
            </a:p>
          </p:txBody>
        </p:sp>
      </p:grpSp>
      <p:sp>
        <p:nvSpPr>
          <p:cNvPr id="22" name="TextBox 21">
            <a:extLst>
              <a:ext uri="{FF2B5EF4-FFF2-40B4-BE49-F238E27FC236}">
                <a16:creationId xmlns:a16="http://schemas.microsoft.com/office/drawing/2014/main" id="{359E716A-7ECF-4A8F-8C68-963BDF42D942}"/>
              </a:ext>
            </a:extLst>
          </p:cNvPr>
          <p:cNvSpPr txBox="1"/>
          <p:nvPr/>
        </p:nvSpPr>
        <p:spPr>
          <a:xfrm>
            <a:off x="433522" y="4884600"/>
            <a:ext cx="8160488" cy="369332"/>
          </a:xfrm>
          <a:prstGeom prst="rect">
            <a:avLst/>
          </a:prstGeom>
          <a:noFill/>
        </p:spPr>
        <p:txBody>
          <a:bodyPr wrap="square">
            <a:spAutoFit/>
          </a:bodyPr>
          <a:lstStyle/>
          <a:p>
            <a:r>
              <a:rPr lang="en-US" sz="1800" b="1">
                <a:latin typeface="Arial" panose="020B0604020202020204" pitchFamily="34" charset="0"/>
                <a:cs typeface="Arial" panose="020B0604020202020204" pitchFamily="34" charset="0"/>
              </a:rPr>
              <a:t>Understanding Journal Posting Statuses :</a:t>
            </a:r>
          </a:p>
        </p:txBody>
      </p:sp>
    </p:spTree>
    <p:extLst>
      <p:ext uri="{BB962C8B-B14F-4D97-AF65-F5344CB8AC3E}">
        <p14:creationId xmlns:p14="http://schemas.microsoft.com/office/powerpoint/2010/main" val="218915347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483949" y="184536"/>
            <a:ext cx="11188700" cy="334099"/>
          </a:xfrm>
        </p:spPr>
        <p:txBody>
          <a:bodyPr/>
          <a:lstStyle/>
          <a:p>
            <a:r>
              <a:rPr lang="en-US" sz="3000" b="1" noProof="0">
                <a:cs typeface="Calibri Light"/>
              </a:rPr>
              <a:t>General Ledger: Record To Report (RTR)</a:t>
            </a:r>
          </a:p>
        </p:txBody>
      </p:sp>
      <p:sp>
        <p:nvSpPr>
          <p:cNvPr id="61" name="AutoShape 34">
            <a:extLst>
              <a:ext uri="{FF2B5EF4-FFF2-40B4-BE49-F238E27FC236}">
                <a16:creationId xmlns:a16="http://schemas.microsoft.com/office/drawing/2014/main" id="{4CC86636-2776-44EA-B247-3A37F16FDCFC}"/>
              </a:ext>
            </a:extLst>
          </p:cNvPr>
          <p:cNvSpPr>
            <a:spLocks noChangeArrowheads="1"/>
          </p:cNvSpPr>
          <p:nvPr/>
        </p:nvSpPr>
        <p:spPr bwMode="auto">
          <a:xfrm>
            <a:off x="650066" y="1097744"/>
            <a:ext cx="10891867" cy="173543"/>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Reporting</a:t>
            </a:r>
          </a:p>
        </p:txBody>
      </p:sp>
      <p:sp>
        <p:nvSpPr>
          <p:cNvPr id="62" name="AutoShape 34">
            <a:extLst>
              <a:ext uri="{FF2B5EF4-FFF2-40B4-BE49-F238E27FC236}">
                <a16:creationId xmlns:a16="http://schemas.microsoft.com/office/drawing/2014/main" id="{F2591052-B76F-450B-AB4E-DAA2FB8D7F7A}"/>
              </a:ext>
            </a:extLst>
          </p:cNvPr>
          <p:cNvSpPr>
            <a:spLocks noChangeArrowheads="1"/>
          </p:cNvSpPr>
          <p:nvPr/>
        </p:nvSpPr>
        <p:spPr bwMode="auto">
          <a:xfrm>
            <a:off x="650066" y="1333334"/>
            <a:ext cx="10891867" cy="178678"/>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Security and Controls (S&amp;C)</a:t>
            </a:r>
          </a:p>
        </p:txBody>
      </p:sp>
      <p:sp>
        <p:nvSpPr>
          <p:cNvPr id="63" name="AutoShape 34">
            <a:extLst>
              <a:ext uri="{FF2B5EF4-FFF2-40B4-BE49-F238E27FC236}">
                <a16:creationId xmlns:a16="http://schemas.microsoft.com/office/drawing/2014/main" id="{96D446B5-8C1B-4DE5-8CE8-E57414C208B2}"/>
              </a:ext>
            </a:extLst>
          </p:cNvPr>
          <p:cNvSpPr>
            <a:spLocks noChangeArrowheads="1"/>
          </p:cNvSpPr>
          <p:nvPr/>
        </p:nvSpPr>
        <p:spPr bwMode="auto">
          <a:xfrm>
            <a:off x="653561" y="1589515"/>
            <a:ext cx="10888372" cy="197290"/>
          </a:xfrm>
          <a:prstGeom prst="rect">
            <a:avLst/>
          </a:prstGeom>
          <a:solidFill>
            <a:schemeClr val="tx1"/>
          </a:solidFill>
          <a:ln>
            <a:noFill/>
            <a:prstDash val="dash"/>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800" b="1">
                <a:solidFill>
                  <a:schemeClr val="bg1"/>
                </a:solidFill>
                <a:ea typeface="ＭＳ Ｐゴシック" charset="-128"/>
                <a:cs typeface="Arial" charset="0"/>
              </a:rPr>
              <a:t>Organizational Change Management (OCM)</a:t>
            </a:r>
          </a:p>
        </p:txBody>
      </p:sp>
      <p:sp>
        <p:nvSpPr>
          <p:cNvPr id="64" name="AutoShape 34">
            <a:extLst>
              <a:ext uri="{FF2B5EF4-FFF2-40B4-BE49-F238E27FC236}">
                <a16:creationId xmlns:a16="http://schemas.microsoft.com/office/drawing/2014/main" id="{D798E2D5-0ED3-4904-8CF4-94F1EA679F17}"/>
              </a:ext>
            </a:extLst>
          </p:cNvPr>
          <p:cNvSpPr>
            <a:spLocks noChangeArrowheads="1"/>
          </p:cNvSpPr>
          <p:nvPr/>
        </p:nvSpPr>
        <p:spPr bwMode="auto">
          <a:xfrm>
            <a:off x="659344" y="1854814"/>
            <a:ext cx="3846691" cy="137290"/>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Procure to Pay (PTP)</a:t>
            </a:r>
          </a:p>
        </p:txBody>
      </p:sp>
      <p:sp>
        <p:nvSpPr>
          <p:cNvPr id="65" name="Rectangle 64">
            <a:extLst>
              <a:ext uri="{FF2B5EF4-FFF2-40B4-BE49-F238E27FC236}">
                <a16:creationId xmlns:a16="http://schemas.microsoft.com/office/drawing/2014/main" id="{C64BC97E-C098-4F94-AD94-E6435283BC5A}"/>
              </a:ext>
            </a:extLst>
          </p:cNvPr>
          <p:cNvSpPr/>
          <p:nvPr/>
        </p:nvSpPr>
        <p:spPr>
          <a:xfrm>
            <a:off x="1382162" y="257973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Contracts</a:t>
            </a:r>
          </a:p>
        </p:txBody>
      </p:sp>
      <p:sp>
        <p:nvSpPr>
          <p:cNvPr id="72" name="Rectangle 71">
            <a:extLst>
              <a:ext uri="{FF2B5EF4-FFF2-40B4-BE49-F238E27FC236}">
                <a16:creationId xmlns:a16="http://schemas.microsoft.com/office/drawing/2014/main" id="{423C18C3-A805-410A-9C30-72A124E1AB0B}"/>
              </a:ext>
            </a:extLst>
          </p:cNvPr>
          <p:cNvSpPr/>
          <p:nvPr/>
        </p:nvSpPr>
        <p:spPr>
          <a:xfrm>
            <a:off x="2665730" y="2091811"/>
            <a:ext cx="1097280" cy="389885"/>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Payables</a:t>
            </a:r>
          </a:p>
        </p:txBody>
      </p:sp>
      <p:sp>
        <p:nvSpPr>
          <p:cNvPr id="73" name="Rectangle 72">
            <a:extLst>
              <a:ext uri="{FF2B5EF4-FFF2-40B4-BE49-F238E27FC236}">
                <a16:creationId xmlns:a16="http://schemas.microsoft.com/office/drawing/2014/main" id="{B385339B-14A8-4218-8F02-02B852954334}"/>
              </a:ext>
            </a:extLst>
          </p:cNvPr>
          <p:cNvSpPr/>
          <p:nvPr/>
        </p:nvSpPr>
        <p:spPr>
          <a:xfrm>
            <a:off x="1382162" y="2091811"/>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Procurement</a:t>
            </a:r>
          </a:p>
        </p:txBody>
      </p:sp>
      <p:sp>
        <p:nvSpPr>
          <p:cNvPr id="74" name="Rectangle 73">
            <a:extLst>
              <a:ext uri="{FF2B5EF4-FFF2-40B4-BE49-F238E27FC236}">
                <a16:creationId xmlns:a16="http://schemas.microsoft.com/office/drawing/2014/main" id="{07B39B37-BBD6-471A-B913-7674D7021C19}"/>
              </a:ext>
            </a:extLst>
          </p:cNvPr>
          <p:cNvSpPr/>
          <p:nvPr/>
        </p:nvSpPr>
        <p:spPr>
          <a:xfrm>
            <a:off x="1372673" y="5493532"/>
            <a:ext cx="1097280" cy="367325"/>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Short Term Maintenance</a:t>
            </a:r>
          </a:p>
        </p:txBody>
      </p:sp>
      <p:sp>
        <p:nvSpPr>
          <p:cNvPr id="76" name="Rectangle 75">
            <a:extLst>
              <a:ext uri="{FF2B5EF4-FFF2-40B4-BE49-F238E27FC236}">
                <a16:creationId xmlns:a16="http://schemas.microsoft.com/office/drawing/2014/main" id="{FC9CB06F-7DD1-4C0A-A107-E359AC12010C}"/>
              </a:ext>
            </a:extLst>
          </p:cNvPr>
          <p:cNvSpPr/>
          <p:nvPr/>
        </p:nvSpPr>
        <p:spPr>
          <a:xfrm>
            <a:off x="2668023" y="257931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setup</a:t>
            </a:r>
          </a:p>
        </p:txBody>
      </p:sp>
      <p:sp>
        <p:nvSpPr>
          <p:cNvPr id="79" name="AutoShape 34">
            <a:extLst>
              <a:ext uri="{FF2B5EF4-FFF2-40B4-BE49-F238E27FC236}">
                <a16:creationId xmlns:a16="http://schemas.microsoft.com/office/drawing/2014/main" id="{4632E038-4E25-471D-93ED-217C9623974A}"/>
              </a:ext>
            </a:extLst>
          </p:cNvPr>
          <p:cNvSpPr>
            <a:spLocks noChangeArrowheads="1"/>
          </p:cNvSpPr>
          <p:nvPr/>
        </p:nvSpPr>
        <p:spPr bwMode="auto">
          <a:xfrm>
            <a:off x="4595344" y="1848910"/>
            <a:ext cx="2763923" cy="137017"/>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Acquire to Retire (ATR)</a:t>
            </a:r>
          </a:p>
        </p:txBody>
      </p:sp>
      <p:sp>
        <p:nvSpPr>
          <p:cNvPr id="89" name="Left Brace 88">
            <a:extLst>
              <a:ext uri="{FF2B5EF4-FFF2-40B4-BE49-F238E27FC236}">
                <a16:creationId xmlns:a16="http://schemas.microsoft.com/office/drawing/2014/main" id="{DDA18F29-FE01-4B2F-824C-32CDEAC9C8C2}"/>
              </a:ext>
            </a:extLst>
          </p:cNvPr>
          <p:cNvSpPr/>
          <p:nvPr/>
        </p:nvSpPr>
        <p:spPr>
          <a:xfrm>
            <a:off x="447620" y="958746"/>
            <a:ext cx="122415" cy="1099727"/>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0" name="TextBox 89">
            <a:extLst>
              <a:ext uri="{FF2B5EF4-FFF2-40B4-BE49-F238E27FC236}">
                <a16:creationId xmlns:a16="http://schemas.microsoft.com/office/drawing/2014/main" id="{C06BD9D4-5C2B-4B92-8607-9C8B503ABB95}"/>
              </a:ext>
            </a:extLst>
          </p:cNvPr>
          <p:cNvSpPr txBox="1"/>
          <p:nvPr/>
        </p:nvSpPr>
        <p:spPr>
          <a:xfrm rot="16200000">
            <a:off x="137643" y="1383861"/>
            <a:ext cx="442750" cy="200055"/>
          </a:xfrm>
          <a:prstGeom prst="rect">
            <a:avLst/>
          </a:prstGeom>
          <a:noFill/>
        </p:spPr>
        <p:txBody>
          <a:bodyPr wrap="none" rtlCol="0">
            <a:spAutoFit/>
          </a:bodyPr>
          <a:lstStyle/>
          <a:p>
            <a:r>
              <a:rPr lang="en-US" sz="700" b="1"/>
              <a:t>Level 1</a:t>
            </a:r>
          </a:p>
        </p:txBody>
      </p:sp>
      <p:sp>
        <p:nvSpPr>
          <p:cNvPr id="91" name="Left Brace 90">
            <a:extLst>
              <a:ext uri="{FF2B5EF4-FFF2-40B4-BE49-F238E27FC236}">
                <a16:creationId xmlns:a16="http://schemas.microsoft.com/office/drawing/2014/main" id="{DA55EB31-45F6-43BD-8EFB-DD6E2229515B}"/>
              </a:ext>
            </a:extLst>
          </p:cNvPr>
          <p:cNvSpPr/>
          <p:nvPr/>
        </p:nvSpPr>
        <p:spPr>
          <a:xfrm>
            <a:off x="447620" y="2091212"/>
            <a:ext cx="122415" cy="389885"/>
          </a:xfrm>
          <a:prstGeom prst="leftBrace">
            <a:avLst/>
          </a:prstGeom>
          <a:ln>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2" name="TextBox 91">
            <a:extLst>
              <a:ext uri="{FF2B5EF4-FFF2-40B4-BE49-F238E27FC236}">
                <a16:creationId xmlns:a16="http://schemas.microsoft.com/office/drawing/2014/main" id="{B9796718-3A8F-46DF-8670-8C3CA3E4EE1F}"/>
              </a:ext>
            </a:extLst>
          </p:cNvPr>
          <p:cNvSpPr txBox="1"/>
          <p:nvPr/>
        </p:nvSpPr>
        <p:spPr>
          <a:xfrm rot="16200000">
            <a:off x="170764" y="2200854"/>
            <a:ext cx="442750" cy="200055"/>
          </a:xfrm>
          <a:prstGeom prst="rect">
            <a:avLst/>
          </a:prstGeom>
          <a:noFill/>
        </p:spPr>
        <p:txBody>
          <a:bodyPr wrap="none" rtlCol="0">
            <a:spAutoFit/>
          </a:bodyPr>
          <a:lstStyle/>
          <a:p>
            <a:r>
              <a:rPr lang="en-US" sz="700" b="1"/>
              <a:t>Level 2</a:t>
            </a:r>
          </a:p>
        </p:txBody>
      </p:sp>
      <p:sp>
        <p:nvSpPr>
          <p:cNvPr id="93" name="Left Brace 92">
            <a:extLst>
              <a:ext uri="{FF2B5EF4-FFF2-40B4-BE49-F238E27FC236}">
                <a16:creationId xmlns:a16="http://schemas.microsoft.com/office/drawing/2014/main" id="{C58A299F-827D-422C-B913-85A5F880D4AC}"/>
              </a:ext>
            </a:extLst>
          </p:cNvPr>
          <p:cNvSpPr/>
          <p:nvPr/>
        </p:nvSpPr>
        <p:spPr>
          <a:xfrm>
            <a:off x="447620" y="2533134"/>
            <a:ext cx="122415" cy="3401101"/>
          </a:xfrm>
          <a:prstGeom prst="leftBrace">
            <a:avLst/>
          </a:prstGeom>
          <a:noFill/>
          <a:ln w="9525">
            <a:solidFill>
              <a:schemeClr val="bg1">
                <a:lumMod val="50000"/>
              </a:schemeClr>
            </a:solidFill>
            <a:prstDash val="solid"/>
          </a:ln>
        </p:spPr>
        <p:style>
          <a:lnRef idx="1">
            <a:schemeClr val="dk1"/>
          </a:lnRef>
          <a:fillRef idx="0">
            <a:schemeClr val="dk1"/>
          </a:fillRef>
          <a:effectRef idx="0">
            <a:schemeClr val="dk1"/>
          </a:effectRef>
          <a:fontRef idx="minor">
            <a:schemeClr val="tx1"/>
          </a:fontRef>
        </p:style>
        <p:txBody>
          <a:bodyPr rtlCol="0" anchor="ctr"/>
          <a:lstStyle/>
          <a:p>
            <a:pPr algn="ctr"/>
            <a:endParaRPr lang="en-US" sz="1350"/>
          </a:p>
        </p:txBody>
      </p:sp>
      <p:sp>
        <p:nvSpPr>
          <p:cNvPr id="94" name="TextBox 93">
            <a:extLst>
              <a:ext uri="{FF2B5EF4-FFF2-40B4-BE49-F238E27FC236}">
                <a16:creationId xmlns:a16="http://schemas.microsoft.com/office/drawing/2014/main" id="{FB1B8502-2A8C-4CEF-A9CE-C55D3E69E0EA}"/>
              </a:ext>
            </a:extLst>
          </p:cNvPr>
          <p:cNvSpPr txBox="1"/>
          <p:nvPr/>
        </p:nvSpPr>
        <p:spPr>
          <a:xfrm rot="16200000">
            <a:off x="120338" y="4140242"/>
            <a:ext cx="495649" cy="200055"/>
          </a:xfrm>
          <a:prstGeom prst="rect">
            <a:avLst/>
          </a:prstGeom>
          <a:noFill/>
        </p:spPr>
        <p:txBody>
          <a:bodyPr wrap="square" rtlCol="0">
            <a:spAutoFit/>
          </a:bodyPr>
          <a:lstStyle/>
          <a:p>
            <a:r>
              <a:rPr lang="en-US" sz="700" b="1"/>
              <a:t>Level 3</a:t>
            </a:r>
          </a:p>
        </p:txBody>
      </p:sp>
      <p:sp>
        <p:nvSpPr>
          <p:cNvPr id="95" name="AutoShape 34">
            <a:extLst>
              <a:ext uri="{FF2B5EF4-FFF2-40B4-BE49-F238E27FC236}">
                <a16:creationId xmlns:a16="http://schemas.microsoft.com/office/drawing/2014/main" id="{C6C9CEC5-7A9A-443F-A7B0-1A9D477B0897}"/>
              </a:ext>
            </a:extLst>
          </p:cNvPr>
          <p:cNvSpPr>
            <a:spLocks noChangeArrowheads="1"/>
          </p:cNvSpPr>
          <p:nvPr/>
        </p:nvSpPr>
        <p:spPr bwMode="auto">
          <a:xfrm>
            <a:off x="7444321" y="1848910"/>
            <a:ext cx="4028162" cy="157662"/>
          </a:xfrm>
          <a:prstGeom prst="chevron">
            <a:avLst>
              <a:gd name="adj" fmla="val 29875"/>
            </a:avLst>
          </a:prstGeom>
          <a:solidFill>
            <a:srgbClr val="000000"/>
          </a:solidFill>
          <a:ln>
            <a:noFill/>
          </a:ln>
        </p:spPr>
        <p:style>
          <a:lnRef idx="0">
            <a:scrgbClr r="0" g="0" b="0"/>
          </a:lnRef>
          <a:fillRef idx="0">
            <a:scrgbClr r="0" g="0" b="0"/>
          </a:fillRef>
          <a:effectRef idx="0">
            <a:scrgbClr r="0" g="0" b="0"/>
          </a:effectRef>
          <a:fontRef idx="minor">
            <a:schemeClr val="lt1"/>
          </a:fontRef>
        </p:style>
        <p:txBody>
          <a:bodyPr anchor="ctr"/>
          <a:lstStyle/>
          <a:p>
            <a:pPr algn="ctr" fontAlgn="base">
              <a:spcBef>
                <a:spcPct val="0"/>
              </a:spcBef>
              <a:spcAft>
                <a:spcPct val="0"/>
              </a:spcAft>
            </a:pPr>
            <a:r>
              <a:rPr lang="en-US" sz="700" b="1">
                <a:solidFill>
                  <a:srgbClr val="FFFFFF"/>
                </a:solidFill>
                <a:ea typeface="ＭＳ Ｐゴシック" charset="-128"/>
                <a:cs typeface="Arial" charset="0"/>
              </a:rPr>
              <a:t>Record to Report (RTR)</a:t>
            </a:r>
          </a:p>
        </p:txBody>
      </p:sp>
      <p:sp>
        <p:nvSpPr>
          <p:cNvPr id="96" name="Rectangle 95">
            <a:extLst>
              <a:ext uri="{FF2B5EF4-FFF2-40B4-BE49-F238E27FC236}">
                <a16:creationId xmlns:a16="http://schemas.microsoft.com/office/drawing/2014/main" id="{7962F39E-F289-4C59-83ED-0C0077A41D06}"/>
              </a:ext>
            </a:extLst>
          </p:cNvPr>
          <p:cNvSpPr/>
          <p:nvPr/>
        </p:nvSpPr>
        <p:spPr>
          <a:xfrm>
            <a:off x="771604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Manage Accounting and Control Data</a:t>
            </a:r>
          </a:p>
        </p:txBody>
      </p:sp>
      <p:sp>
        <p:nvSpPr>
          <p:cNvPr id="97" name="Rectangle 96">
            <a:extLst>
              <a:ext uri="{FF2B5EF4-FFF2-40B4-BE49-F238E27FC236}">
                <a16:creationId xmlns:a16="http://schemas.microsoft.com/office/drawing/2014/main" id="{F99EE10F-E96B-4148-9886-443F35D13FDE}"/>
              </a:ext>
            </a:extLst>
          </p:cNvPr>
          <p:cNvSpPr/>
          <p:nvPr/>
        </p:nvSpPr>
        <p:spPr>
          <a:xfrm>
            <a:off x="8933033"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Cash Management</a:t>
            </a:r>
          </a:p>
        </p:txBody>
      </p:sp>
      <p:sp>
        <p:nvSpPr>
          <p:cNvPr id="98" name="Rectangle 97">
            <a:extLst>
              <a:ext uri="{FF2B5EF4-FFF2-40B4-BE49-F238E27FC236}">
                <a16:creationId xmlns:a16="http://schemas.microsoft.com/office/drawing/2014/main" id="{55E6FF2C-3B82-4389-9F00-B5AFA25B822F}"/>
              </a:ext>
            </a:extLst>
          </p:cNvPr>
          <p:cNvSpPr/>
          <p:nvPr/>
        </p:nvSpPr>
        <p:spPr>
          <a:xfrm>
            <a:off x="8933033" y="2579532"/>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Statement Reconciliation</a:t>
            </a:r>
          </a:p>
        </p:txBody>
      </p:sp>
      <p:sp>
        <p:nvSpPr>
          <p:cNvPr id="99" name="Rectangle 98">
            <a:extLst>
              <a:ext uri="{FF2B5EF4-FFF2-40B4-BE49-F238E27FC236}">
                <a16:creationId xmlns:a16="http://schemas.microsoft.com/office/drawing/2014/main" id="{8F2348D5-4AF5-4DD4-B7FA-03B6C2597A18}"/>
              </a:ext>
            </a:extLst>
          </p:cNvPr>
          <p:cNvSpPr/>
          <p:nvPr/>
        </p:nvSpPr>
        <p:spPr>
          <a:xfrm>
            <a:off x="10167878" y="2085956"/>
            <a:ext cx="1097280" cy="380400"/>
          </a:xfrm>
          <a:prstGeom prst="rect">
            <a:avLst/>
          </a:prstGeom>
          <a:solidFill>
            <a:schemeClr val="accent3"/>
          </a:solid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rgbClr val="FFFFFF"/>
                </a:solidFill>
              </a:rPr>
              <a:t>Intercompany</a:t>
            </a:r>
          </a:p>
        </p:txBody>
      </p:sp>
      <p:sp>
        <p:nvSpPr>
          <p:cNvPr id="100" name="Rectangle 99">
            <a:extLst>
              <a:ext uri="{FF2B5EF4-FFF2-40B4-BE49-F238E27FC236}">
                <a16:creationId xmlns:a16="http://schemas.microsoft.com/office/drawing/2014/main" id="{5D5E1140-C87C-46CD-A26E-2F5C8920F54C}"/>
              </a:ext>
            </a:extLst>
          </p:cNvPr>
          <p:cNvSpPr/>
          <p:nvPr/>
        </p:nvSpPr>
        <p:spPr>
          <a:xfrm>
            <a:off x="10167878" y="2596625"/>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Generate Financial IC Transactions</a:t>
            </a:r>
          </a:p>
        </p:txBody>
      </p:sp>
      <p:sp>
        <p:nvSpPr>
          <p:cNvPr id="101" name="Rectangle 100">
            <a:extLst>
              <a:ext uri="{FF2B5EF4-FFF2-40B4-BE49-F238E27FC236}">
                <a16:creationId xmlns:a16="http://schemas.microsoft.com/office/drawing/2014/main" id="{B4334D25-F58F-4BCA-A72A-1CD0D787B4B7}"/>
              </a:ext>
            </a:extLst>
          </p:cNvPr>
          <p:cNvSpPr/>
          <p:nvPr/>
        </p:nvSpPr>
        <p:spPr>
          <a:xfrm>
            <a:off x="10167878" y="3020793"/>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Reconcile IC Accounts</a:t>
            </a:r>
          </a:p>
        </p:txBody>
      </p:sp>
      <p:sp>
        <p:nvSpPr>
          <p:cNvPr id="120" name="Rectangle 119">
            <a:extLst>
              <a:ext uri="{FF2B5EF4-FFF2-40B4-BE49-F238E27FC236}">
                <a16:creationId xmlns:a16="http://schemas.microsoft.com/office/drawing/2014/main" id="{96FE4C88-68CE-4472-B5E0-3932CFE78E2F}"/>
              </a:ext>
            </a:extLst>
          </p:cNvPr>
          <p:cNvSpPr/>
          <p:nvPr/>
        </p:nvSpPr>
        <p:spPr>
          <a:xfrm>
            <a:off x="7716048" y="2574961"/>
            <a:ext cx="1097280" cy="346525"/>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Enterprise Structure</a:t>
            </a:r>
          </a:p>
        </p:txBody>
      </p:sp>
      <p:sp>
        <p:nvSpPr>
          <p:cNvPr id="121" name="Rectangle 120">
            <a:extLst>
              <a:ext uri="{FF2B5EF4-FFF2-40B4-BE49-F238E27FC236}">
                <a16:creationId xmlns:a16="http://schemas.microsoft.com/office/drawing/2014/main" id="{C4A24B5A-DFDD-4B6A-B6BA-C7B4DB38A890}"/>
              </a:ext>
            </a:extLst>
          </p:cNvPr>
          <p:cNvSpPr/>
          <p:nvPr/>
        </p:nvSpPr>
        <p:spPr>
          <a:xfrm>
            <a:off x="7716048" y="3340939"/>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Currency &amp; Rates</a:t>
            </a:r>
          </a:p>
        </p:txBody>
      </p:sp>
      <p:sp>
        <p:nvSpPr>
          <p:cNvPr id="122" name="Rectangle 121">
            <a:extLst>
              <a:ext uri="{FF2B5EF4-FFF2-40B4-BE49-F238E27FC236}">
                <a16:creationId xmlns:a16="http://schemas.microsoft.com/office/drawing/2014/main" id="{00AFADEE-4940-42C2-A475-37DC9426EABA}"/>
              </a:ext>
            </a:extLst>
          </p:cNvPr>
          <p:cNvSpPr/>
          <p:nvPr/>
        </p:nvSpPr>
        <p:spPr>
          <a:xfrm>
            <a:off x="7716048" y="4104511"/>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Manual Journal Entries</a:t>
            </a:r>
          </a:p>
        </p:txBody>
      </p:sp>
      <p:sp>
        <p:nvSpPr>
          <p:cNvPr id="123" name="Rectangle 122">
            <a:extLst>
              <a:ext uri="{FF2B5EF4-FFF2-40B4-BE49-F238E27FC236}">
                <a16:creationId xmlns:a16="http://schemas.microsoft.com/office/drawing/2014/main" id="{E2E7CC8A-5A6C-4EF1-BBFB-6EC5273D3D15}"/>
              </a:ext>
            </a:extLst>
          </p:cNvPr>
          <p:cNvSpPr/>
          <p:nvPr/>
        </p:nvSpPr>
        <p:spPr>
          <a:xfrm>
            <a:off x="7716048" y="371667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Interfaced Journal Entries</a:t>
            </a:r>
          </a:p>
        </p:txBody>
      </p:sp>
      <p:sp>
        <p:nvSpPr>
          <p:cNvPr id="124" name="Rectangle 123">
            <a:extLst>
              <a:ext uri="{FF2B5EF4-FFF2-40B4-BE49-F238E27FC236}">
                <a16:creationId xmlns:a16="http://schemas.microsoft.com/office/drawing/2014/main" id="{5EB4766C-9BBF-4CA7-9958-56A6424A74F0}"/>
              </a:ext>
            </a:extLst>
          </p:cNvPr>
          <p:cNvSpPr/>
          <p:nvPr/>
        </p:nvSpPr>
        <p:spPr>
          <a:xfrm>
            <a:off x="7716048" y="4477526"/>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Approve and Post JEs</a:t>
            </a:r>
          </a:p>
        </p:txBody>
      </p:sp>
      <p:sp>
        <p:nvSpPr>
          <p:cNvPr id="125" name="Rectangle 124">
            <a:extLst>
              <a:ext uri="{FF2B5EF4-FFF2-40B4-BE49-F238E27FC236}">
                <a16:creationId xmlns:a16="http://schemas.microsoft.com/office/drawing/2014/main" id="{22D9ACFD-3A8F-40F5-8F5A-E696F52FD198}"/>
              </a:ext>
            </a:extLst>
          </p:cNvPr>
          <p:cNvSpPr/>
          <p:nvPr/>
        </p:nvSpPr>
        <p:spPr>
          <a:xfrm>
            <a:off x="7716048" y="4853582"/>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Reversing JEs</a:t>
            </a:r>
          </a:p>
        </p:txBody>
      </p:sp>
      <p:sp>
        <p:nvSpPr>
          <p:cNvPr id="126" name="Rectangle 125">
            <a:extLst>
              <a:ext uri="{FF2B5EF4-FFF2-40B4-BE49-F238E27FC236}">
                <a16:creationId xmlns:a16="http://schemas.microsoft.com/office/drawing/2014/main" id="{C2D8E783-E201-4D0A-9026-B89B453AED27}"/>
              </a:ext>
            </a:extLst>
          </p:cNvPr>
          <p:cNvSpPr/>
          <p:nvPr/>
        </p:nvSpPr>
        <p:spPr>
          <a:xfrm>
            <a:off x="7716048" y="5594623"/>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Allocations</a:t>
            </a:r>
          </a:p>
        </p:txBody>
      </p:sp>
      <p:sp>
        <p:nvSpPr>
          <p:cNvPr id="127" name="Rectangle 126">
            <a:extLst>
              <a:ext uri="{FF2B5EF4-FFF2-40B4-BE49-F238E27FC236}">
                <a16:creationId xmlns:a16="http://schemas.microsoft.com/office/drawing/2014/main" id="{83174E4D-32A9-42C7-BD2E-03E8E193D51C}"/>
              </a:ext>
            </a:extLst>
          </p:cNvPr>
          <p:cNvSpPr/>
          <p:nvPr/>
        </p:nvSpPr>
        <p:spPr>
          <a:xfrm>
            <a:off x="7716048" y="5966467"/>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Perform Closing </a:t>
            </a:r>
          </a:p>
          <a:p>
            <a:pPr algn="ctr"/>
            <a:r>
              <a:rPr lang="en-US" sz="750" b="1">
                <a:solidFill>
                  <a:schemeClr val="tx1"/>
                </a:solidFill>
              </a:rPr>
              <a:t>(Period End)</a:t>
            </a:r>
          </a:p>
        </p:txBody>
      </p:sp>
      <p:sp>
        <p:nvSpPr>
          <p:cNvPr id="128" name="Rectangle 127">
            <a:extLst>
              <a:ext uri="{FF2B5EF4-FFF2-40B4-BE49-F238E27FC236}">
                <a16:creationId xmlns:a16="http://schemas.microsoft.com/office/drawing/2014/main" id="{5B0170CE-672F-4C1B-8DDA-9B3A1A617A09}"/>
              </a:ext>
            </a:extLst>
          </p:cNvPr>
          <p:cNvSpPr/>
          <p:nvPr/>
        </p:nvSpPr>
        <p:spPr>
          <a:xfrm>
            <a:off x="7716048" y="5229638"/>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Process Recurring JEs</a:t>
            </a:r>
          </a:p>
        </p:txBody>
      </p:sp>
      <p:sp>
        <p:nvSpPr>
          <p:cNvPr id="129" name="Rectangle 128">
            <a:extLst>
              <a:ext uri="{FF2B5EF4-FFF2-40B4-BE49-F238E27FC236}">
                <a16:creationId xmlns:a16="http://schemas.microsoft.com/office/drawing/2014/main" id="{1614B940-AE6F-4591-B878-780176A2946E}"/>
              </a:ext>
            </a:extLst>
          </p:cNvPr>
          <p:cNvSpPr/>
          <p:nvPr/>
        </p:nvSpPr>
        <p:spPr>
          <a:xfrm>
            <a:off x="7731546" y="2980823"/>
            <a:ext cx="1063911" cy="299545"/>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Maintain Chart of Accounts</a:t>
            </a:r>
          </a:p>
        </p:txBody>
      </p:sp>
      <p:sp>
        <p:nvSpPr>
          <p:cNvPr id="130" name="Rectangle 129">
            <a:extLst>
              <a:ext uri="{FF2B5EF4-FFF2-40B4-BE49-F238E27FC236}">
                <a16:creationId xmlns:a16="http://schemas.microsoft.com/office/drawing/2014/main" id="{A722DA6C-87A1-4E8C-8A61-972EB14C9932}"/>
              </a:ext>
            </a:extLst>
          </p:cNvPr>
          <p:cNvSpPr/>
          <p:nvPr/>
        </p:nvSpPr>
        <p:spPr>
          <a:xfrm>
            <a:off x="7716048" y="6338311"/>
            <a:ext cx="1097280" cy="322598"/>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chemeClr val="tx1"/>
                </a:solidFill>
              </a:rPr>
              <a:t>Financial Reporting</a:t>
            </a:r>
          </a:p>
        </p:txBody>
      </p:sp>
      <p:sp>
        <p:nvSpPr>
          <p:cNvPr id="80" name="Rectangle 79">
            <a:extLst>
              <a:ext uri="{FF2B5EF4-FFF2-40B4-BE49-F238E27FC236}">
                <a16:creationId xmlns:a16="http://schemas.microsoft.com/office/drawing/2014/main" id="{C6C2F661-DCD9-4CCB-BA40-82A1A3164CA9}"/>
              </a:ext>
            </a:extLst>
          </p:cNvPr>
          <p:cNvSpPr/>
          <p:nvPr/>
        </p:nvSpPr>
        <p:spPr>
          <a:xfrm>
            <a:off x="5490704" y="2599980"/>
            <a:ext cx="1097280" cy="308621"/>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Perform Asset Additions</a:t>
            </a:r>
          </a:p>
        </p:txBody>
      </p:sp>
      <p:sp>
        <p:nvSpPr>
          <p:cNvPr id="81" name="Rectangle 80">
            <a:extLst>
              <a:ext uri="{FF2B5EF4-FFF2-40B4-BE49-F238E27FC236}">
                <a16:creationId xmlns:a16="http://schemas.microsoft.com/office/drawing/2014/main" id="{317477F8-AD64-4461-A5B1-F12618B4D764}"/>
              </a:ext>
            </a:extLst>
          </p:cNvPr>
          <p:cNvSpPr/>
          <p:nvPr/>
        </p:nvSpPr>
        <p:spPr>
          <a:xfrm>
            <a:off x="5490704" y="3831598"/>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Retire Assets</a:t>
            </a:r>
          </a:p>
        </p:txBody>
      </p:sp>
      <p:sp>
        <p:nvSpPr>
          <p:cNvPr id="82" name="Rectangle 81">
            <a:extLst>
              <a:ext uri="{FF2B5EF4-FFF2-40B4-BE49-F238E27FC236}">
                <a16:creationId xmlns:a16="http://schemas.microsoft.com/office/drawing/2014/main" id="{F537F1F4-0B17-4B8A-88BF-68B7C9D492D4}"/>
              </a:ext>
            </a:extLst>
          </p:cNvPr>
          <p:cNvSpPr/>
          <p:nvPr/>
        </p:nvSpPr>
        <p:spPr>
          <a:xfrm>
            <a:off x="5490704" y="3416400"/>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Transfer Assets</a:t>
            </a:r>
          </a:p>
        </p:txBody>
      </p:sp>
      <p:sp>
        <p:nvSpPr>
          <p:cNvPr id="83" name="Rectangle 82">
            <a:extLst>
              <a:ext uri="{FF2B5EF4-FFF2-40B4-BE49-F238E27FC236}">
                <a16:creationId xmlns:a16="http://schemas.microsoft.com/office/drawing/2014/main" id="{745AC472-C241-49DB-9B99-ADD9827E4D63}"/>
              </a:ext>
            </a:extLst>
          </p:cNvPr>
          <p:cNvSpPr/>
          <p:nvPr/>
        </p:nvSpPr>
        <p:spPr>
          <a:xfrm>
            <a:off x="5490704" y="4655654"/>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err="1">
                <a:solidFill>
                  <a:schemeClr val="tx1"/>
                </a:solidFill>
              </a:rPr>
              <a:t>Depreciatie</a:t>
            </a:r>
            <a:r>
              <a:rPr lang="en-US" sz="750">
                <a:solidFill>
                  <a:schemeClr val="tx1"/>
                </a:solidFill>
              </a:rPr>
              <a:t> Assets Period End Close</a:t>
            </a:r>
          </a:p>
        </p:txBody>
      </p:sp>
      <p:sp>
        <p:nvSpPr>
          <p:cNvPr id="84" name="Rectangle 83">
            <a:extLst>
              <a:ext uri="{FF2B5EF4-FFF2-40B4-BE49-F238E27FC236}">
                <a16:creationId xmlns:a16="http://schemas.microsoft.com/office/drawing/2014/main" id="{CD53079D-6E35-497C-B4B9-28671B8C2727}"/>
              </a:ext>
            </a:extLst>
          </p:cNvPr>
          <p:cNvSpPr/>
          <p:nvPr/>
        </p:nvSpPr>
        <p:spPr>
          <a:xfrm>
            <a:off x="5490704" y="507631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Maintain Asset Books	</a:t>
            </a:r>
          </a:p>
        </p:txBody>
      </p:sp>
      <p:sp>
        <p:nvSpPr>
          <p:cNvPr id="85" name="Rectangle 84">
            <a:extLst>
              <a:ext uri="{FF2B5EF4-FFF2-40B4-BE49-F238E27FC236}">
                <a16:creationId xmlns:a16="http://schemas.microsoft.com/office/drawing/2014/main" id="{38F94EAF-C409-4CF1-B249-14323A9C919C}"/>
              </a:ext>
            </a:extLst>
          </p:cNvPr>
          <p:cNvSpPr/>
          <p:nvPr/>
        </p:nvSpPr>
        <p:spPr>
          <a:xfrm>
            <a:off x="5490704" y="3001202"/>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Adjust Assets</a:t>
            </a:r>
          </a:p>
        </p:txBody>
      </p:sp>
      <p:sp>
        <p:nvSpPr>
          <p:cNvPr id="86" name="Rectangle 85">
            <a:extLst>
              <a:ext uri="{FF2B5EF4-FFF2-40B4-BE49-F238E27FC236}">
                <a16:creationId xmlns:a16="http://schemas.microsoft.com/office/drawing/2014/main" id="{24324B2F-69F5-4183-9529-CC0626A9B386}"/>
              </a:ext>
            </a:extLst>
          </p:cNvPr>
          <p:cNvSpPr/>
          <p:nvPr/>
        </p:nvSpPr>
        <p:spPr>
          <a:xfrm>
            <a:off x="5490704" y="424679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Reinstate Assets</a:t>
            </a:r>
          </a:p>
        </p:txBody>
      </p:sp>
      <p:sp>
        <p:nvSpPr>
          <p:cNvPr id="87" name="Rectangle 86">
            <a:extLst>
              <a:ext uri="{FF2B5EF4-FFF2-40B4-BE49-F238E27FC236}">
                <a16:creationId xmlns:a16="http://schemas.microsoft.com/office/drawing/2014/main" id="{E6308963-8A12-47E2-B99F-E22555A495EB}"/>
              </a:ext>
            </a:extLst>
          </p:cNvPr>
          <p:cNvSpPr/>
          <p:nvPr/>
        </p:nvSpPr>
        <p:spPr>
          <a:xfrm>
            <a:off x="5490704" y="2091212"/>
            <a:ext cx="1097280" cy="380400"/>
          </a:xfrm>
          <a:prstGeom prst="rect">
            <a:avLst/>
          </a:prstGeom>
          <a:solidFill>
            <a:schemeClr val="accent3"/>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b="1">
                <a:solidFill>
                  <a:srgbClr val="FFFFFF"/>
                </a:solidFill>
              </a:rPr>
              <a:t>Manage Fixed Assets</a:t>
            </a:r>
          </a:p>
        </p:txBody>
      </p:sp>
      <p:grpSp>
        <p:nvGrpSpPr>
          <p:cNvPr id="133" name="Group 132">
            <a:extLst>
              <a:ext uri="{FF2B5EF4-FFF2-40B4-BE49-F238E27FC236}">
                <a16:creationId xmlns:a16="http://schemas.microsoft.com/office/drawing/2014/main" id="{B0129A4E-EC4A-45E0-81F8-E269A3DE25F9}"/>
              </a:ext>
            </a:extLst>
          </p:cNvPr>
          <p:cNvGrpSpPr/>
          <p:nvPr/>
        </p:nvGrpSpPr>
        <p:grpSpPr>
          <a:xfrm>
            <a:off x="570035" y="6248930"/>
            <a:ext cx="6679064" cy="313096"/>
            <a:chOff x="727781" y="6412491"/>
            <a:chExt cx="5773265" cy="327276"/>
          </a:xfrm>
        </p:grpSpPr>
        <p:sp>
          <p:nvSpPr>
            <p:cNvPr id="135" name="Rectangle 134">
              <a:extLst>
                <a:ext uri="{FF2B5EF4-FFF2-40B4-BE49-F238E27FC236}">
                  <a16:creationId xmlns:a16="http://schemas.microsoft.com/office/drawing/2014/main" id="{DC0A0893-C164-4F70-AB3F-3DE650CD9706}"/>
                </a:ext>
              </a:extLst>
            </p:cNvPr>
            <p:cNvSpPr/>
            <p:nvPr/>
          </p:nvSpPr>
          <p:spPr>
            <a:xfrm>
              <a:off x="2447204" y="6412491"/>
              <a:ext cx="865446" cy="327276"/>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j-lt"/>
                </a:rPr>
                <a:t>L3 Processes- Other Tracks</a:t>
              </a:r>
              <a:endParaRPr lang="en-US" sz="800" b="1">
                <a:solidFill>
                  <a:schemeClr val="tx1"/>
                </a:solidFill>
                <a:latin typeface="+mj-lt"/>
              </a:endParaRPr>
            </a:p>
          </p:txBody>
        </p:sp>
        <p:sp>
          <p:nvSpPr>
            <p:cNvPr id="137" name="Rectangle 136">
              <a:extLst>
                <a:ext uri="{FF2B5EF4-FFF2-40B4-BE49-F238E27FC236}">
                  <a16:creationId xmlns:a16="http://schemas.microsoft.com/office/drawing/2014/main" id="{EE29C491-3537-4D11-B6DD-4F32A43C44FA}"/>
                </a:ext>
              </a:extLst>
            </p:cNvPr>
            <p:cNvSpPr/>
            <p:nvPr/>
          </p:nvSpPr>
          <p:spPr>
            <a:xfrm>
              <a:off x="727781" y="6475489"/>
              <a:ext cx="786969" cy="2239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US" sz="1200">
                  <a:solidFill>
                    <a:schemeClr val="tx1"/>
                  </a:solidFill>
                  <a:latin typeface="Calibri"/>
                  <a:cs typeface="Calibri"/>
                </a:rPr>
                <a:t>Legend</a:t>
              </a:r>
              <a:r>
                <a:rPr lang="en-US" sz="1200">
                  <a:solidFill>
                    <a:schemeClr val="tx1"/>
                  </a:solidFill>
                  <a:latin typeface="Proxima Nova"/>
                </a:rPr>
                <a:t> :</a:t>
              </a:r>
            </a:p>
          </p:txBody>
        </p:sp>
        <p:sp>
          <p:nvSpPr>
            <p:cNvPr id="139" name="Rectangle 138">
              <a:extLst>
                <a:ext uri="{FF2B5EF4-FFF2-40B4-BE49-F238E27FC236}">
                  <a16:creationId xmlns:a16="http://schemas.microsoft.com/office/drawing/2014/main" id="{93FB344C-33CF-4A73-91B9-C1B79EF40FB2}"/>
                </a:ext>
              </a:extLst>
            </p:cNvPr>
            <p:cNvSpPr/>
            <p:nvPr/>
          </p:nvSpPr>
          <p:spPr>
            <a:xfrm>
              <a:off x="4435454" y="6483066"/>
              <a:ext cx="2065592" cy="2212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1200">
                <a:solidFill>
                  <a:schemeClr val="tx1"/>
                </a:solidFill>
                <a:latin typeface="Calibri"/>
                <a:cs typeface="Calibri"/>
              </a:endParaRPr>
            </a:p>
          </p:txBody>
        </p:sp>
      </p:grpSp>
      <p:grpSp>
        <p:nvGrpSpPr>
          <p:cNvPr id="5" name="Group 4">
            <a:extLst>
              <a:ext uri="{FF2B5EF4-FFF2-40B4-BE49-F238E27FC236}">
                <a16:creationId xmlns:a16="http://schemas.microsoft.com/office/drawing/2014/main" id="{1853977B-4763-038A-1D24-6153EDA84021}"/>
              </a:ext>
            </a:extLst>
          </p:cNvPr>
          <p:cNvGrpSpPr/>
          <p:nvPr/>
        </p:nvGrpSpPr>
        <p:grpSpPr>
          <a:xfrm>
            <a:off x="1370838" y="2995474"/>
            <a:ext cx="2393800" cy="2404313"/>
            <a:chOff x="800107" y="2995474"/>
            <a:chExt cx="2393800" cy="2404313"/>
          </a:xfrm>
        </p:grpSpPr>
        <p:sp>
          <p:nvSpPr>
            <p:cNvPr id="66" name="Rectangle 65">
              <a:extLst>
                <a:ext uri="{FF2B5EF4-FFF2-40B4-BE49-F238E27FC236}">
                  <a16:creationId xmlns:a16="http://schemas.microsoft.com/office/drawing/2014/main" id="{C2E4BF9D-A8B8-4967-8799-18594BE79FBA}"/>
                </a:ext>
              </a:extLst>
            </p:cNvPr>
            <p:cNvSpPr/>
            <p:nvPr/>
          </p:nvSpPr>
          <p:spPr>
            <a:xfrm>
              <a:off x="800107" y="3411817"/>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Purchase Orders</a:t>
              </a:r>
            </a:p>
          </p:txBody>
        </p:sp>
        <p:sp>
          <p:nvSpPr>
            <p:cNvPr id="67" name="Rectangle 66">
              <a:extLst>
                <a:ext uri="{FF2B5EF4-FFF2-40B4-BE49-F238E27FC236}">
                  <a16:creationId xmlns:a16="http://schemas.microsoft.com/office/drawing/2014/main" id="{841836C8-1669-4CC4-8FD3-EC29F38C279A}"/>
                </a:ext>
              </a:extLst>
            </p:cNvPr>
            <p:cNvSpPr/>
            <p:nvPr/>
          </p:nvSpPr>
          <p:spPr>
            <a:xfrm>
              <a:off x="800107" y="3828160"/>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Receipts</a:t>
              </a:r>
            </a:p>
          </p:txBody>
        </p:sp>
        <p:sp>
          <p:nvSpPr>
            <p:cNvPr id="68" name="Rectangle 67">
              <a:extLst>
                <a:ext uri="{FF2B5EF4-FFF2-40B4-BE49-F238E27FC236}">
                  <a16:creationId xmlns:a16="http://schemas.microsoft.com/office/drawing/2014/main" id="{5065CBE6-2D35-4A70-89CD-9A2CB90A2209}"/>
                </a:ext>
              </a:extLst>
            </p:cNvPr>
            <p:cNvSpPr/>
            <p:nvPr/>
          </p:nvSpPr>
          <p:spPr>
            <a:xfrm>
              <a:off x="800107" y="5077189"/>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Maintenance Repair Operations (MRO)</a:t>
              </a:r>
            </a:p>
          </p:txBody>
        </p:sp>
        <p:sp>
          <p:nvSpPr>
            <p:cNvPr id="69" name="Rectangle 68">
              <a:extLst>
                <a:ext uri="{FF2B5EF4-FFF2-40B4-BE49-F238E27FC236}">
                  <a16:creationId xmlns:a16="http://schemas.microsoft.com/office/drawing/2014/main" id="{1BCF29CE-F026-41FF-93DD-C6E3BF888DA9}"/>
                </a:ext>
              </a:extLst>
            </p:cNvPr>
            <p:cNvSpPr/>
            <p:nvPr/>
          </p:nvSpPr>
          <p:spPr>
            <a:xfrm>
              <a:off x="800107" y="466084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Sourcing</a:t>
              </a:r>
            </a:p>
          </p:txBody>
        </p:sp>
        <p:sp>
          <p:nvSpPr>
            <p:cNvPr id="70" name="Rectangle 69">
              <a:extLst>
                <a:ext uri="{FF2B5EF4-FFF2-40B4-BE49-F238E27FC236}">
                  <a16:creationId xmlns:a16="http://schemas.microsoft.com/office/drawing/2014/main" id="{8FA53EC3-2EA5-4934-B759-9DA917830187}"/>
                </a:ext>
              </a:extLst>
            </p:cNvPr>
            <p:cNvSpPr/>
            <p:nvPr/>
          </p:nvSpPr>
          <p:spPr>
            <a:xfrm>
              <a:off x="800107" y="2995474"/>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Create Requisitions</a:t>
              </a:r>
            </a:p>
          </p:txBody>
        </p:sp>
        <p:sp>
          <p:nvSpPr>
            <p:cNvPr id="71" name="Rectangle 70">
              <a:extLst>
                <a:ext uri="{FF2B5EF4-FFF2-40B4-BE49-F238E27FC236}">
                  <a16:creationId xmlns:a16="http://schemas.microsoft.com/office/drawing/2014/main" id="{F0A0748F-291D-4E3C-93D1-6A2DA5F40196}"/>
                </a:ext>
              </a:extLst>
            </p:cNvPr>
            <p:cNvSpPr/>
            <p:nvPr/>
          </p:nvSpPr>
          <p:spPr>
            <a:xfrm>
              <a:off x="800107" y="42445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Vendor Onboarding</a:t>
              </a:r>
            </a:p>
          </p:txBody>
        </p:sp>
        <p:sp>
          <p:nvSpPr>
            <p:cNvPr id="75" name="Rectangle 74">
              <a:extLst>
                <a:ext uri="{FF2B5EF4-FFF2-40B4-BE49-F238E27FC236}">
                  <a16:creationId xmlns:a16="http://schemas.microsoft.com/office/drawing/2014/main" id="{E54E5A95-EFA4-4222-A4EA-F708AED89EDB}"/>
                </a:ext>
              </a:extLst>
            </p:cNvPr>
            <p:cNvSpPr/>
            <p:nvPr/>
          </p:nvSpPr>
          <p:spPr>
            <a:xfrm>
              <a:off x="2083675" y="3005403"/>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Process Invoices</a:t>
              </a:r>
            </a:p>
          </p:txBody>
        </p:sp>
        <p:sp>
          <p:nvSpPr>
            <p:cNvPr id="77" name="Rectangle 76">
              <a:extLst>
                <a:ext uri="{FF2B5EF4-FFF2-40B4-BE49-F238E27FC236}">
                  <a16:creationId xmlns:a16="http://schemas.microsoft.com/office/drawing/2014/main" id="{EE3B170C-9345-47EA-9DD7-E5D02C658DFF}"/>
                </a:ext>
              </a:extLst>
            </p:cNvPr>
            <p:cNvSpPr/>
            <p:nvPr/>
          </p:nvSpPr>
          <p:spPr>
            <a:xfrm>
              <a:off x="2083675" y="3430816"/>
              <a:ext cx="1097280" cy="322598"/>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Employee Expense Reports</a:t>
              </a:r>
            </a:p>
          </p:txBody>
        </p:sp>
        <p:sp>
          <p:nvSpPr>
            <p:cNvPr id="78" name="Rectangle 77">
              <a:extLst>
                <a:ext uri="{FF2B5EF4-FFF2-40B4-BE49-F238E27FC236}">
                  <a16:creationId xmlns:a16="http://schemas.microsoft.com/office/drawing/2014/main" id="{6DC6F3F7-0E03-425D-ABDF-F5949C2C9C63}"/>
                </a:ext>
              </a:extLst>
            </p:cNvPr>
            <p:cNvSpPr/>
            <p:nvPr/>
          </p:nvSpPr>
          <p:spPr>
            <a:xfrm>
              <a:off x="2083675" y="3856229"/>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Manage Payments</a:t>
              </a:r>
            </a:p>
          </p:txBody>
        </p:sp>
        <p:sp>
          <p:nvSpPr>
            <p:cNvPr id="88" name="Rectangle 87">
              <a:extLst>
                <a:ext uri="{FF2B5EF4-FFF2-40B4-BE49-F238E27FC236}">
                  <a16:creationId xmlns:a16="http://schemas.microsoft.com/office/drawing/2014/main" id="{0A61E5DD-3FFB-4A15-B8A8-F44B212161DC}"/>
                </a:ext>
              </a:extLst>
            </p:cNvPr>
            <p:cNvSpPr/>
            <p:nvPr/>
          </p:nvSpPr>
          <p:spPr>
            <a:xfrm>
              <a:off x="2083675" y="4274816"/>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Period End Close</a:t>
              </a:r>
            </a:p>
          </p:txBody>
        </p:sp>
        <p:sp>
          <p:nvSpPr>
            <p:cNvPr id="102" name="Rectangle 101">
              <a:extLst>
                <a:ext uri="{FF2B5EF4-FFF2-40B4-BE49-F238E27FC236}">
                  <a16:creationId xmlns:a16="http://schemas.microsoft.com/office/drawing/2014/main" id="{26D4DB03-64F0-4C42-968D-0ACE61655A68}"/>
                </a:ext>
              </a:extLst>
            </p:cNvPr>
            <p:cNvSpPr/>
            <p:nvPr/>
          </p:nvSpPr>
          <p:spPr>
            <a:xfrm>
              <a:off x="2096627" y="4721533"/>
              <a:ext cx="1097280" cy="322598"/>
            </a:xfrm>
            <a:prstGeom prst="rect">
              <a:avLst/>
            </a:prstGeom>
            <a:solidFill>
              <a:schemeClr val="accent1">
                <a:lumMod val="60000"/>
                <a:lumOff val="40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50">
                  <a:solidFill>
                    <a:schemeClr val="tx1"/>
                  </a:solidFill>
                </a:rPr>
                <a:t>Bank Setup</a:t>
              </a:r>
            </a:p>
          </p:txBody>
        </p:sp>
      </p:grpSp>
      <p:sp>
        <p:nvSpPr>
          <p:cNvPr id="103" name="Text Placeholder 12">
            <a:extLst>
              <a:ext uri="{FF2B5EF4-FFF2-40B4-BE49-F238E27FC236}">
                <a16:creationId xmlns:a16="http://schemas.microsoft.com/office/drawing/2014/main" id="{AEF9B63C-D6BC-4287-990A-D5E8EC3438C2}"/>
              </a:ext>
            </a:extLst>
          </p:cNvPr>
          <p:cNvSpPr txBox="1">
            <a:spLocks/>
          </p:cNvSpPr>
          <p:nvPr/>
        </p:nvSpPr>
        <p:spPr>
          <a:xfrm>
            <a:off x="492167" y="571736"/>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dirty="0"/>
              <a:t>Track wise Process flows for Client</a:t>
            </a:r>
          </a:p>
        </p:txBody>
      </p:sp>
      <p:sp>
        <p:nvSpPr>
          <p:cNvPr id="104" name="Rectangle 103">
            <a:extLst>
              <a:ext uri="{FF2B5EF4-FFF2-40B4-BE49-F238E27FC236}">
                <a16:creationId xmlns:a16="http://schemas.microsoft.com/office/drawing/2014/main" id="{9E28C2DB-2178-47A6-AD1B-32BECE64BA28}"/>
              </a:ext>
            </a:extLst>
          </p:cNvPr>
          <p:cNvSpPr/>
          <p:nvPr/>
        </p:nvSpPr>
        <p:spPr>
          <a:xfrm>
            <a:off x="3697892" y="6248926"/>
            <a:ext cx="1024097" cy="313103"/>
          </a:xfrm>
          <a:prstGeom prst="rect">
            <a:avLst/>
          </a:prstGeom>
          <a:solidFill>
            <a:schemeClr val="bg1">
              <a:lumMod val="8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Out of Scope</a:t>
            </a:r>
          </a:p>
        </p:txBody>
      </p:sp>
      <p:sp>
        <p:nvSpPr>
          <p:cNvPr id="105" name="Rectangle 104">
            <a:extLst>
              <a:ext uri="{FF2B5EF4-FFF2-40B4-BE49-F238E27FC236}">
                <a16:creationId xmlns:a16="http://schemas.microsoft.com/office/drawing/2014/main" id="{7F9DD419-BF93-469D-AC90-A64B8EA7AF9C}"/>
              </a:ext>
            </a:extLst>
          </p:cNvPr>
          <p:cNvSpPr/>
          <p:nvPr/>
        </p:nvSpPr>
        <p:spPr>
          <a:xfrm>
            <a:off x="1370838" y="6248931"/>
            <a:ext cx="1050954" cy="313096"/>
          </a:xfrm>
          <a:prstGeom prst="rect">
            <a:avLst/>
          </a:prstGeom>
          <a:solidFill>
            <a:srgbClr val="86BC25"/>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rPr>
              <a:t>In Scope- L3 ATR Processes</a:t>
            </a:r>
            <a:endParaRPr lang="en-US" sz="750" b="1">
              <a:solidFill>
                <a:schemeClr val="tx1"/>
              </a:solidFill>
            </a:endParaRPr>
          </a:p>
        </p:txBody>
      </p:sp>
      <p:sp>
        <p:nvSpPr>
          <p:cNvPr id="2" name="Rectangle: Rounded Corners 1">
            <a:extLst>
              <a:ext uri="{FF2B5EF4-FFF2-40B4-BE49-F238E27FC236}">
                <a16:creationId xmlns:a16="http://schemas.microsoft.com/office/drawing/2014/main" id="{8E83C935-4368-44F4-AFC2-6DEC19BD7860}"/>
              </a:ext>
            </a:extLst>
          </p:cNvPr>
          <p:cNvSpPr/>
          <p:nvPr/>
        </p:nvSpPr>
        <p:spPr bwMode="gray">
          <a:xfrm>
            <a:off x="7617350" y="2502361"/>
            <a:ext cx="1278284" cy="3453138"/>
          </a:xfrm>
          <a:prstGeom prst="roundRect">
            <a:avLst/>
          </a:prstGeom>
          <a:noFill/>
          <a:ln w="28575" algn="ctr">
            <a:solidFill>
              <a:srgbClr val="FF00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Tree>
    <p:extLst>
      <p:ext uri="{BB962C8B-B14F-4D97-AF65-F5344CB8AC3E}">
        <p14:creationId xmlns:p14="http://schemas.microsoft.com/office/powerpoint/2010/main" val="166795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3159632177"/>
              </p:ext>
            </p:extLst>
          </p:nvPr>
        </p:nvGraphicFramePr>
        <p:xfrm>
          <a:off x="642108" y="1223758"/>
          <a:ext cx="10907783" cy="2438400"/>
        </p:xfrm>
        <a:graphic>
          <a:graphicData uri="http://schemas.openxmlformats.org/drawingml/2006/table">
            <a:tbl>
              <a:tblPr firstRow="1" bandRow="1">
                <a:tableStyleId>{5C22544A-7EE6-4342-B048-85BDC9FD1C3A}</a:tableStyleId>
              </a:tblPr>
              <a:tblGrid>
                <a:gridCol w="979998">
                  <a:extLst>
                    <a:ext uri="{9D8B030D-6E8A-4147-A177-3AD203B41FA5}">
                      <a16:colId xmlns:a16="http://schemas.microsoft.com/office/drawing/2014/main" val="20000"/>
                    </a:ext>
                  </a:extLst>
                </a:gridCol>
                <a:gridCol w="3432494">
                  <a:extLst>
                    <a:ext uri="{9D8B030D-6E8A-4147-A177-3AD203B41FA5}">
                      <a16:colId xmlns:a16="http://schemas.microsoft.com/office/drawing/2014/main" val="20002"/>
                    </a:ext>
                  </a:extLst>
                </a:gridCol>
                <a:gridCol w="1691707">
                  <a:extLst>
                    <a:ext uri="{9D8B030D-6E8A-4147-A177-3AD203B41FA5}">
                      <a16:colId xmlns:a16="http://schemas.microsoft.com/office/drawing/2014/main" val="2031343793"/>
                    </a:ext>
                  </a:extLst>
                </a:gridCol>
                <a:gridCol w="4803584">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Action Item</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rtl="0" eaLnBrk="0" fontAlgn="base" latinLnBrk="0" hangingPunct="0">
                        <a:lnSpc>
                          <a:spcPct val="100000"/>
                        </a:lnSpc>
                        <a:spcBef>
                          <a:spcPts val="400"/>
                        </a:spcBef>
                        <a:spcAft>
                          <a:spcPct val="0"/>
                        </a:spcAft>
                        <a:buClrTx/>
                        <a:buSzPct val="100000"/>
                        <a:buFont typeface="Arial" panose="020B0604020202020204" pitchFamily="34" charset="0"/>
                        <a:buNone/>
                      </a:pPr>
                      <a:r>
                        <a:rPr kumimoji="0" lang="en-US" sz="1400" b="1" i="0" u="none" strike="noStrike" cap="none" normalizeH="0" baseline="0">
                          <a:ln>
                            <a:noFill/>
                          </a:ln>
                          <a:solidFill>
                            <a:schemeClr val="tx1"/>
                          </a:solidFill>
                          <a:effectLst/>
                          <a:latin typeface="+mn-lt"/>
                        </a:rPr>
                        <a:t>Comment</a:t>
                      </a:r>
                      <a:r>
                        <a:rPr lang="en-US" sz="1400" b="1" i="0" u="none" strike="noStrike" cap="none" normalizeH="0" baseline="0">
                          <a:ln>
                            <a:noFill/>
                          </a:ln>
                          <a:solidFill>
                            <a:schemeClr val="tx1"/>
                          </a:solidFill>
                          <a:effectLst/>
                          <a:latin typeface="+mn-lt"/>
                        </a:rPr>
                        <a:t> </a:t>
                      </a:r>
                      <a:endParaRPr kumimoji="0" lang="en-US" sz="1400" b="1" i="0" u="none" strike="noStrike" cap="none" normalizeH="0" baseline="0">
                        <a:ln>
                          <a:noFill/>
                        </a:ln>
                        <a:solidFill>
                          <a:schemeClr val="tx1"/>
                        </a:solidFill>
                        <a:effectLst/>
                        <a:latin typeface="+mn-lt"/>
                      </a:endParaRP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Extraction Criteria (recommended)</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t" latinLnBrk="0" hangingPunct="1">
                        <a:lnSpc>
                          <a:spcPct val="100000"/>
                        </a:lnSpc>
                        <a:spcBef>
                          <a:spcPts val="0"/>
                        </a:spcBef>
                        <a:spcAft>
                          <a:spcPts val="0"/>
                        </a:spcAft>
                        <a:buClr>
                          <a:srgbClr val="000000"/>
                        </a:buClr>
                        <a:buSzTx/>
                        <a:buFont typeface="Arial"/>
                        <a:buNone/>
                      </a:pPr>
                      <a:r>
                        <a:rPr lang="en-US" sz="1400" b="0" i="0" u="none" strike="noStrike" kern="1200" cap="none">
                          <a:solidFill>
                            <a:schemeClr val="tx1"/>
                          </a:solidFill>
                          <a:effectLst/>
                          <a:latin typeface="+mn-lt"/>
                          <a:ea typeface="+mn-ea"/>
                          <a:cs typeface="Arial" panose="020B0604020202020204" pitchFamily="34" charset="0"/>
                          <a:sym typeface="Arial"/>
                        </a:rPr>
                        <a:t>Fixed Asset Conversion</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Wingdings" panose="05000000000000000000" pitchFamily="2" charset="2"/>
                        <a:buNone/>
                      </a:pPr>
                      <a:r>
                        <a:rPr lang="en-US" sz="1400" b="0" i="0" u="none" strike="noStrike" kern="1200" cap="none">
                          <a:solidFill>
                            <a:schemeClr val="tx1"/>
                          </a:solidFill>
                          <a:effectLst/>
                          <a:latin typeface="+mn-lt"/>
                          <a:ea typeface="+mn-ea"/>
                          <a:cs typeface="Arial" panose="020B0604020202020204" pitchFamily="34" charset="0"/>
                        </a:rPr>
                        <a:t>General Ledger YTD Journals Conversion</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defTabSz="914400" rtl="0" eaLnBrk="1" latinLnBrk="0" hangingPunct="1">
                        <a:buFont typeface="Wingdings" panose="05000000000000000000" pitchFamily="2" charset="2"/>
                        <a:buNone/>
                      </a:pPr>
                      <a:r>
                        <a:rPr lang="en-US" sz="1400" b="0" i="0" u="none" strike="noStrike" kern="1200" cap="none">
                          <a:solidFill>
                            <a:schemeClr val="tx1"/>
                          </a:solidFill>
                          <a:effectLst/>
                          <a:latin typeface="+mn-lt"/>
                          <a:ea typeface="+mn-ea"/>
                          <a:cs typeface="Arial" panose="020B0604020202020204" pitchFamily="34" charset="0"/>
                        </a:rPr>
                        <a:t>General Ledger Balances Conversion</a:t>
                      </a: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bl>
          </a:graphicData>
        </a:graphic>
      </p:graphicFrame>
      <p:sp>
        <p:nvSpPr>
          <p:cNvPr id="5" name="Text Placeholder 12">
            <a:extLst>
              <a:ext uri="{FF2B5EF4-FFF2-40B4-BE49-F238E27FC236}">
                <a16:creationId xmlns:a16="http://schemas.microsoft.com/office/drawing/2014/main" id="{5735EB1C-169A-4EFB-AF98-CA84CB36889D}"/>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master/transactional data conversions</a:t>
            </a:r>
          </a:p>
        </p:txBody>
      </p:sp>
      <p:sp>
        <p:nvSpPr>
          <p:cNvPr id="6" name="Title 9">
            <a:extLst>
              <a:ext uri="{FF2B5EF4-FFF2-40B4-BE49-F238E27FC236}">
                <a16:creationId xmlns:a16="http://schemas.microsoft.com/office/drawing/2014/main" id="{BF93DE19-A19B-4910-BD4E-8E02B82F8C5F}"/>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Conversion – Data Elements </a:t>
            </a:r>
          </a:p>
        </p:txBody>
      </p:sp>
    </p:spTree>
    <p:extLst>
      <p:ext uri="{BB962C8B-B14F-4D97-AF65-F5344CB8AC3E}">
        <p14:creationId xmlns:p14="http://schemas.microsoft.com/office/powerpoint/2010/main" val="422069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Content Placeholder 6"/>
          <p:cNvGraphicFramePr>
            <a:graphicFrameLocks/>
          </p:cNvGraphicFramePr>
          <p:nvPr>
            <p:extLst>
              <p:ext uri="{D42A27DB-BD31-4B8C-83A1-F6EECF244321}">
                <p14:modId xmlns:p14="http://schemas.microsoft.com/office/powerpoint/2010/main" val="2772147242"/>
              </p:ext>
            </p:extLst>
          </p:nvPr>
        </p:nvGraphicFramePr>
        <p:xfrm>
          <a:off x="501650" y="1417684"/>
          <a:ext cx="10520312" cy="2773680"/>
        </p:xfrm>
        <a:graphic>
          <a:graphicData uri="http://schemas.openxmlformats.org/drawingml/2006/table">
            <a:tbl>
              <a:tblPr firstRow="1" bandRow="1">
                <a:tableStyleId>{5C22544A-7EE6-4342-B048-85BDC9FD1C3A}</a:tableStyleId>
              </a:tblPr>
              <a:tblGrid>
                <a:gridCol w="945186">
                  <a:extLst>
                    <a:ext uri="{9D8B030D-6E8A-4147-A177-3AD203B41FA5}">
                      <a16:colId xmlns:a16="http://schemas.microsoft.com/office/drawing/2014/main" val="20000"/>
                    </a:ext>
                  </a:extLst>
                </a:gridCol>
                <a:gridCol w="3947516">
                  <a:extLst>
                    <a:ext uri="{9D8B030D-6E8A-4147-A177-3AD203B41FA5}">
                      <a16:colId xmlns:a16="http://schemas.microsoft.com/office/drawing/2014/main" val="20002"/>
                    </a:ext>
                  </a:extLst>
                </a:gridCol>
                <a:gridCol w="1717648">
                  <a:extLst>
                    <a:ext uri="{9D8B030D-6E8A-4147-A177-3AD203B41FA5}">
                      <a16:colId xmlns:a16="http://schemas.microsoft.com/office/drawing/2014/main" val="2031343793"/>
                    </a:ext>
                  </a:extLst>
                </a:gridCol>
                <a:gridCol w="3909962">
                  <a:extLst>
                    <a:ext uri="{9D8B030D-6E8A-4147-A177-3AD203B41FA5}">
                      <a16:colId xmlns:a16="http://schemas.microsoft.com/office/drawing/2014/main" val="2042509979"/>
                    </a:ext>
                  </a:extLst>
                </a:gridCol>
              </a:tblGrid>
              <a:tr h="0">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i="0" u="none" strike="noStrike" cap="none" normalizeH="0" baseline="0">
                          <a:ln>
                            <a:noFill/>
                          </a:ln>
                          <a:solidFill>
                            <a:schemeClr val="tx1"/>
                          </a:solidFill>
                          <a:effectLst/>
                          <a:latin typeface="+mn-lt"/>
                        </a:rPr>
                        <a:t>No</a:t>
                      </a:r>
                    </a:p>
                  </a:txBody>
                  <a:tcPr marL="45720" marR="45720" anchor="ctr" horzOverflow="overflow">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Integration</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Source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a:solidFill>
                            <a:schemeClr val="tx1"/>
                          </a:solidFill>
                        </a:rPr>
                        <a:t>Target System</a:t>
                      </a:r>
                    </a:p>
                  </a:txBody>
                  <a:tcPr>
                    <a:lnL w="12700" cmpd="sng">
                      <a:noFill/>
                    </a:lnL>
                    <a:lnR w="12700" cmpd="sng">
                      <a:noFill/>
                    </a:lnR>
                    <a:lnT w="38100" cap="flat" cmpd="sng" algn="ctr">
                      <a:solidFill>
                        <a:schemeClr val="accent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289175">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1</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2</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l">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99159100"/>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3</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just" defTabSz="914400" rtl="0" eaLnBrk="1" latinLnBrk="0" hangingPunct="1">
                        <a:buFont typeface="Wingdings" panose="05000000000000000000" pitchFamily="2" charset="2"/>
                        <a:buNone/>
                      </a:pP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lgn="ctr" defTabSz="914400" rtl="0" eaLnBrk="1" latinLnBrk="0" hangingPunct="1">
                        <a:buFont typeface="Wingdings" panose="05000000000000000000" pitchFamily="2" charset="2"/>
                        <a:buNone/>
                      </a:pPr>
                      <a:endParaRPr lang="en-US" sz="1400" b="0" i="0" u="none" strike="noStrike" kern="1200" cap="none">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626422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4</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1400" b="0" i="0" u="none" strike="noStrike" kern="1200" cap="none" dirty="0">
                        <a:solidFill>
                          <a:schemeClr val="tx1"/>
                        </a:solidFill>
                        <a:effectLst/>
                        <a:latin typeface="+mn-lt"/>
                        <a:ea typeface="+mn-ea"/>
                        <a:cs typeface="Arial" panose="020B0604020202020204" pitchFamily="34" charset="0"/>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292816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5</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dirty="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6261436"/>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6</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kumimoji="0" lang="en-US" sz="1400" b="0" i="0" u="none" strike="noStrike" kern="1200" cap="none" spc="0" normalizeH="0" baseline="0" noProof="0">
                        <a:ln>
                          <a:noFill/>
                        </a:ln>
                        <a:solidFill>
                          <a:srgbClr val="000000"/>
                        </a:solidFill>
                        <a:effectLst/>
                        <a:uLnTx/>
                        <a:uFillTx/>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5244702"/>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7</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51532844"/>
                  </a:ext>
                </a:extLst>
              </a:tr>
              <a:tr h="129662">
                <a:tc>
                  <a:txBody>
                    <a:bodyPr/>
                    <a:lstStyle/>
                    <a:p>
                      <a:pPr marL="0" marR="0" lvl="0" indent="0" algn="ctr" defTabSz="914400" rtl="0" eaLnBrk="1" fontAlgn="base" latinLnBrk="0" hangingPunct="1">
                        <a:lnSpc>
                          <a:spcPct val="100000"/>
                        </a:lnSpc>
                        <a:spcBef>
                          <a:spcPts val="300"/>
                        </a:spcBef>
                        <a:spcAft>
                          <a:spcPts val="300"/>
                        </a:spcAft>
                        <a:buClr>
                          <a:schemeClr val="tx1"/>
                        </a:buClr>
                        <a:buSzPct val="90000"/>
                        <a:buFont typeface="Wingdings" pitchFamily="2" charset="2"/>
                        <a:buNone/>
                        <a:tabLst/>
                      </a:pPr>
                      <a:r>
                        <a:rPr kumimoji="0" lang="en-US" sz="1400" b="0" i="0" u="none" strike="noStrike" kern="1200" cap="none" normalizeH="0" baseline="0">
                          <a:ln>
                            <a:noFill/>
                          </a:ln>
                          <a:solidFill>
                            <a:schemeClr val="tx1"/>
                          </a:solidFill>
                          <a:effectLst/>
                          <a:latin typeface="+mn-lt"/>
                          <a:ea typeface="+mn-ea"/>
                          <a:cs typeface="+mn-cs"/>
                        </a:rPr>
                        <a:t>8</a:t>
                      </a:r>
                    </a:p>
                  </a:txBody>
                  <a:tcPr marL="45720" marR="45720" anchor="ctr" horzOverflow="overflow">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just"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t" latinLnBrk="0" hangingPunct="1">
                        <a:lnSpc>
                          <a:spcPct val="100000"/>
                        </a:lnSpc>
                        <a:spcBef>
                          <a:spcPts val="0"/>
                        </a:spcBef>
                        <a:spcAft>
                          <a:spcPts val="0"/>
                        </a:spcAft>
                        <a:buClr>
                          <a:srgbClr val="000000"/>
                        </a:buClr>
                        <a:buSzTx/>
                        <a:buFont typeface="Arial"/>
                        <a:buNone/>
                        <a:tabLst/>
                        <a:defRPr/>
                      </a:pPr>
                      <a:endParaRPr lang="en-US" sz="1400" b="0" i="0" u="none" strike="noStrike" kern="1200" cap="none" dirty="0">
                        <a:solidFill>
                          <a:schemeClr val="tx1"/>
                        </a:solidFill>
                        <a:effectLst/>
                        <a:latin typeface="+mn-lt"/>
                        <a:ea typeface="+mn-ea"/>
                        <a:cs typeface="Arial" panose="020B0604020202020204" pitchFamily="34" charset="0"/>
                        <a:sym typeface="Arial"/>
                      </a:endParaRPr>
                    </a:p>
                  </a:txBody>
                  <a:tcPr marL="45720" marR="45720">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809961"/>
                  </a:ext>
                </a:extLst>
              </a:tr>
            </a:tbl>
          </a:graphicData>
        </a:graphic>
      </p:graphicFrame>
      <p:sp>
        <p:nvSpPr>
          <p:cNvPr id="5" name="Text Placeholder 12">
            <a:extLst>
              <a:ext uri="{FF2B5EF4-FFF2-40B4-BE49-F238E27FC236}">
                <a16:creationId xmlns:a16="http://schemas.microsoft.com/office/drawing/2014/main" id="{E2432075-AE4F-4ACE-9F2B-F4FD5211368E}"/>
              </a:ext>
            </a:extLst>
          </p:cNvPr>
          <p:cNvSpPr txBox="1">
            <a:spLocks/>
          </p:cNvSpPr>
          <p:nvPr/>
        </p:nvSpPr>
        <p:spPr>
          <a:xfrm>
            <a:off x="501650" y="660429"/>
            <a:ext cx="11188700" cy="757255"/>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a:t>Following table represents scope for integrations with edge applications as per current landscape</a:t>
            </a:r>
          </a:p>
        </p:txBody>
      </p:sp>
      <p:sp>
        <p:nvSpPr>
          <p:cNvPr id="6" name="Title 9">
            <a:extLst>
              <a:ext uri="{FF2B5EF4-FFF2-40B4-BE49-F238E27FC236}">
                <a16:creationId xmlns:a16="http://schemas.microsoft.com/office/drawing/2014/main" id="{45F09C19-FA0D-4FC7-BB67-F5E4814D6196}"/>
              </a:ext>
            </a:extLst>
          </p:cNvPr>
          <p:cNvSpPr txBox="1">
            <a:spLocks/>
          </p:cNvSpPr>
          <p:nvPr/>
        </p:nvSpPr>
        <p:spPr bwMode="gray">
          <a:xfrm>
            <a:off x="501650" y="317500"/>
            <a:ext cx="11188700" cy="334099"/>
          </a:xfrm>
          <a:prstGeom prst="rect">
            <a:avLst/>
          </a:prstGeom>
        </p:spPr>
        <p:txBody>
          <a:bodyPr vert="horz" lIns="0" tIns="0" rIns="0" bIns="0" rtlCol="0" anchor="ctr" anchorCtr="0">
            <a:noAutofit/>
          </a:bodyPr>
          <a:lstStyle>
            <a:lvl1pPr algn="l" defTabSz="914400" rtl="0" eaLnBrk="1" latinLnBrk="0" hangingPunct="1">
              <a:spcBef>
                <a:spcPct val="0"/>
              </a:spcBef>
              <a:buNone/>
              <a:defRPr sz="3200" b="1" i="0" kern="1200" spc="0" baseline="0">
                <a:solidFill>
                  <a:schemeClr val="bg1"/>
                </a:solidFill>
                <a:latin typeface="Arial"/>
                <a:ea typeface="Frutiger 65"/>
                <a:cs typeface="Arial"/>
              </a:defRPr>
            </a:lvl1pPr>
          </a:lstStyle>
          <a:p>
            <a:r>
              <a:rPr lang="en-US" sz="3000">
                <a:solidFill>
                  <a:schemeClr val="tx1"/>
                </a:solidFill>
                <a:latin typeface="+mj-lt"/>
                <a:cs typeface="Calibri Light"/>
              </a:rPr>
              <a:t>Key Integrations </a:t>
            </a:r>
          </a:p>
        </p:txBody>
      </p:sp>
    </p:spTree>
    <p:extLst>
      <p:ext uri="{BB962C8B-B14F-4D97-AF65-F5344CB8AC3E}">
        <p14:creationId xmlns:p14="http://schemas.microsoft.com/office/powerpoint/2010/main" val="2992909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90777" y="2125347"/>
            <a:ext cx="10418233" cy="680995"/>
          </a:xfrm>
        </p:spPr>
        <p:txBody>
          <a:bodyPr/>
          <a:lstStyle/>
          <a:p>
            <a:r>
              <a:rPr lang="en-US"/>
              <a:t>Appendix</a:t>
            </a:r>
          </a:p>
        </p:txBody>
      </p:sp>
    </p:spTree>
    <p:extLst>
      <p:ext uri="{BB962C8B-B14F-4D97-AF65-F5344CB8AC3E}">
        <p14:creationId xmlns:p14="http://schemas.microsoft.com/office/powerpoint/2010/main" val="31687400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32AE7-6028-4528-A3FA-778BAA056D92}"/>
              </a:ext>
            </a:extLst>
          </p:cNvPr>
          <p:cNvSpPr>
            <a:spLocks noGrp="1"/>
          </p:cNvSpPr>
          <p:nvPr>
            <p:ph type="title"/>
          </p:nvPr>
        </p:nvSpPr>
        <p:spPr/>
        <p:txBody>
          <a:bodyPr/>
          <a:lstStyle/>
          <a:p>
            <a:r>
              <a:rPr lang="en-US"/>
              <a:t>Oracle Cloud Snippets for General Ledger</a:t>
            </a:r>
          </a:p>
        </p:txBody>
      </p:sp>
    </p:spTree>
    <p:extLst>
      <p:ext uri="{BB962C8B-B14F-4D97-AF65-F5344CB8AC3E}">
        <p14:creationId xmlns:p14="http://schemas.microsoft.com/office/powerpoint/2010/main" val="85689824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13794D7-4F04-5264-D371-ECAE569BBCAD}"/>
              </a:ext>
            </a:extLst>
          </p:cNvPr>
          <p:cNvSpPr>
            <a:spLocks noGrp="1"/>
          </p:cNvSpPr>
          <p:nvPr>
            <p:ph type="body" sz="quarter" idx="21"/>
          </p:nvPr>
        </p:nvSpPr>
        <p:spPr>
          <a:xfrm>
            <a:off x="501650" y="1074756"/>
            <a:ext cx="11188700" cy="334099"/>
          </a:xfrm>
        </p:spPr>
        <p:txBody>
          <a:bodyPr/>
          <a:lstStyle/>
          <a:p>
            <a:r>
              <a:rPr lang="en-US"/>
              <a:t>General Accounting Tab and its Functions to access the desired view</a:t>
            </a:r>
          </a:p>
        </p:txBody>
      </p:sp>
      <p:sp>
        <p:nvSpPr>
          <p:cNvPr id="11" name="Title 3">
            <a:extLst>
              <a:ext uri="{FF2B5EF4-FFF2-40B4-BE49-F238E27FC236}">
                <a16:creationId xmlns:a16="http://schemas.microsoft.com/office/drawing/2014/main" id="{F9286BC5-3584-DA63-B330-1247D860E81A}"/>
              </a:ext>
            </a:extLst>
          </p:cNvPr>
          <p:cNvSpPr>
            <a:spLocks noGrp="1"/>
          </p:cNvSpPr>
          <p:nvPr>
            <p:ph type="title"/>
          </p:nvPr>
        </p:nvSpPr>
        <p:spPr>
          <a:xfrm>
            <a:off x="501650" y="317500"/>
            <a:ext cx="11188700" cy="334099"/>
          </a:xfrm>
        </p:spPr>
        <p:txBody>
          <a:bodyPr/>
          <a:lstStyle/>
          <a:p>
            <a:r>
              <a:rPr lang="en-US" sz="3000" b="1"/>
              <a:t>Landing Page of Oracle Cloud Instance Demonstration Purpose Only</a:t>
            </a:r>
          </a:p>
        </p:txBody>
      </p:sp>
      <p:pic>
        <p:nvPicPr>
          <p:cNvPr id="6" name="Picture 5">
            <a:extLst>
              <a:ext uri="{FF2B5EF4-FFF2-40B4-BE49-F238E27FC236}">
                <a16:creationId xmlns:a16="http://schemas.microsoft.com/office/drawing/2014/main" id="{B7EE4277-86D5-43A0-9FD6-63EF232DD921}"/>
              </a:ext>
            </a:extLst>
          </p:cNvPr>
          <p:cNvPicPr>
            <a:picLocks noChangeAspect="1"/>
          </p:cNvPicPr>
          <p:nvPr/>
        </p:nvPicPr>
        <p:blipFill>
          <a:blip r:embed="rId2"/>
          <a:stretch>
            <a:fillRect/>
          </a:stretch>
        </p:blipFill>
        <p:spPr>
          <a:xfrm>
            <a:off x="418641" y="1466850"/>
            <a:ext cx="11297109" cy="5073650"/>
          </a:xfrm>
          <a:prstGeom prst="rect">
            <a:avLst/>
          </a:prstGeom>
        </p:spPr>
      </p:pic>
    </p:spTree>
    <p:extLst>
      <p:ext uri="{BB962C8B-B14F-4D97-AF65-F5344CB8AC3E}">
        <p14:creationId xmlns:p14="http://schemas.microsoft.com/office/powerpoint/2010/main" val="649037965"/>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E13794D7-4F04-5264-D371-ECAE569BBCAD}"/>
              </a:ext>
            </a:extLst>
          </p:cNvPr>
          <p:cNvSpPr>
            <a:spLocks noGrp="1"/>
          </p:cNvSpPr>
          <p:nvPr>
            <p:ph type="body" sz="quarter" idx="21"/>
          </p:nvPr>
        </p:nvSpPr>
        <p:spPr>
          <a:xfrm>
            <a:off x="501650" y="1074756"/>
            <a:ext cx="11188700" cy="334099"/>
          </a:xfrm>
        </p:spPr>
        <p:txBody>
          <a:bodyPr/>
          <a:lstStyle/>
          <a:p>
            <a:r>
              <a:rPr lang="en-US"/>
              <a:t>General Accounting Dashboard and its components</a:t>
            </a:r>
          </a:p>
        </p:txBody>
      </p:sp>
      <p:sp>
        <p:nvSpPr>
          <p:cNvPr id="11" name="Title 3">
            <a:extLst>
              <a:ext uri="{FF2B5EF4-FFF2-40B4-BE49-F238E27FC236}">
                <a16:creationId xmlns:a16="http://schemas.microsoft.com/office/drawing/2014/main" id="{F9286BC5-3584-DA63-B330-1247D860E81A}"/>
              </a:ext>
            </a:extLst>
          </p:cNvPr>
          <p:cNvSpPr>
            <a:spLocks noGrp="1"/>
          </p:cNvSpPr>
          <p:nvPr>
            <p:ph type="title"/>
          </p:nvPr>
        </p:nvSpPr>
        <p:spPr>
          <a:xfrm>
            <a:off x="501650" y="317500"/>
            <a:ext cx="11188700" cy="334099"/>
          </a:xfrm>
        </p:spPr>
        <p:txBody>
          <a:bodyPr/>
          <a:lstStyle/>
          <a:p>
            <a:r>
              <a:rPr lang="en-US" sz="3000" b="1"/>
              <a:t>Accessing the General Accounting Dashboard</a:t>
            </a:r>
          </a:p>
        </p:txBody>
      </p:sp>
      <p:pic>
        <p:nvPicPr>
          <p:cNvPr id="3" name="Picture 2">
            <a:extLst>
              <a:ext uri="{FF2B5EF4-FFF2-40B4-BE49-F238E27FC236}">
                <a16:creationId xmlns:a16="http://schemas.microsoft.com/office/drawing/2014/main" id="{58EFA8FA-CB29-48A5-AECA-210569F8B736}"/>
              </a:ext>
            </a:extLst>
          </p:cNvPr>
          <p:cNvPicPr>
            <a:picLocks noChangeAspect="1"/>
          </p:cNvPicPr>
          <p:nvPr/>
        </p:nvPicPr>
        <p:blipFill>
          <a:blip r:embed="rId2"/>
          <a:stretch>
            <a:fillRect/>
          </a:stretch>
        </p:blipFill>
        <p:spPr>
          <a:xfrm>
            <a:off x="231354" y="1949986"/>
            <a:ext cx="11332684" cy="4590514"/>
          </a:xfrm>
          <a:prstGeom prst="rect">
            <a:avLst/>
          </a:prstGeom>
        </p:spPr>
      </p:pic>
      <p:sp>
        <p:nvSpPr>
          <p:cNvPr id="7" name="Text Placeholder 2">
            <a:extLst>
              <a:ext uri="{FF2B5EF4-FFF2-40B4-BE49-F238E27FC236}">
                <a16:creationId xmlns:a16="http://schemas.microsoft.com/office/drawing/2014/main" id="{06B48E74-39A7-455A-B1BE-F98448910647}"/>
              </a:ext>
            </a:extLst>
          </p:cNvPr>
          <p:cNvSpPr txBox="1">
            <a:spLocks/>
          </p:cNvSpPr>
          <p:nvPr/>
        </p:nvSpPr>
        <p:spPr>
          <a:xfrm>
            <a:off x="501650" y="1342825"/>
            <a:ext cx="11188700" cy="489187"/>
          </a:xfrm>
          <a:prstGeom prst="rect">
            <a:avLst/>
          </a:prstGeom>
        </p:spPr>
        <p:txBody>
          <a:bodyPr vert="horz" lIns="0" tIns="0" rIns="0" bIns="0" rtlCol="0">
            <a:noAutofit/>
          </a:bodyPr>
          <a:lstStyle>
            <a:lvl1pPr marL="0" indent="0" algn="l" defTabSz="914400" rtl="0" eaLnBrk="1" latinLnBrk="0" hangingPunct="1">
              <a:spcBef>
                <a:spcPts val="0"/>
              </a:spcBef>
              <a:spcAft>
                <a:spcPts val="1000"/>
              </a:spcAft>
              <a:buSzPct val="100000"/>
              <a:buFontTx/>
              <a:buNone/>
              <a:defRPr sz="1800" b="0" kern="1200">
                <a:solidFill>
                  <a:srgbClr val="53565A"/>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lgn="l">
              <a:buFont typeface="Arial" panose="020B0604020202020204" pitchFamily="34" charset="0"/>
              <a:buChar char="•"/>
            </a:pPr>
            <a:r>
              <a:rPr lang="en-US" sz="1400" b="0" i="0">
                <a:solidFill>
                  <a:srgbClr val="000000"/>
                </a:solidFill>
                <a:effectLst/>
              </a:rPr>
              <a:t>Comparison with last period/year or budgets</a:t>
            </a:r>
          </a:p>
          <a:p>
            <a:pPr algn="l">
              <a:buFont typeface="Arial" panose="020B0604020202020204" pitchFamily="34" charset="0"/>
              <a:buChar char="•"/>
            </a:pPr>
            <a:r>
              <a:rPr lang="en-US" sz="1400" b="0" i="0">
                <a:solidFill>
                  <a:srgbClr val="000000"/>
                </a:solidFill>
                <a:effectLst/>
              </a:rPr>
              <a:t>Drill to detail balances and subledger transaction details.</a:t>
            </a:r>
            <a:endParaRPr lang="en-US" sz="1400" b="0" i="0">
              <a:solidFill>
                <a:srgbClr val="666666"/>
              </a:solidFill>
              <a:effectLst/>
            </a:endParaRPr>
          </a:p>
          <a:p>
            <a:br>
              <a:rPr lang="en-US" sz="1400"/>
            </a:br>
            <a:endParaRPr lang="en-US" sz="1400" b="0" i="0">
              <a:solidFill>
                <a:srgbClr val="666666"/>
              </a:solidFill>
              <a:effectLst/>
            </a:endParaRPr>
          </a:p>
          <a:p>
            <a:br>
              <a:rPr lang="en-US" sz="1400"/>
            </a:br>
            <a:endParaRPr lang="en-US" sz="1400"/>
          </a:p>
        </p:txBody>
      </p:sp>
    </p:spTree>
    <p:extLst>
      <p:ext uri="{BB962C8B-B14F-4D97-AF65-F5344CB8AC3E}">
        <p14:creationId xmlns:p14="http://schemas.microsoft.com/office/powerpoint/2010/main" val="4255810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237BED-8437-4511-946D-3F1F4367E544}"/>
              </a:ext>
            </a:extLst>
          </p:cNvPr>
          <p:cNvSpPr>
            <a:spLocks noGrp="1"/>
          </p:cNvSpPr>
          <p:nvPr>
            <p:ph type="title"/>
          </p:nvPr>
        </p:nvSpPr>
        <p:spPr/>
        <p:txBody>
          <a:bodyPr/>
          <a:lstStyle/>
          <a:p>
            <a:r>
              <a:rPr lang="en-US" sz="3000" b="1"/>
              <a:t>Journals and Close Status Tabs from General Accounting Dashboard</a:t>
            </a:r>
          </a:p>
        </p:txBody>
      </p:sp>
      <p:pic>
        <p:nvPicPr>
          <p:cNvPr id="6" name="Picture 5">
            <a:extLst>
              <a:ext uri="{FF2B5EF4-FFF2-40B4-BE49-F238E27FC236}">
                <a16:creationId xmlns:a16="http://schemas.microsoft.com/office/drawing/2014/main" id="{1E149656-9574-4D8C-A4BA-CDCF9F019FEF}"/>
              </a:ext>
            </a:extLst>
          </p:cNvPr>
          <p:cNvPicPr>
            <a:picLocks noChangeAspect="1"/>
          </p:cNvPicPr>
          <p:nvPr/>
        </p:nvPicPr>
        <p:blipFill>
          <a:blip r:embed="rId2"/>
          <a:stretch>
            <a:fillRect/>
          </a:stretch>
        </p:blipFill>
        <p:spPr>
          <a:xfrm>
            <a:off x="110169" y="871178"/>
            <a:ext cx="11580181" cy="5801524"/>
          </a:xfrm>
          <a:prstGeom prst="rect">
            <a:avLst/>
          </a:prstGeom>
        </p:spPr>
      </p:pic>
    </p:spTree>
    <p:extLst>
      <p:ext uri="{BB962C8B-B14F-4D97-AF65-F5344CB8AC3E}">
        <p14:creationId xmlns:p14="http://schemas.microsoft.com/office/powerpoint/2010/main" val="399201042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106784-83DE-4703-9AF3-EAC883D3FE93}"/>
              </a:ext>
            </a:extLst>
          </p:cNvPr>
          <p:cNvSpPr>
            <a:spLocks noGrp="1"/>
          </p:cNvSpPr>
          <p:nvPr>
            <p:ph type="title"/>
          </p:nvPr>
        </p:nvSpPr>
        <p:spPr>
          <a:xfrm>
            <a:off x="426186" y="247880"/>
            <a:ext cx="11252200" cy="831303"/>
          </a:xfrm>
        </p:spPr>
        <p:txBody>
          <a:bodyPr anchor="t">
            <a:noAutofit/>
          </a:bodyPr>
          <a:lstStyle/>
          <a:p>
            <a:r>
              <a:rPr lang="en-US" sz="3000" b="1"/>
              <a:t>Accessing the Task Pane with list of Options can be utilized for Transactions and Reporting Purposes:</a:t>
            </a:r>
          </a:p>
        </p:txBody>
      </p:sp>
      <p:pic>
        <p:nvPicPr>
          <p:cNvPr id="6" name="Picture 5">
            <a:extLst>
              <a:ext uri="{FF2B5EF4-FFF2-40B4-BE49-F238E27FC236}">
                <a16:creationId xmlns:a16="http://schemas.microsoft.com/office/drawing/2014/main" id="{BAB9F6BB-4606-4B12-B8E0-D0D4248A6145}"/>
              </a:ext>
            </a:extLst>
          </p:cNvPr>
          <p:cNvPicPr>
            <a:picLocks noChangeAspect="1"/>
          </p:cNvPicPr>
          <p:nvPr/>
        </p:nvPicPr>
        <p:blipFill>
          <a:blip r:embed="rId2"/>
          <a:stretch>
            <a:fillRect/>
          </a:stretch>
        </p:blipFill>
        <p:spPr>
          <a:xfrm>
            <a:off x="513613" y="1233890"/>
            <a:ext cx="11164773" cy="5376230"/>
          </a:xfrm>
          <a:prstGeom prst="rect">
            <a:avLst/>
          </a:prstGeom>
          <a:noFill/>
        </p:spPr>
      </p:pic>
    </p:spTree>
    <p:extLst>
      <p:ext uri="{BB962C8B-B14F-4D97-AF65-F5344CB8AC3E}">
        <p14:creationId xmlns:p14="http://schemas.microsoft.com/office/powerpoint/2010/main" val="290089947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Creation of a Manual Journal of Payroll in Oracle User Interface</a:t>
            </a:r>
          </a:p>
        </p:txBody>
      </p:sp>
      <p:pic>
        <p:nvPicPr>
          <p:cNvPr id="7" name="Picture 6">
            <a:extLst>
              <a:ext uri="{FF2B5EF4-FFF2-40B4-BE49-F238E27FC236}">
                <a16:creationId xmlns:a16="http://schemas.microsoft.com/office/drawing/2014/main" id="{99DE735D-7C26-4277-B5CF-635FBAAD0E1E}"/>
              </a:ext>
            </a:extLst>
          </p:cNvPr>
          <p:cNvPicPr>
            <a:picLocks noChangeAspect="1"/>
          </p:cNvPicPr>
          <p:nvPr/>
        </p:nvPicPr>
        <p:blipFill>
          <a:blip r:embed="rId2"/>
          <a:stretch>
            <a:fillRect/>
          </a:stretch>
        </p:blipFill>
        <p:spPr>
          <a:xfrm>
            <a:off x="0" y="749146"/>
            <a:ext cx="12192000" cy="6026069"/>
          </a:xfrm>
          <a:prstGeom prst="rect">
            <a:avLst/>
          </a:prstGeom>
        </p:spPr>
      </p:pic>
    </p:spTree>
    <p:extLst>
      <p:ext uri="{BB962C8B-B14F-4D97-AF65-F5344CB8AC3E}">
        <p14:creationId xmlns:p14="http://schemas.microsoft.com/office/powerpoint/2010/main" val="168254512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Posting Status of Manual Journal in Oracle User Interface</a:t>
            </a:r>
          </a:p>
        </p:txBody>
      </p:sp>
      <p:pic>
        <p:nvPicPr>
          <p:cNvPr id="4" name="Picture 3">
            <a:extLst>
              <a:ext uri="{FF2B5EF4-FFF2-40B4-BE49-F238E27FC236}">
                <a16:creationId xmlns:a16="http://schemas.microsoft.com/office/drawing/2014/main" id="{706CE0DE-6761-4398-A688-5AFB3939FEA5}"/>
              </a:ext>
            </a:extLst>
          </p:cNvPr>
          <p:cNvPicPr>
            <a:picLocks noChangeAspect="1"/>
          </p:cNvPicPr>
          <p:nvPr/>
        </p:nvPicPr>
        <p:blipFill>
          <a:blip r:embed="rId2"/>
          <a:stretch>
            <a:fillRect/>
          </a:stretch>
        </p:blipFill>
        <p:spPr>
          <a:xfrm>
            <a:off x="253388" y="749147"/>
            <a:ext cx="11358390" cy="5851024"/>
          </a:xfrm>
          <a:prstGeom prst="rect">
            <a:avLst/>
          </a:prstGeom>
        </p:spPr>
      </p:pic>
    </p:spTree>
    <p:extLst>
      <p:ext uri="{BB962C8B-B14F-4D97-AF65-F5344CB8AC3E}">
        <p14:creationId xmlns:p14="http://schemas.microsoft.com/office/powerpoint/2010/main" val="409825456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C7F9345-1174-0042-BEDF-B56A7EED2929}"/>
              </a:ext>
            </a:extLst>
          </p:cNvPr>
          <p:cNvSpPr>
            <a:spLocks noGrp="1"/>
          </p:cNvSpPr>
          <p:nvPr>
            <p:ph type="title"/>
          </p:nvPr>
        </p:nvSpPr>
        <p:spPr>
          <a:xfrm>
            <a:off x="469900" y="1968772"/>
            <a:ext cx="10418233" cy="680995"/>
          </a:xfrm>
        </p:spPr>
        <p:txBody>
          <a:bodyPr/>
          <a:lstStyle/>
          <a:p>
            <a:r>
              <a:rPr lang="en-US"/>
              <a:t>Record To Report (RTR)</a:t>
            </a:r>
          </a:p>
        </p:txBody>
      </p:sp>
      <p:sp>
        <p:nvSpPr>
          <p:cNvPr id="9" name="Text Placeholder 2">
            <a:extLst>
              <a:ext uri="{FF2B5EF4-FFF2-40B4-BE49-F238E27FC236}">
                <a16:creationId xmlns:a16="http://schemas.microsoft.com/office/drawing/2014/main" id="{DBCED7C7-5B3B-7B43-A6F4-7CACFA411D75}"/>
              </a:ext>
            </a:extLst>
          </p:cNvPr>
          <p:cNvSpPr>
            <a:spLocks noGrp="1"/>
          </p:cNvSpPr>
          <p:nvPr>
            <p:ph type="body" idx="1"/>
          </p:nvPr>
        </p:nvSpPr>
        <p:spPr>
          <a:xfrm>
            <a:off x="469899" y="2672699"/>
            <a:ext cx="10418233" cy="680995"/>
          </a:xfrm>
        </p:spPr>
        <p:txBody>
          <a:bodyPr/>
          <a:lstStyle/>
          <a:p>
            <a:r>
              <a:rPr lang="en-US" b="1">
                <a:solidFill>
                  <a:schemeClr val="tx1"/>
                </a:solidFill>
              </a:rPr>
              <a:t>MAINTAIN ENTERPRISE STRUCTURE</a:t>
            </a:r>
          </a:p>
        </p:txBody>
      </p:sp>
    </p:spTree>
    <p:extLst>
      <p:ext uri="{BB962C8B-B14F-4D97-AF65-F5344CB8AC3E}">
        <p14:creationId xmlns:p14="http://schemas.microsoft.com/office/powerpoint/2010/main" val="289472751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Creation of a Spreadsheet Journal Using - </a:t>
            </a:r>
            <a:r>
              <a:rPr lang="en-US" sz="3000" b="1" err="1"/>
              <a:t>ADFDi</a:t>
            </a:r>
            <a:endParaRPr lang="en-US" sz="3000" b="1"/>
          </a:p>
        </p:txBody>
      </p:sp>
      <p:pic>
        <p:nvPicPr>
          <p:cNvPr id="4" name="Picture 3">
            <a:extLst>
              <a:ext uri="{FF2B5EF4-FFF2-40B4-BE49-F238E27FC236}">
                <a16:creationId xmlns:a16="http://schemas.microsoft.com/office/drawing/2014/main" id="{0E82D3B2-1FB4-48ED-97A2-91180DB2A5CA}"/>
              </a:ext>
            </a:extLst>
          </p:cNvPr>
          <p:cNvPicPr>
            <a:picLocks noChangeAspect="1"/>
          </p:cNvPicPr>
          <p:nvPr/>
        </p:nvPicPr>
        <p:blipFill>
          <a:blip r:embed="rId2"/>
          <a:stretch>
            <a:fillRect/>
          </a:stretch>
        </p:blipFill>
        <p:spPr>
          <a:xfrm>
            <a:off x="88135" y="749147"/>
            <a:ext cx="11832116" cy="5894024"/>
          </a:xfrm>
          <a:prstGeom prst="rect">
            <a:avLst/>
          </a:prstGeom>
        </p:spPr>
      </p:pic>
    </p:spTree>
    <p:extLst>
      <p:ext uri="{BB962C8B-B14F-4D97-AF65-F5344CB8AC3E}">
        <p14:creationId xmlns:p14="http://schemas.microsoft.com/office/powerpoint/2010/main" val="2178021832"/>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Creation of a Manual Journal of Payroll Using Spreadsheet (</a:t>
            </a:r>
            <a:r>
              <a:rPr lang="en-US" sz="3000" b="1" err="1"/>
              <a:t>ADFDi</a:t>
            </a:r>
            <a:r>
              <a:rPr lang="en-US" sz="3000" b="1"/>
              <a:t>)</a:t>
            </a:r>
          </a:p>
        </p:txBody>
      </p:sp>
      <p:pic>
        <p:nvPicPr>
          <p:cNvPr id="5" name="Picture 4">
            <a:extLst>
              <a:ext uri="{FF2B5EF4-FFF2-40B4-BE49-F238E27FC236}">
                <a16:creationId xmlns:a16="http://schemas.microsoft.com/office/drawing/2014/main" id="{28DC957A-B5BF-465B-BD34-CCCEB91F8438}"/>
              </a:ext>
            </a:extLst>
          </p:cNvPr>
          <p:cNvPicPr>
            <a:picLocks noChangeAspect="1"/>
          </p:cNvPicPr>
          <p:nvPr/>
        </p:nvPicPr>
        <p:blipFill>
          <a:blip r:embed="rId2"/>
          <a:stretch>
            <a:fillRect/>
          </a:stretch>
        </p:blipFill>
        <p:spPr>
          <a:xfrm>
            <a:off x="242370" y="826265"/>
            <a:ext cx="11567711" cy="5780607"/>
          </a:xfrm>
          <a:prstGeom prst="rect">
            <a:avLst/>
          </a:prstGeom>
        </p:spPr>
      </p:pic>
    </p:spTree>
    <p:extLst>
      <p:ext uri="{BB962C8B-B14F-4D97-AF65-F5344CB8AC3E}">
        <p14:creationId xmlns:p14="http://schemas.microsoft.com/office/powerpoint/2010/main" val="3206214062"/>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Creation of a Spreadsheet Journal of Payroll Using (</a:t>
            </a:r>
            <a:r>
              <a:rPr lang="en-US" sz="3000" b="1" err="1"/>
              <a:t>ADFDi</a:t>
            </a:r>
            <a:r>
              <a:rPr lang="en-US" sz="3000" b="1"/>
              <a:t>)</a:t>
            </a:r>
          </a:p>
        </p:txBody>
      </p:sp>
      <p:pic>
        <p:nvPicPr>
          <p:cNvPr id="4" name="Picture 3">
            <a:extLst>
              <a:ext uri="{FF2B5EF4-FFF2-40B4-BE49-F238E27FC236}">
                <a16:creationId xmlns:a16="http://schemas.microsoft.com/office/drawing/2014/main" id="{08C05211-D5FD-4AEA-B5F3-B967B001F824}"/>
              </a:ext>
            </a:extLst>
          </p:cNvPr>
          <p:cNvPicPr>
            <a:picLocks noChangeAspect="1"/>
          </p:cNvPicPr>
          <p:nvPr/>
        </p:nvPicPr>
        <p:blipFill>
          <a:blip r:embed="rId2"/>
          <a:stretch>
            <a:fillRect/>
          </a:stretch>
        </p:blipFill>
        <p:spPr>
          <a:xfrm>
            <a:off x="253388" y="1002535"/>
            <a:ext cx="11766014" cy="5499299"/>
          </a:xfrm>
          <a:prstGeom prst="rect">
            <a:avLst/>
          </a:prstGeom>
        </p:spPr>
      </p:pic>
    </p:spTree>
    <p:extLst>
      <p:ext uri="{BB962C8B-B14F-4D97-AF65-F5344CB8AC3E}">
        <p14:creationId xmlns:p14="http://schemas.microsoft.com/office/powerpoint/2010/main" val="25021146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501651" y="317501"/>
            <a:ext cx="11188700" cy="431646"/>
          </a:xfrm>
        </p:spPr>
        <p:txBody>
          <a:bodyPr anchor="t">
            <a:noAutofit/>
          </a:bodyPr>
          <a:lstStyle/>
          <a:p>
            <a:pPr>
              <a:lnSpc>
                <a:spcPct val="90000"/>
              </a:lnSpc>
            </a:pPr>
            <a:r>
              <a:rPr lang="en-US" sz="3000" b="1"/>
              <a:t>Manage Journals Section</a:t>
            </a:r>
          </a:p>
        </p:txBody>
      </p:sp>
      <p:pic>
        <p:nvPicPr>
          <p:cNvPr id="5" name="Picture 4">
            <a:extLst>
              <a:ext uri="{FF2B5EF4-FFF2-40B4-BE49-F238E27FC236}">
                <a16:creationId xmlns:a16="http://schemas.microsoft.com/office/drawing/2014/main" id="{C44FE087-C69D-499E-AF33-59758004C0F0}"/>
              </a:ext>
            </a:extLst>
          </p:cNvPr>
          <p:cNvPicPr>
            <a:picLocks noChangeAspect="1"/>
          </p:cNvPicPr>
          <p:nvPr/>
        </p:nvPicPr>
        <p:blipFill>
          <a:blip r:embed="rId2"/>
          <a:stretch>
            <a:fillRect/>
          </a:stretch>
        </p:blipFill>
        <p:spPr>
          <a:xfrm>
            <a:off x="220337" y="1214348"/>
            <a:ext cx="11470014" cy="4602558"/>
          </a:xfrm>
          <a:prstGeom prst="rect">
            <a:avLst/>
          </a:prstGeom>
        </p:spPr>
      </p:pic>
      <p:sp>
        <p:nvSpPr>
          <p:cNvPr id="6" name="Text Placeholder 1">
            <a:extLst>
              <a:ext uri="{FF2B5EF4-FFF2-40B4-BE49-F238E27FC236}">
                <a16:creationId xmlns:a16="http://schemas.microsoft.com/office/drawing/2014/main" id="{C9907630-D1DF-410A-9CA0-97AE8AF3CD3B}"/>
              </a:ext>
            </a:extLst>
          </p:cNvPr>
          <p:cNvSpPr txBox="1">
            <a:spLocks/>
          </p:cNvSpPr>
          <p:nvPr/>
        </p:nvSpPr>
        <p:spPr>
          <a:xfrm>
            <a:off x="469900" y="736689"/>
            <a:ext cx="11252200" cy="30440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800">
                <a:solidFill>
                  <a:schemeClr val="tx2">
                    <a:lumMod val="75000"/>
                  </a:schemeClr>
                </a:solidFill>
              </a:rPr>
              <a:t>Querying the Spreadsheet Journal what we created in our previous slide </a:t>
            </a:r>
          </a:p>
        </p:txBody>
      </p:sp>
    </p:spTree>
    <p:extLst>
      <p:ext uri="{BB962C8B-B14F-4D97-AF65-F5344CB8AC3E}">
        <p14:creationId xmlns:p14="http://schemas.microsoft.com/office/powerpoint/2010/main" val="181389956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1">
            <a:extLst>
              <a:ext uri="{FF2B5EF4-FFF2-40B4-BE49-F238E27FC236}">
                <a16:creationId xmlns:a16="http://schemas.microsoft.com/office/drawing/2014/main" id="{25084EC0-D50A-A2B5-EA37-A45B2721AEC0}"/>
              </a:ext>
            </a:extLst>
          </p:cNvPr>
          <p:cNvSpPr>
            <a:spLocks noGrp="1"/>
          </p:cNvSpPr>
          <p:nvPr>
            <p:ph type="body" sz="quarter" idx="13"/>
          </p:nvPr>
        </p:nvSpPr>
        <p:spPr>
          <a:xfrm>
            <a:off x="469900" y="736689"/>
            <a:ext cx="11252200" cy="453134"/>
          </a:xfrm>
        </p:spPr>
        <p:txBody>
          <a:bodyPr/>
          <a:lstStyle/>
          <a:p>
            <a:r>
              <a:rPr lang="en-US" sz="1800"/>
              <a:t>Reversing the Batch which we created:</a:t>
            </a:r>
          </a:p>
        </p:txBody>
      </p:sp>
      <p:sp>
        <p:nvSpPr>
          <p:cNvPr id="3" name="Title 2">
            <a:extLst>
              <a:ext uri="{FF2B5EF4-FFF2-40B4-BE49-F238E27FC236}">
                <a16:creationId xmlns:a16="http://schemas.microsoft.com/office/drawing/2014/main" id="{EABE839B-5AD5-4B97-A6FF-19E8D5D08C68}"/>
              </a:ext>
            </a:extLst>
          </p:cNvPr>
          <p:cNvSpPr>
            <a:spLocks noGrp="1"/>
          </p:cNvSpPr>
          <p:nvPr>
            <p:ph type="title"/>
          </p:nvPr>
        </p:nvSpPr>
        <p:spPr>
          <a:xfrm>
            <a:off x="469900" y="402587"/>
            <a:ext cx="11252200" cy="334102"/>
          </a:xfrm>
        </p:spPr>
        <p:txBody>
          <a:bodyPr anchor="t">
            <a:normAutofit/>
          </a:bodyPr>
          <a:lstStyle/>
          <a:p>
            <a:r>
              <a:rPr lang="en-US" b="1"/>
              <a:t>Manage Journals Section</a:t>
            </a:r>
          </a:p>
        </p:txBody>
      </p:sp>
      <p:pic>
        <p:nvPicPr>
          <p:cNvPr id="4" name="Picture 3">
            <a:extLst>
              <a:ext uri="{FF2B5EF4-FFF2-40B4-BE49-F238E27FC236}">
                <a16:creationId xmlns:a16="http://schemas.microsoft.com/office/drawing/2014/main" id="{D9C7AC9B-6243-4073-B290-7E3FEEA4B869}"/>
              </a:ext>
            </a:extLst>
          </p:cNvPr>
          <p:cNvPicPr>
            <a:picLocks noChangeAspect="1"/>
          </p:cNvPicPr>
          <p:nvPr/>
        </p:nvPicPr>
        <p:blipFill>
          <a:blip r:embed="rId2"/>
          <a:stretch>
            <a:fillRect/>
          </a:stretch>
        </p:blipFill>
        <p:spPr>
          <a:xfrm>
            <a:off x="469900" y="1322024"/>
            <a:ext cx="11252200" cy="4756207"/>
          </a:xfrm>
          <a:prstGeom prst="rect">
            <a:avLst/>
          </a:prstGeom>
          <a:noFill/>
        </p:spPr>
      </p:pic>
    </p:spTree>
    <p:extLst>
      <p:ext uri="{BB962C8B-B14F-4D97-AF65-F5344CB8AC3E}">
        <p14:creationId xmlns:p14="http://schemas.microsoft.com/office/powerpoint/2010/main" val="261346152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F776FCC7-B122-4D44-8BD7-33AD7D278360}"/>
              </a:ext>
            </a:extLst>
          </p:cNvPr>
          <p:cNvSpPr txBox="1">
            <a:spLocks/>
          </p:cNvSpPr>
          <p:nvPr/>
        </p:nvSpPr>
        <p:spPr>
          <a:xfrm>
            <a:off x="384694" y="1920316"/>
            <a:ext cx="6483939" cy="445019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spcBef>
                <a:spcPts val="1000"/>
              </a:spcBef>
              <a:buFont typeface="Wingdings" panose="05000000000000000000" pitchFamily="2" charset="2"/>
              <a:buChar char="q"/>
            </a:pPr>
            <a:r>
              <a:rPr lang="en-US" altLang="en-US" sz="1600"/>
              <a:t>The Oracle Applications financial enterprise structure defines </a:t>
            </a:r>
            <a:r>
              <a:rPr lang="en-US" altLang="en-US" sz="1600" b="1">
                <a:solidFill>
                  <a:schemeClr val="accent2"/>
                </a:solidFill>
              </a:rPr>
              <a:t>organizations and the relationships between</a:t>
            </a:r>
            <a:r>
              <a:rPr lang="en-US" altLang="en-US" sz="1600" b="1"/>
              <a:t> </a:t>
            </a:r>
            <a:r>
              <a:rPr lang="en-US" altLang="en-US" sz="1600"/>
              <a:t>them in arbitrarily complex enterprises</a:t>
            </a:r>
          </a:p>
          <a:p>
            <a:pPr marL="285750" indent="-285750">
              <a:spcBef>
                <a:spcPts val="1000"/>
              </a:spcBef>
              <a:buFont typeface="Wingdings" panose="05000000000000000000" pitchFamily="2" charset="2"/>
              <a:buChar char="q"/>
            </a:pPr>
            <a:r>
              <a:rPr lang="en-US" altLang="en-US" sz="1600"/>
              <a:t>This organization model serves as the cornerstone for the Oracle Applications products / modules</a:t>
            </a:r>
          </a:p>
          <a:p>
            <a:pPr marL="285750" indent="-285750">
              <a:spcBef>
                <a:spcPts val="1000"/>
              </a:spcBef>
              <a:buFont typeface="Wingdings" panose="05000000000000000000" pitchFamily="2" charset="2"/>
              <a:buChar char="q"/>
            </a:pPr>
            <a:r>
              <a:rPr lang="en-US" altLang="en-US" sz="1600"/>
              <a:t>It </a:t>
            </a:r>
            <a:r>
              <a:rPr lang="en-US" altLang="en-US" sz="1600" b="1">
                <a:solidFill>
                  <a:schemeClr val="accent2"/>
                </a:solidFill>
              </a:rPr>
              <a:t>dictates how transactions flow </a:t>
            </a:r>
            <a:r>
              <a:rPr lang="en-US" altLang="en-US" sz="1600"/>
              <a:t>through different organizations and how these organizations interact with each other</a:t>
            </a:r>
          </a:p>
          <a:p>
            <a:pPr marL="285750" indent="-285750">
              <a:spcBef>
                <a:spcPts val="1000"/>
              </a:spcBef>
              <a:buFont typeface="Wingdings" panose="05000000000000000000" pitchFamily="2" charset="2"/>
              <a:buChar char="q"/>
            </a:pPr>
            <a:r>
              <a:rPr lang="en-US" altLang="en-US" sz="1600"/>
              <a:t>It is the foundation of all Oracle Application products and is a configuration that enables data belonging to multiple business units in an enterprise to use a single installation of Oracle Applications</a:t>
            </a:r>
          </a:p>
          <a:p>
            <a:pPr marL="285750" indent="-285750">
              <a:spcBef>
                <a:spcPts val="1000"/>
              </a:spcBef>
              <a:buFont typeface="Wingdings" panose="05000000000000000000" pitchFamily="2" charset="2"/>
              <a:buChar char="q"/>
            </a:pPr>
            <a:r>
              <a:rPr lang="en-US" altLang="en-US" sz="1600"/>
              <a:t>Keeps</a:t>
            </a:r>
            <a:r>
              <a:rPr lang="en-US" altLang="en-US" sz="1600" b="1">
                <a:solidFill>
                  <a:schemeClr val="accent2"/>
                </a:solidFill>
              </a:rPr>
              <a:t> transaction data separate and secure </a:t>
            </a:r>
            <a:r>
              <a:rPr lang="en-US" altLang="en-US" sz="1600"/>
              <a:t>within the logical confines of the defined structure</a:t>
            </a:r>
          </a:p>
        </p:txBody>
      </p:sp>
      <p:sp>
        <p:nvSpPr>
          <p:cNvPr id="6" name="Text Placeholder 50">
            <a:extLst>
              <a:ext uri="{FF2B5EF4-FFF2-40B4-BE49-F238E27FC236}">
                <a16:creationId xmlns:a16="http://schemas.microsoft.com/office/drawing/2014/main" id="{13E42740-1A44-4C65-9BCF-888F92976E1A}"/>
              </a:ext>
            </a:extLst>
          </p:cNvPr>
          <p:cNvSpPr txBox="1">
            <a:spLocks/>
          </p:cNvSpPr>
          <p:nvPr/>
        </p:nvSpPr>
        <p:spPr>
          <a:xfrm>
            <a:off x="384694" y="1062731"/>
            <a:ext cx="11338560" cy="402336"/>
          </a:xfrm>
          <a:prstGeom prst="rect">
            <a:avLst/>
          </a:prstGeom>
        </p:spPr>
        <p:txBody>
          <a:bodyPr/>
          <a:lstStyle>
            <a:lvl1pPr marL="0" indent="0" algn="l" defTabSz="914400" rtl="0" eaLnBrk="1" latinLnBrk="0" hangingPunct="1">
              <a:spcBef>
                <a:spcPts val="0"/>
              </a:spcBef>
              <a:spcAft>
                <a:spcPts val="1000"/>
              </a:spcAft>
              <a:buSzPct val="100000"/>
              <a:buFontTx/>
              <a:buNone/>
              <a:defRPr sz="13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1000"/>
              </a:spcAft>
              <a:buClrTx/>
              <a:buSzPct val="100000"/>
              <a:buFont typeface="Arial" panose="020B0604020202020204" pitchFamily="34" charset="0"/>
              <a:buChar char="•"/>
              <a:defRPr lang="en-US" sz="1300" b="0" kern="1200" dirty="0" smtClean="0">
                <a:solidFill>
                  <a:schemeClr val="tx1"/>
                </a:solidFill>
                <a:latin typeface="+mn-lt"/>
                <a:ea typeface="+mn-ea"/>
                <a:cs typeface="Calibri Light" panose="020F0302020204030204" pitchFamily="34" charset="0"/>
              </a:defRPr>
            </a:lvl2pPr>
            <a:lvl3pPr marL="3048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1000"/>
              </a:spcAft>
              <a:buClrTx/>
              <a:buSzPct val="100000"/>
              <a:buFont typeface="Arial" panose="020B0604020202020204" pitchFamily="34" charset="0"/>
              <a:buChar char="◦"/>
              <a:defRPr lang="en-US" sz="13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1000"/>
              </a:spcAft>
              <a:buClrTx/>
              <a:buSzPct val="100000"/>
              <a:buFont typeface="Arial" panose="020B0604020202020204" pitchFamily="34" charset="0"/>
              <a:buChar char="−"/>
              <a:tabLst/>
              <a:defRPr lang="en-US" sz="13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2000">
                <a:solidFill>
                  <a:schemeClr val="tx2">
                    <a:lumMod val="75000"/>
                  </a:schemeClr>
                </a:solidFill>
              </a:rPr>
              <a:t>What does the Enterprise Structure represent in the Oracle ERP</a:t>
            </a:r>
          </a:p>
        </p:txBody>
      </p:sp>
      <p:sp>
        <p:nvSpPr>
          <p:cNvPr id="7" name="Title 1">
            <a:extLst>
              <a:ext uri="{FF2B5EF4-FFF2-40B4-BE49-F238E27FC236}">
                <a16:creationId xmlns:a16="http://schemas.microsoft.com/office/drawing/2014/main" id="{D2DE78C1-68FB-4A83-9E8E-91D74016486A}"/>
              </a:ext>
            </a:extLst>
          </p:cNvPr>
          <p:cNvSpPr>
            <a:spLocks noGrp="1"/>
          </p:cNvSpPr>
          <p:nvPr>
            <p:ph type="title"/>
          </p:nvPr>
        </p:nvSpPr>
        <p:spPr>
          <a:xfrm>
            <a:off x="384694" y="294468"/>
            <a:ext cx="11338560" cy="768263"/>
          </a:xfrm>
        </p:spPr>
        <p:txBody>
          <a:bodyPr/>
          <a:lstStyle/>
          <a:p>
            <a:r>
              <a:rPr lang="en-US" sz="3000" b="1">
                <a:latin typeface="+mn-lt"/>
              </a:rPr>
              <a:t>Overview: Oracle Cloud Enterprise Structure</a:t>
            </a:r>
          </a:p>
        </p:txBody>
      </p:sp>
      <p:graphicFrame>
        <p:nvGraphicFramePr>
          <p:cNvPr id="25" name="Diagram 24">
            <a:extLst>
              <a:ext uri="{FF2B5EF4-FFF2-40B4-BE49-F238E27FC236}">
                <a16:creationId xmlns:a16="http://schemas.microsoft.com/office/drawing/2014/main" id="{7156DF89-73F9-4F7F-98D2-1AD0C2D600FE}"/>
              </a:ext>
            </a:extLst>
          </p:cNvPr>
          <p:cNvGraphicFramePr/>
          <p:nvPr>
            <p:extLst>
              <p:ext uri="{D42A27DB-BD31-4B8C-83A1-F6EECF244321}">
                <p14:modId xmlns:p14="http://schemas.microsoft.com/office/powerpoint/2010/main" val="1976037644"/>
              </p:ext>
            </p:extLst>
          </p:nvPr>
        </p:nvGraphicFramePr>
        <p:xfrm>
          <a:off x="6443330" y="1580648"/>
          <a:ext cx="5547791" cy="46712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904239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Enterprise Structure – Definition</a:t>
            </a:r>
          </a:p>
        </p:txBody>
      </p:sp>
      <p:sp>
        <p:nvSpPr>
          <p:cNvPr id="76" name="Text Placeholder 8">
            <a:extLst>
              <a:ext uri="{FF2B5EF4-FFF2-40B4-BE49-F238E27FC236}">
                <a16:creationId xmlns:a16="http://schemas.microsoft.com/office/drawing/2014/main" id="{C074C95A-DDD3-4F66-9290-B7069847055E}"/>
              </a:ext>
            </a:extLst>
          </p:cNvPr>
          <p:cNvSpPr txBox="1">
            <a:spLocks/>
          </p:cNvSpPr>
          <p:nvPr/>
        </p:nvSpPr>
        <p:spPr>
          <a:xfrm>
            <a:off x="469900" y="822673"/>
            <a:ext cx="11258550" cy="1737360"/>
          </a:xfrm>
          <a:prstGeom prst="rect">
            <a:avLst/>
          </a:prstGeom>
        </p:spPr>
        <p:txBody>
          <a:bodyPr/>
          <a:lstStyle>
            <a:lvl1pPr marL="0" indent="0" algn="l" defTabSz="121917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Enterprise</a:t>
            </a:r>
            <a:endParaRPr lang="en-US">
              <a:latin typeface="Arial" panose="020B0604020202020204" pitchFamily="34" charset="0"/>
              <a:cs typeface="Arial" panose="020B0604020202020204" pitchFamily="34" charset="0"/>
            </a:endParaRP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The highest-level classification under which the structure is deployed</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This captures the name of the deploying Organization and the location of its headquarters</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This is the first setup that is performed before carrying out any other enterprise structure related setups</a:t>
            </a:r>
          </a:p>
          <a:p>
            <a:pPr lvl="1"/>
            <a:endParaRPr lang="en-US"/>
          </a:p>
          <a:p>
            <a:pPr lvl="1"/>
            <a:endParaRPr lang="en-US"/>
          </a:p>
        </p:txBody>
      </p:sp>
      <p:sp>
        <p:nvSpPr>
          <p:cNvPr id="78" name="Text Placeholder 8">
            <a:extLst>
              <a:ext uri="{FF2B5EF4-FFF2-40B4-BE49-F238E27FC236}">
                <a16:creationId xmlns:a16="http://schemas.microsoft.com/office/drawing/2014/main" id="{A467429A-1EA5-488C-A346-EE9E53CCADBC}"/>
              </a:ext>
            </a:extLst>
          </p:cNvPr>
          <p:cNvSpPr txBox="1">
            <a:spLocks/>
          </p:cNvSpPr>
          <p:nvPr/>
        </p:nvSpPr>
        <p:spPr>
          <a:xfrm>
            <a:off x="469900" y="4925347"/>
            <a:ext cx="11239500" cy="1737360"/>
          </a:xfrm>
          <a:prstGeom prst="rect">
            <a:avLst/>
          </a:prstGeom>
        </p:spPr>
        <p:txBody>
          <a:bodyPr/>
          <a:lstStyle>
            <a:lvl1pPr marL="0" indent="0" algn="l" defTabSz="121917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600" dirty="0">
                <a:latin typeface="Arial" panose="020B0604020202020204" pitchFamily="34" charset="0"/>
                <a:cs typeface="Arial" panose="020B0604020202020204" pitchFamily="34" charset="0"/>
              </a:rPr>
              <a:t>Ledger</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dirty="0">
                <a:latin typeface="Arial" panose="020B0604020202020204" pitchFamily="34" charset="0"/>
                <a:cs typeface="Arial" panose="020B0604020202020204" pitchFamily="34" charset="0"/>
              </a:rPr>
              <a:t>A ledger is a single place which stores the impact of all financial transactions carried out by the company.  A ledger is defined by </a:t>
            </a:r>
            <a:r>
              <a:rPr lang="en-US" sz="1600" b="1" dirty="0">
                <a:latin typeface="Arial" panose="020B0604020202020204" pitchFamily="34" charset="0"/>
                <a:cs typeface="Arial" panose="020B0604020202020204" pitchFamily="34" charset="0"/>
              </a:rPr>
              <a:t>4C’s</a:t>
            </a:r>
            <a:r>
              <a:rPr lang="en-US" sz="1600" dirty="0">
                <a:latin typeface="Arial" panose="020B0604020202020204" pitchFamily="34" charset="0"/>
                <a:cs typeface="Arial" panose="020B0604020202020204" pitchFamily="34" charset="0"/>
              </a:rPr>
              <a:t> – Chart of Accounts, Functional Currency, Accounting convention, Calendar.</a:t>
            </a:r>
          </a:p>
          <a:p>
            <a:pPr marL="822960" lvl="4" indent="-548640">
              <a:spcAft>
                <a:spcPts val="600"/>
              </a:spcAft>
              <a:buSzPct val="150000"/>
              <a:buBlip>
                <a:blip r:embed="rId3">
                  <a:extLst>
                    <a:ext uri="{96DAC541-7B7A-43D3-8B79-37D633B846F1}">
                      <asvg:svgBlip xmlns:asvg="http://schemas.microsoft.com/office/drawing/2016/SVG/main" r:embed="rId4"/>
                    </a:ext>
                  </a:extLst>
                </a:blip>
              </a:buBlip>
            </a:pPr>
            <a:r>
              <a:rPr lang="en-US" sz="1600" dirty="0">
                <a:latin typeface="Arial" panose="020B0604020202020204" pitchFamily="34" charset="0"/>
                <a:cs typeface="Arial" panose="020B0604020202020204" pitchFamily="34" charset="0"/>
              </a:rPr>
              <a:t>Legal Entities and Business Units are associated to a specific ledger.  </a:t>
            </a:r>
          </a:p>
          <a:p>
            <a:pPr marL="0" lvl="1" indent="0">
              <a:buNone/>
            </a:pPr>
            <a:endParaRPr lang="en-US" dirty="0"/>
          </a:p>
          <a:p>
            <a:pPr lvl="1"/>
            <a:endParaRPr lang="en-US" dirty="0"/>
          </a:p>
        </p:txBody>
      </p:sp>
      <p:sp>
        <p:nvSpPr>
          <p:cNvPr id="7" name="Text Placeholder 8">
            <a:extLst>
              <a:ext uri="{FF2B5EF4-FFF2-40B4-BE49-F238E27FC236}">
                <a16:creationId xmlns:a16="http://schemas.microsoft.com/office/drawing/2014/main" id="{43FEED0F-75A9-4B10-A409-975CF0C5C9DD}"/>
              </a:ext>
            </a:extLst>
          </p:cNvPr>
          <p:cNvSpPr txBox="1">
            <a:spLocks/>
          </p:cNvSpPr>
          <p:nvPr/>
        </p:nvSpPr>
        <p:spPr>
          <a:xfrm>
            <a:off x="469900" y="2313702"/>
            <a:ext cx="11258550" cy="1737360"/>
          </a:xfrm>
          <a:prstGeom prst="rect">
            <a:avLst/>
          </a:prstGeom>
        </p:spPr>
        <p:txBody>
          <a:bodyPr/>
          <a:lstStyle>
            <a:lvl1pPr marL="0" indent="0" algn="l" defTabSz="121917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r>
              <a:rPr lang="en-US" sz="1600">
                <a:latin typeface="Arial" panose="020B0604020202020204" pitchFamily="34" charset="0"/>
                <a:cs typeface="Arial" panose="020B0604020202020204" pitchFamily="34" charset="0"/>
              </a:rPr>
              <a:t>Legal Entity</a:t>
            </a:r>
            <a:endParaRPr lang="en-US">
              <a:latin typeface="Arial" panose="020B0604020202020204" pitchFamily="34" charset="0"/>
              <a:cs typeface="Arial" panose="020B0604020202020204" pitchFamily="34" charset="0"/>
            </a:endParaRPr>
          </a:p>
          <a:p>
            <a:pPr marL="822960" lvl="4" indent="-548640">
              <a:spcBef>
                <a:spcPts val="600"/>
              </a:spcBef>
              <a:spcAft>
                <a:spcPts val="0"/>
              </a:spcAft>
              <a:buSzPct val="150000"/>
              <a:buBlip>
                <a:blip r:embed="rId3">
                  <a:extLst>
                    <a:ext uri="{96DAC541-7B7A-43D3-8B79-37D633B846F1}">
                      <asvg:svgBlip xmlns:asvg="http://schemas.microsoft.com/office/drawing/2016/SVG/main" r:embed="rId5"/>
                    </a:ext>
                  </a:extLst>
                </a:blip>
              </a:buBlip>
            </a:pPr>
            <a:r>
              <a:rPr lang="en-US" sz="1600">
                <a:latin typeface="Arial" panose="020B0604020202020204" pitchFamily="34" charset="0"/>
                <a:cs typeface="Arial" panose="020B0604020202020204" pitchFamily="34" charset="0"/>
              </a:rPr>
              <a:t>Represents the Legal company.  These are entities that can own assets, record sales, pay taxes incur purchases.  </a:t>
            </a:r>
          </a:p>
          <a:p>
            <a:pPr marL="822960" lvl="4" indent="-548640">
              <a:spcAft>
                <a:spcPts val="0"/>
              </a:spcAft>
              <a:buSzPct val="150000"/>
              <a:buBlip>
                <a:blip r:embed="rId3">
                  <a:extLst>
                    <a:ext uri="{96DAC541-7B7A-43D3-8B79-37D633B846F1}">
                      <asvg:svgBlip xmlns:asvg="http://schemas.microsoft.com/office/drawing/2016/SVG/main" r:embed="rId5"/>
                    </a:ext>
                  </a:extLst>
                </a:blip>
              </a:buBlip>
            </a:pPr>
            <a:r>
              <a:rPr lang="en-US" sz="1600">
                <a:latin typeface="Arial" panose="020B0604020202020204" pitchFamily="34" charset="0"/>
                <a:cs typeface="Arial" panose="020B0604020202020204" pitchFamily="34" charset="0"/>
              </a:rPr>
              <a:t>Legal entities registered under a specific jurisdiction may be allowed to operate in other jurisdictions.  Different reporting requirements may exist in different jurisdictions.    </a:t>
            </a:r>
          </a:p>
          <a:p>
            <a:pPr marL="822960" lvl="4" indent="-548640">
              <a:spcAft>
                <a:spcPts val="0"/>
              </a:spcAft>
              <a:buSzPct val="150000"/>
              <a:buBlip>
                <a:blip r:embed="rId3">
                  <a:extLst>
                    <a:ext uri="{96DAC541-7B7A-43D3-8B79-37D633B846F1}">
                      <asvg:svgBlip xmlns:asvg="http://schemas.microsoft.com/office/drawing/2016/SVG/main" r:embed="rId5"/>
                    </a:ext>
                  </a:extLst>
                </a:blip>
              </a:buBlip>
            </a:pPr>
            <a:r>
              <a:rPr lang="en-US" sz="1600">
                <a:latin typeface="Arial" panose="020B0604020202020204" pitchFamily="34" charset="0"/>
                <a:cs typeface="Arial" panose="020B0604020202020204" pitchFamily="34" charset="0"/>
              </a:rPr>
              <a:t>Defines tax and fiscal reporting levels - a legal entity is assigned to a single ledger; a ledger can have multiple legal entities</a:t>
            </a:r>
          </a:p>
          <a:p>
            <a:pPr marL="822960" lvl="4" indent="-548640">
              <a:spcAft>
                <a:spcPts val="0"/>
              </a:spcAft>
              <a:buSzPct val="150000"/>
              <a:buBlip>
                <a:blip r:embed="rId3">
                  <a:extLst>
                    <a:ext uri="{96DAC541-7B7A-43D3-8B79-37D633B846F1}">
                      <asvg:svgBlip xmlns:asvg="http://schemas.microsoft.com/office/drawing/2016/SVG/main" r:embed="rId5"/>
                    </a:ext>
                  </a:extLst>
                </a:blip>
              </a:buBlip>
            </a:pPr>
            <a:r>
              <a:rPr lang="en-US" sz="1600">
                <a:latin typeface="Arial" panose="020B0604020202020204" pitchFamily="34" charset="0"/>
                <a:cs typeface="Arial" panose="020B0604020202020204" pitchFamily="34" charset="0"/>
              </a:rPr>
              <a:t>One or more balancing Segment values are assigned to the legal entity indicating the relationship of the values to legal entities. </a:t>
            </a:r>
          </a:p>
          <a:p>
            <a:pPr marL="822960" lvl="4" indent="-548640">
              <a:spcAft>
                <a:spcPts val="0"/>
              </a:spcAft>
              <a:buSzPct val="150000"/>
              <a:buBlip>
                <a:blip r:embed="rId3">
                  <a:extLst>
                    <a:ext uri="{96DAC541-7B7A-43D3-8B79-37D633B846F1}">
                      <asvg:svgBlip xmlns:asvg="http://schemas.microsoft.com/office/drawing/2016/SVG/main" r:embed="rId5"/>
                    </a:ext>
                  </a:extLst>
                </a:blip>
              </a:buBlip>
            </a:pPr>
            <a:r>
              <a:rPr lang="en-US" sz="1600">
                <a:latin typeface="Arial" panose="020B0604020202020204" pitchFamily="34" charset="0"/>
                <a:cs typeface="Arial" panose="020B0604020202020204" pitchFamily="34" charset="0"/>
              </a:rPr>
              <a:t>Used in Intercompany processing- Intercompany balancing rules can be specified at legal entity level</a:t>
            </a:r>
            <a:endParaRPr lang="en-US" sz="1600"/>
          </a:p>
          <a:p>
            <a:pPr lvl="1"/>
            <a:endParaRPr lang="en-US"/>
          </a:p>
        </p:txBody>
      </p:sp>
    </p:spTree>
    <p:extLst>
      <p:ext uri="{BB962C8B-B14F-4D97-AF65-F5344CB8AC3E}">
        <p14:creationId xmlns:p14="http://schemas.microsoft.com/office/powerpoint/2010/main" val="42025636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848360"/>
            <a:ext cx="11252200" cy="334102"/>
          </a:xfrm>
        </p:spPr>
        <p:txBody>
          <a:bodyPr/>
          <a:lstStyle/>
          <a:p>
            <a:r>
              <a:rPr lang="en-US" sz="1600" b="1" noProof="0">
                <a:latin typeface="Arial" panose="020B0604020202020204" pitchFamily="34" charset="0"/>
                <a:cs typeface="Arial" panose="020B0604020202020204" pitchFamily="34" charset="0"/>
              </a:rPr>
              <a:t>Business Units</a:t>
            </a:r>
          </a:p>
        </p:txBody>
      </p:sp>
      <p:sp>
        <p:nvSpPr>
          <p:cNvPr id="13" name="Callout: Down Arrow 41">
            <a:extLst>
              <a:ext uri="{FF2B5EF4-FFF2-40B4-BE49-F238E27FC236}">
                <a16:creationId xmlns:a16="http://schemas.microsoft.com/office/drawing/2014/main" id="{01DED575-2125-4A5F-9D89-02A648B43008}"/>
              </a:ext>
            </a:extLst>
          </p:cNvPr>
          <p:cNvSpPr/>
          <p:nvPr/>
        </p:nvSpPr>
        <p:spPr bwMode="gray">
          <a:xfrm>
            <a:off x="1943186" y="1237986"/>
            <a:ext cx="2169958" cy="4909930"/>
          </a:xfrm>
          <a:custGeom>
            <a:avLst/>
            <a:gdLst>
              <a:gd name="connsiteX0" fmla="*/ 0 w 2169958"/>
              <a:gd name="connsiteY0" fmla="*/ 0 h 4909930"/>
              <a:gd name="connsiteX1" fmla="*/ 2169958 w 2169958"/>
              <a:gd name="connsiteY1" fmla="*/ 0 h 4909930"/>
              <a:gd name="connsiteX2" fmla="*/ 2169958 w 2169958"/>
              <a:gd name="connsiteY2" fmla="*/ 4016863 h 4909930"/>
              <a:gd name="connsiteX3" fmla="*/ 1266767 w 2169958"/>
              <a:gd name="connsiteY3" fmla="*/ 4016863 h 4909930"/>
              <a:gd name="connsiteX4" fmla="*/ 1266767 w 2169958"/>
              <a:gd name="connsiteY4" fmla="*/ 4252888 h 4909930"/>
              <a:gd name="connsiteX5" fmla="*/ 1498269 w 2169958"/>
              <a:gd name="connsiteY5" fmla="*/ 4252888 h 4909930"/>
              <a:gd name="connsiteX6" fmla="*/ 1084979 w 2169958"/>
              <a:gd name="connsiteY6" fmla="*/ 4909930 h 4909930"/>
              <a:gd name="connsiteX7" fmla="*/ 671689 w 2169958"/>
              <a:gd name="connsiteY7" fmla="*/ 4252888 h 4909930"/>
              <a:gd name="connsiteX8" fmla="*/ 903191 w 2169958"/>
              <a:gd name="connsiteY8" fmla="*/ 4252888 h 4909930"/>
              <a:gd name="connsiteX9" fmla="*/ 903191 w 2169958"/>
              <a:gd name="connsiteY9" fmla="*/ 4016863 h 4909930"/>
              <a:gd name="connsiteX10" fmla="*/ 0 w 2169958"/>
              <a:gd name="connsiteY10" fmla="*/ 4016863 h 4909930"/>
              <a:gd name="connsiteX11" fmla="*/ 0 w 2169958"/>
              <a:gd name="connsiteY11" fmla="*/ 0 h 4909930"/>
              <a:gd name="connsiteX0" fmla="*/ 0 w 2169958"/>
              <a:gd name="connsiteY0" fmla="*/ 0 h 4909930"/>
              <a:gd name="connsiteX1" fmla="*/ 2169958 w 2169958"/>
              <a:gd name="connsiteY1" fmla="*/ 0 h 4909930"/>
              <a:gd name="connsiteX2" fmla="*/ 2169958 w 2169958"/>
              <a:gd name="connsiteY2" fmla="*/ 4016863 h 4909930"/>
              <a:gd name="connsiteX3" fmla="*/ 1266767 w 2169958"/>
              <a:gd name="connsiteY3" fmla="*/ 4016863 h 4909930"/>
              <a:gd name="connsiteX4" fmla="*/ 1266767 w 2169958"/>
              <a:gd name="connsiteY4" fmla="*/ 4252888 h 4909930"/>
              <a:gd name="connsiteX5" fmla="*/ 1498269 w 2169958"/>
              <a:gd name="connsiteY5" fmla="*/ 4252888 h 4909930"/>
              <a:gd name="connsiteX6" fmla="*/ 1084979 w 2169958"/>
              <a:gd name="connsiteY6" fmla="*/ 4909930 h 4909930"/>
              <a:gd name="connsiteX7" fmla="*/ 671689 w 2169958"/>
              <a:gd name="connsiteY7" fmla="*/ 4252888 h 4909930"/>
              <a:gd name="connsiteX8" fmla="*/ 903191 w 2169958"/>
              <a:gd name="connsiteY8" fmla="*/ 4252888 h 4909930"/>
              <a:gd name="connsiteX9" fmla="*/ 903191 w 2169958"/>
              <a:gd name="connsiteY9" fmla="*/ 4016863 h 4909930"/>
              <a:gd name="connsiteX10" fmla="*/ 0 w 2169958"/>
              <a:gd name="connsiteY10" fmla="*/ 4016863 h 4909930"/>
              <a:gd name="connsiteX11" fmla="*/ 0 w 2169958"/>
              <a:gd name="connsiteY11" fmla="*/ 0 h 4909930"/>
              <a:gd name="connsiteX0" fmla="*/ 0 w 2169958"/>
              <a:gd name="connsiteY0" fmla="*/ 0 h 4909930"/>
              <a:gd name="connsiteX1" fmla="*/ 2169958 w 2169958"/>
              <a:gd name="connsiteY1" fmla="*/ 0 h 4909930"/>
              <a:gd name="connsiteX2" fmla="*/ 2169958 w 2169958"/>
              <a:gd name="connsiteY2" fmla="*/ 4016863 h 4909930"/>
              <a:gd name="connsiteX3" fmla="*/ 1266767 w 2169958"/>
              <a:gd name="connsiteY3" fmla="*/ 4016863 h 4909930"/>
              <a:gd name="connsiteX4" fmla="*/ 1266767 w 2169958"/>
              <a:gd name="connsiteY4" fmla="*/ 4252888 h 4909930"/>
              <a:gd name="connsiteX5" fmla="*/ 1498269 w 2169958"/>
              <a:gd name="connsiteY5" fmla="*/ 4252888 h 4909930"/>
              <a:gd name="connsiteX6" fmla="*/ 1084979 w 2169958"/>
              <a:gd name="connsiteY6" fmla="*/ 4909930 h 4909930"/>
              <a:gd name="connsiteX7" fmla="*/ 671689 w 2169958"/>
              <a:gd name="connsiteY7" fmla="*/ 4252888 h 4909930"/>
              <a:gd name="connsiteX8" fmla="*/ 903191 w 2169958"/>
              <a:gd name="connsiteY8" fmla="*/ 4252888 h 4909930"/>
              <a:gd name="connsiteX9" fmla="*/ 903191 w 2169958"/>
              <a:gd name="connsiteY9" fmla="*/ 4016863 h 4909930"/>
              <a:gd name="connsiteX10" fmla="*/ 0 w 2169958"/>
              <a:gd name="connsiteY10" fmla="*/ 4016863 h 4909930"/>
              <a:gd name="connsiteX11" fmla="*/ 0 w 2169958"/>
              <a:gd name="connsiteY11" fmla="*/ 0 h 4909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9958" h="4909930">
                <a:moveTo>
                  <a:pt x="0" y="0"/>
                </a:moveTo>
                <a:lnTo>
                  <a:pt x="2169958" y="0"/>
                </a:lnTo>
                <a:lnTo>
                  <a:pt x="2169958" y="4016863"/>
                </a:lnTo>
                <a:lnTo>
                  <a:pt x="1266767" y="4016863"/>
                </a:lnTo>
                <a:lnTo>
                  <a:pt x="1266767" y="4252888"/>
                </a:lnTo>
                <a:lnTo>
                  <a:pt x="1498269" y="4252888"/>
                </a:lnTo>
                <a:lnTo>
                  <a:pt x="1084979" y="4909930"/>
                </a:lnTo>
                <a:lnTo>
                  <a:pt x="671689" y="4252888"/>
                </a:lnTo>
                <a:lnTo>
                  <a:pt x="903191" y="4252888"/>
                </a:lnTo>
                <a:lnTo>
                  <a:pt x="903191" y="4016863"/>
                </a:lnTo>
                <a:lnTo>
                  <a:pt x="0" y="4016863"/>
                </a:lnTo>
                <a:lnTo>
                  <a:pt x="0" y="0"/>
                </a:lnTo>
                <a:close/>
              </a:path>
            </a:pathLst>
          </a:custGeom>
          <a:solidFill>
            <a:schemeClr val="accent3">
              <a:lumMod val="20000"/>
              <a:lumOff val="80000"/>
            </a:schemeClr>
          </a:solidFill>
          <a:ln w="19050" algn="ctr">
            <a:solidFill>
              <a:srgbClr val="43B02A"/>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Arial" panose="020B0604020202020204" pitchFamily="34" charset="0"/>
              <a:cs typeface="Arial" panose="020B0604020202020204" pitchFamily="34" charset="0"/>
            </a:endParaRPr>
          </a:p>
        </p:txBody>
      </p:sp>
      <p:sp>
        <p:nvSpPr>
          <p:cNvPr id="14" name="Text Placeholder 8">
            <a:extLst>
              <a:ext uri="{FF2B5EF4-FFF2-40B4-BE49-F238E27FC236}">
                <a16:creationId xmlns:a16="http://schemas.microsoft.com/office/drawing/2014/main" id="{9141AF4F-6ABD-4F3F-ABD2-13145DC9EB50}"/>
              </a:ext>
            </a:extLst>
          </p:cNvPr>
          <p:cNvSpPr txBox="1">
            <a:spLocks/>
          </p:cNvSpPr>
          <p:nvPr/>
        </p:nvSpPr>
        <p:spPr>
          <a:xfrm>
            <a:off x="4029674" y="956352"/>
            <a:ext cx="8019451" cy="4943822"/>
          </a:xfrm>
          <a:prstGeom prst="rect">
            <a:avLst/>
          </a:prstGeom>
        </p:spPr>
        <p:txBody>
          <a:bodyPr/>
          <a:lstStyle>
            <a:lvl1pPr marL="0" indent="0" algn="l" defTabSz="1219170" rtl="0" eaLnBrk="1" latinLnBrk="0" hangingPunct="1">
              <a:spcBef>
                <a:spcPts val="0"/>
              </a:spcBef>
              <a:spcAft>
                <a:spcPts val="1333"/>
              </a:spcAft>
              <a:buSzPct val="100000"/>
              <a:buFontTx/>
              <a:buNone/>
              <a:defRPr sz="1200" b="1"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a:solidFill>
                  <a:schemeClr val="tx1"/>
                </a:solidFill>
                <a:latin typeface="+mn-lt"/>
                <a:ea typeface="+mn-ea"/>
                <a:cs typeface="+mn-cs"/>
              </a:defRPr>
            </a:lvl5pPr>
            <a:lvl6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475188"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475188"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822960" lvl="4" indent="-548640">
              <a:spcAft>
                <a:spcPts val="10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Business Unit represents a unit in the management hierarchy that performs one or several of the business functions.</a:t>
            </a:r>
          </a:p>
          <a:p>
            <a:pPr marL="822960" lvl="4" indent="-548640">
              <a:spcAft>
                <a:spcPts val="1000"/>
              </a:spcAft>
              <a:buSzPct val="150000"/>
              <a:buBlip>
                <a:blip r:embed="rId3">
                  <a:extLst>
                    <a:ext uri="{96DAC541-7B7A-43D3-8B79-37D633B846F1}">
                      <asvg:svgBlip xmlns:asvg="http://schemas.microsoft.com/office/drawing/2016/SVG/main" r:embed="rId4"/>
                    </a:ext>
                  </a:extLst>
                </a:blip>
              </a:buBlip>
            </a:pPr>
            <a:r>
              <a:rPr lang="en-US" altLang="en-US" sz="1600" b="1">
                <a:latin typeface="Arial" panose="020B0604020202020204" pitchFamily="34" charset="0"/>
                <a:cs typeface="Arial" panose="020B0604020202020204" pitchFamily="34" charset="0"/>
              </a:rPr>
              <a:t>Sub ledgers are defined at this level </a:t>
            </a:r>
            <a:r>
              <a:rPr lang="en-US" altLang="en-US" sz="1600">
                <a:latin typeface="Arial" panose="020B0604020202020204" pitchFamily="34" charset="0"/>
                <a:cs typeface="Arial" panose="020B0604020202020204" pitchFamily="34" charset="0"/>
              </a:rPr>
              <a:t>(Payables, Procurement, Receivables etc.).  </a:t>
            </a:r>
          </a:p>
          <a:p>
            <a:pPr marL="822960" lvl="4" indent="-548640">
              <a:spcAft>
                <a:spcPts val="10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Business unit is associated to a Primary Ledger in the enterprise structure. It does data segregation and Security functions: </a:t>
            </a:r>
          </a:p>
          <a:p>
            <a:pPr marL="1097280" lvl="4" indent="-274320">
              <a:spcAft>
                <a:spcPts val="600"/>
              </a:spcAft>
              <a:buFont typeface="Wingdings" panose="05000000000000000000" pitchFamily="2" charset="2"/>
              <a:buChar char="Ø"/>
            </a:pPr>
            <a:r>
              <a:rPr lang="en-US" altLang="en-US" sz="1600" b="1">
                <a:latin typeface="Arial" panose="020B0604020202020204" pitchFamily="34" charset="0"/>
                <a:cs typeface="Arial" panose="020B0604020202020204" pitchFamily="34" charset="0"/>
              </a:rPr>
              <a:t>Partition transactions</a:t>
            </a:r>
            <a:r>
              <a:rPr lang="en-US" altLang="en-US" sz="1600">
                <a:latin typeface="Arial" panose="020B0604020202020204" pitchFamily="34" charset="0"/>
                <a:cs typeface="Arial" panose="020B0604020202020204" pitchFamily="34" charset="0"/>
              </a:rPr>
              <a:t> – Business transactions generated in a particular business unit are stored separately from transactions processed in other business units</a:t>
            </a:r>
          </a:p>
          <a:p>
            <a:pPr marL="1097280" lvl="4" indent="-274320">
              <a:spcAft>
                <a:spcPts val="600"/>
              </a:spcAft>
              <a:buFont typeface="Wingdings" panose="05000000000000000000" pitchFamily="2" charset="2"/>
              <a:buChar char="Ø"/>
            </a:pPr>
            <a:r>
              <a:rPr lang="en-US" altLang="en-US" sz="1600" b="1">
                <a:latin typeface="Arial" panose="020B0604020202020204" pitchFamily="34" charset="0"/>
                <a:cs typeface="Arial" panose="020B0604020202020204" pitchFamily="34" charset="0"/>
              </a:rPr>
              <a:t>Secure transactions</a:t>
            </a:r>
            <a:r>
              <a:rPr lang="en-US" altLang="en-US" sz="1600">
                <a:latin typeface="Arial" panose="020B0604020202020204" pitchFamily="34" charset="0"/>
                <a:cs typeface="Arial" panose="020B0604020202020204" pitchFamily="34" charset="0"/>
              </a:rPr>
              <a:t> – Assign </a:t>
            </a:r>
            <a:r>
              <a:rPr lang="en-US" altLang="en-US" sz="1600" b="1">
                <a:latin typeface="Arial" panose="020B0604020202020204" pitchFamily="34" charset="0"/>
                <a:cs typeface="Arial" panose="020B0604020202020204" pitchFamily="34" charset="0"/>
              </a:rPr>
              <a:t>data roles associated </a:t>
            </a:r>
            <a:r>
              <a:rPr lang="en-US" altLang="en-US" sz="1600">
                <a:latin typeface="Arial" panose="020B0604020202020204" pitchFamily="34" charset="0"/>
                <a:cs typeface="Arial" panose="020B0604020202020204" pitchFamily="34" charset="0"/>
              </a:rPr>
              <a:t>with business units to users to secure visibility of business transactions</a:t>
            </a:r>
          </a:p>
          <a:p>
            <a:pPr marL="822960" lvl="4" indent="-548640">
              <a:spcAft>
                <a:spcPts val="1000"/>
              </a:spcAft>
              <a:buSzPct val="150000"/>
              <a:buBlip>
                <a:blip r:embed="rId3">
                  <a:extLst>
                    <a:ext uri="{96DAC541-7B7A-43D3-8B79-37D633B846F1}">
                      <asvg:svgBlip xmlns:asvg="http://schemas.microsoft.com/office/drawing/2016/SVG/main" r:embed="rId4"/>
                    </a:ext>
                  </a:extLst>
                </a:blip>
              </a:buBlip>
            </a:pPr>
            <a:r>
              <a:rPr lang="en-US" sz="1600">
                <a:latin typeface="Arial" panose="020B0604020202020204" pitchFamily="34" charset="0"/>
                <a:cs typeface="Arial" panose="020B0604020202020204" pitchFamily="34" charset="0"/>
              </a:rPr>
              <a:t>Business Unit relationship with Legal Entity and Ledger: </a:t>
            </a:r>
          </a:p>
          <a:p>
            <a:pPr marL="1097280" lvl="4" indent="-274320">
              <a:spcAft>
                <a:spcPts val="600"/>
              </a:spcAft>
              <a:buFont typeface="Wingdings" panose="05000000000000000000" pitchFamily="2" charset="2"/>
              <a:buChar char="Ø"/>
            </a:pPr>
            <a:r>
              <a:rPr lang="en-US" altLang="en-US" sz="1600">
                <a:latin typeface="Arial" panose="020B0604020202020204" pitchFamily="34" charset="0"/>
                <a:cs typeface="Arial" panose="020B0604020202020204" pitchFamily="34" charset="0"/>
              </a:rPr>
              <a:t>A business unit processes business transactions on behalf of one or more legal entities</a:t>
            </a:r>
          </a:p>
          <a:p>
            <a:pPr marL="1097280" lvl="4" indent="-274320">
              <a:spcAft>
                <a:spcPts val="600"/>
              </a:spcAft>
              <a:buFont typeface="Wingdings" panose="05000000000000000000" pitchFamily="2" charset="2"/>
              <a:buChar char="Ø"/>
            </a:pPr>
            <a:r>
              <a:rPr lang="en-US" altLang="en-US" sz="1600">
                <a:latin typeface="Arial" panose="020B0604020202020204" pitchFamily="34" charset="0"/>
                <a:cs typeface="Arial" panose="020B0604020202020204" pitchFamily="34" charset="0"/>
              </a:rPr>
              <a:t>They are assigned to a primary ledger and a default legal entity</a:t>
            </a:r>
            <a:r>
              <a:rPr lang="en-US" sz="1600">
                <a:latin typeface="Arial" panose="020B0604020202020204" pitchFamily="34" charset="0"/>
                <a:cs typeface="Arial" panose="020B0604020202020204" pitchFamily="34" charset="0"/>
              </a:rPr>
              <a:t>.</a:t>
            </a:r>
            <a:endParaRPr lang="en-US">
              <a:latin typeface="Arial" panose="020B0604020202020204" pitchFamily="34" charset="0"/>
              <a:cs typeface="Arial" panose="020B0604020202020204" pitchFamily="34" charset="0"/>
            </a:endParaRPr>
          </a:p>
        </p:txBody>
      </p:sp>
      <p:cxnSp>
        <p:nvCxnSpPr>
          <p:cNvPr id="15" name="AutoShape 9">
            <a:extLst>
              <a:ext uri="{FF2B5EF4-FFF2-40B4-BE49-F238E27FC236}">
                <a16:creationId xmlns:a16="http://schemas.microsoft.com/office/drawing/2014/main" id="{CCFC6A2E-2FB5-410C-9C14-0668E031E2A9}"/>
              </a:ext>
            </a:extLst>
          </p:cNvPr>
          <p:cNvCxnSpPr>
            <a:cxnSpLocks noChangeShapeType="1"/>
            <a:stCxn id="19" idx="3"/>
          </p:cNvCxnSpPr>
          <p:nvPr/>
        </p:nvCxnSpPr>
        <p:spPr bwMode="auto">
          <a:xfrm>
            <a:off x="1732200" y="3299445"/>
            <a:ext cx="807684" cy="354068"/>
          </a:xfrm>
          <a:prstGeom prst="bentConnector3">
            <a:avLst>
              <a:gd name="adj1" fmla="val 50000"/>
            </a:avLst>
          </a:prstGeom>
          <a:noFill/>
          <a:ln w="6350">
            <a:solidFill>
              <a:srgbClr val="BBBCBC"/>
            </a:solidFill>
            <a:miter lim="800000"/>
            <a:headEnd type="none" w="sm" len="sm"/>
            <a:tailEnd type="none" w="sm" len="sm"/>
          </a:ln>
        </p:spPr>
      </p:cxnSp>
      <p:cxnSp>
        <p:nvCxnSpPr>
          <p:cNvPr id="16" name="AutoShape 10">
            <a:extLst>
              <a:ext uri="{FF2B5EF4-FFF2-40B4-BE49-F238E27FC236}">
                <a16:creationId xmlns:a16="http://schemas.microsoft.com/office/drawing/2014/main" id="{C96E52B9-5676-4144-A2FD-32FF4CB8EA1D}"/>
              </a:ext>
            </a:extLst>
          </p:cNvPr>
          <p:cNvCxnSpPr>
            <a:cxnSpLocks noChangeShapeType="1"/>
          </p:cNvCxnSpPr>
          <p:nvPr/>
        </p:nvCxnSpPr>
        <p:spPr bwMode="auto">
          <a:xfrm flipV="1">
            <a:off x="1752078" y="1768657"/>
            <a:ext cx="757989" cy="1530788"/>
          </a:xfrm>
          <a:prstGeom prst="bentConnector3">
            <a:avLst>
              <a:gd name="adj1" fmla="val 50000"/>
            </a:avLst>
          </a:prstGeom>
          <a:noFill/>
          <a:ln w="6350">
            <a:solidFill>
              <a:srgbClr val="BBBCBC"/>
            </a:solidFill>
            <a:miter lim="800000"/>
            <a:headEnd type="none" w="sm" len="sm"/>
            <a:tailEnd type="none" w="sm" len="sm"/>
          </a:ln>
        </p:spPr>
      </p:cxnSp>
      <p:cxnSp>
        <p:nvCxnSpPr>
          <p:cNvPr id="17" name="AutoShape 11">
            <a:extLst>
              <a:ext uri="{FF2B5EF4-FFF2-40B4-BE49-F238E27FC236}">
                <a16:creationId xmlns:a16="http://schemas.microsoft.com/office/drawing/2014/main" id="{9F7088D7-BDF0-4A61-A711-66FC6C89C3C2}"/>
              </a:ext>
            </a:extLst>
          </p:cNvPr>
          <p:cNvCxnSpPr>
            <a:cxnSpLocks noChangeShapeType="1"/>
            <a:stCxn id="19" idx="3"/>
          </p:cNvCxnSpPr>
          <p:nvPr/>
        </p:nvCxnSpPr>
        <p:spPr bwMode="auto">
          <a:xfrm flipV="1">
            <a:off x="1732200" y="2491551"/>
            <a:ext cx="811389" cy="807894"/>
          </a:xfrm>
          <a:prstGeom prst="bentConnector3">
            <a:avLst>
              <a:gd name="adj1" fmla="val 50000"/>
            </a:avLst>
          </a:prstGeom>
          <a:noFill/>
          <a:ln w="6350">
            <a:solidFill>
              <a:srgbClr val="BBBCBC"/>
            </a:solidFill>
            <a:miter lim="800000"/>
            <a:headEnd type="none" w="sm" len="sm"/>
            <a:tailEnd type="none" w="sm" len="sm"/>
          </a:ln>
        </p:spPr>
      </p:cxnSp>
      <p:cxnSp>
        <p:nvCxnSpPr>
          <p:cNvPr id="18" name="AutoShape 14">
            <a:extLst>
              <a:ext uri="{FF2B5EF4-FFF2-40B4-BE49-F238E27FC236}">
                <a16:creationId xmlns:a16="http://schemas.microsoft.com/office/drawing/2014/main" id="{D3AFA1D8-44D8-4A00-96E3-88509D634703}"/>
              </a:ext>
            </a:extLst>
          </p:cNvPr>
          <p:cNvCxnSpPr>
            <a:cxnSpLocks noChangeShapeType="1"/>
            <a:stCxn id="20" idx="1"/>
            <a:endCxn id="19" idx="3"/>
          </p:cNvCxnSpPr>
          <p:nvPr/>
        </p:nvCxnSpPr>
        <p:spPr bwMode="auto">
          <a:xfrm rot="10800000">
            <a:off x="1732200" y="3299445"/>
            <a:ext cx="708294" cy="984144"/>
          </a:xfrm>
          <a:prstGeom prst="bentConnector3">
            <a:avLst>
              <a:gd name="adj1" fmla="val 50000"/>
            </a:avLst>
          </a:prstGeom>
          <a:noFill/>
          <a:ln w="6350">
            <a:solidFill>
              <a:srgbClr val="BBBCBC"/>
            </a:solidFill>
            <a:miter lim="800000"/>
            <a:headEnd type="none" w="sm" len="sm"/>
            <a:tailEnd type="none" w="med" len="lg"/>
          </a:ln>
        </p:spPr>
      </p:cxnSp>
      <p:sp>
        <p:nvSpPr>
          <p:cNvPr id="19" name="Rectangle: Rounded Corners 10">
            <a:extLst>
              <a:ext uri="{FF2B5EF4-FFF2-40B4-BE49-F238E27FC236}">
                <a16:creationId xmlns:a16="http://schemas.microsoft.com/office/drawing/2014/main" id="{37893E8A-AA00-49A2-A42F-5AA3C7D8CB87}"/>
              </a:ext>
            </a:extLst>
          </p:cNvPr>
          <p:cNvSpPr>
            <a:spLocks noChangeArrowheads="1"/>
          </p:cNvSpPr>
          <p:nvPr/>
        </p:nvSpPr>
        <p:spPr bwMode="auto">
          <a:xfrm>
            <a:off x="485291" y="3025125"/>
            <a:ext cx="1246909" cy="548640"/>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Business Unit</a:t>
            </a:r>
          </a:p>
        </p:txBody>
      </p:sp>
      <p:sp>
        <p:nvSpPr>
          <p:cNvPr id="20" name="Rectangle: Rounded Corners 11">
            <a:extLst>
              <a:ext uri="{FF2B5EF4-FFF2-40B4-BE49-F238E27FC236}">
                <a16:creationId xmlns:a16="http://schemas.microsoft.com/office/drawing/2014/main" id="{E1656985-7FA7-4335-86AD-C49DCC5EDF3C}"/>
              </a:ext>
            </a:extLst>
          </p:cNvPr>
          <p:cNvSpPr>
            <a:spLocks noChangeArrowheads="1"/>
          </p:cNvSpPr>
          <p:nvPr/>
        </p:nvSpPr>
        <p:spPr bwMode="auto">
          <a:xfrm>
            <a:off x="2440494" y="4056878"/>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Bank Account Mgmt. &amp; Reconciliation</a:t>
            </a:r>
          </a:p>
        </p:txBody>
      </p:sp>
      <p:sp>
        <p:nvSpPr>
          <p:cNvPr id="21" name="Rectangle: Rounded Corners 12">
            <a:extLst>
              <a:ext uri="{FF2B5EF4-FFF2-40B4-BE49-F238E27FC236}">
                <a16:creationId xmlns:a16="http://schemas.microsoft.com/office/drawing/2014/main" id="{02371CBC-154D-44DE-AB23-5C9813AB6CC6}"/>
              </a:ext>
            </a:extLst>
          </p:cNvPr>
          <p:cNvSpPr>
            <a:spLocks noChangeArrowheads="1"/>
          </p:cNvSpPr>
          <p:nvPr/>
        </p:nvSpPr>
        <p:spPr bwMode="auto">
          <a:xfrm>
            <a:off x="2440494" y="3410752"/>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Procurement</a:t>
            </a:r>
          </a:p>
        </p:txBody>
      </p:sp>
      <p:sp>
        <p:nvSpPr>
          <p:cNvPr id="22" name="Rectangle: Rounded Corners 13">
            <a:extLst>
              <a:ext uri="{FF2B5EF4-FFF2-40B4-BE49-F238E27FC236}">
                <a16:creationId xmlns:a16="http://schemas.microsoft.com/office/drawing/2014/main" id="{F6C2F81D-109E-4395-9544-199BB51B1558}"/>
              </a:ext>
            </a:extLst>
          </p:cNvPr>
          <p:cNvSpPr>
            <a:spLocks noChangeArrowheads="1"/>
          </p:cNvSpPr>
          <p:nvPr/>
        </p:nvSpPr>
        <p:spPr bwMode="auto">
          <a:xfrm>
            <a:off x="2440494" y="1541946"/>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Invoicing</a:t>
            </a:r>
          </a:p>
        </p:txBody>
      </p:sp>
      <p:sp>
        <p:nvSpPr>
          <p:cNvPr id="23" name="Rectangle: Rounded Corners 14">
            <a:extLst>
              <a:ext uri="{FF2B5EF4-FFF2-40B4-BE49-F238E27FC236}">
                <a16:creationId xmlns:a16="http://schemas.microsoft.com/office/drawing/2014/main" id="{2F9054F0-5516-4AD6-A59B-6208D20FC045}"/>
              </a:ext>
            </a:extLst>
          </p:cNvPr>
          <p:cNvSpPr>
            <a:spLocks noChangeArrowheads="1"/>
          </p:cNvSpPr>
          <p:nvPr/>
        </p:nvSpPr>
        <p:spPr bwMode="auto">
          <a:xfrm>
            <a:off x="2444199" y="2158254"/>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Receivables and Collections</a:t>
            </a:r>
          </a:p>
        </p:txBody>
      </p:sp>
      <p:sp>
        <p:nvSpPr>
          <p:cNvPr id="24" name="Rectangle: Rounded Corners 15">
            <a:extLst>
              <a:ext uri="{FF2B5EF4-FFF2-40B4-BE49-F238E27FC236}">
                <a16:creationId xmlns:a16="http://schemas.microsoft.com/office/drawing/2014/main" id="{6E2E7915-C701-4A57-B1AA-E806B5C33BF4}"/>
              </a:ext>
            </a:extLst>
          </p:cNvPr>
          <p:cNvSpPr>
            <a:spLocks noChangeArrowheads="1"/>
          </p:cNvSpPr>
          <p:nvPr/>
        </p:nvSpPr>
        <p:spPr bwMode="auto">
          <a:xfrm>
            <a:off x="2450433" y="2784503"/>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Requisitioning</a:t>
            </a:r>
          </a:p>
        </p:txBody>
      </p:sp>
      <p:cxnSp>
        <p:nvCxnSpPr>
          <p:cNvPr id="25" name="Straight Connector 24">
            <a:extLst>
              <a:ext uri="{FF2B5EF4-FFF2-40B4-BE49-F238E27FC236}">
                <a16:creationId xmlns:a16="http://schemas.microsoft.com/office/drawing/2014/main" id="{4B802805-4455-4FE4-8470-00EC60D69E06}"/>
              </a:ext>
            </a:extLst>
          </p:cNvPr>
          <p:cNvCxnSpPr>
            <a:cxnSpLocks/>
          </p:cNvCxnSpPr>
          <p:nvPr/>
        </p:nvCxnSpPr>
        <p:spPr>
          <a:xfrm>
            <a:off x="2136042" y="3040858"/>
            <a:ext cx="297142" cy="0"/>
          </a:xfrm>
          <a:prstGeom prst="line">
            <a:avLst/>
          </a:prstGeom>
          <a:noFill/>
          <a:ln w="6350">
            <a:solidFill>
              <a:srgbClr val="BBBCBC"/>
            </a:solidFill>
            <a:miter lim="800000"/>
            <a:headEnd type="none" w="sm" len="sm"/>
            <a:tailEnd type="none" w="sm" len="sm"/>
          </a:ln>
        </p:spPr>
      </p:cxnSp>
      <p:sp>
        <p:nvSpPr>
          <p:cNvPr id="26" name="TextBox 25">
            <a:extLst>
              <a:ext uri="{FF2B5EF4-FFF2-40B4-BE49-F238E27FC236}">
                <a16:creationId xmlns:a16="http://schemas.microsoft.com/office/drawing/2014/main" id="{20EBFFE5-4C1F-4685-80D6-35A43DF161D5}"/>
              </a:ext>
            </a:extLst>
          </p:cNvPr>
          <p:cNvSpPr txBox="1"/>
          <p:nvPr/>
        </p:nvSpPr>
        <p:spPr bwMode="gray">
          <a:xfrm rot="16200000">
            <a:off x="996078" y="3122397"/>
            <a:ext cx="2168537" cy="226711"/>
          </a:xfrm>
          <a:prstGeom prst="rect">
            <a:avLst/>
          </a:prstGeom>
        </p:spPr>
        <p:txBody>
          <a:bodyPr wrap="square" lIns="0" rIns="0" rtlCol="0" anchor="b" anchorCtr="0">
            <a:normAutofit/>
          </a:bodyPr>
          <a:lstStyle/>
          <a:p>
            <a:pPr>
              <a:lnSpc>
                <a:spcPts val="900"/>
              </a:lnSpc>
            </a:pPr>
            <a:r>
              <a:rPr lang="en-US" sz="1050" b="1">
                <a:solidFill>
                  <a:schemeClr val="tx1"/>
                </a:solidFill>
                <a:latin typeface="Arial" panose="020B0604020202020204" pitchFamily="34" charset="0"/>
                <a:cs typeface="Arial" panose="020B0604020202020204" pitchFamily="34" charset="0"/>
              </a:rPr>
              <a:t>Business Functions</a:t>
            </a:r>
          </a:p>
        </p:txBody>
      </p:sp>
      <p:sp>
        <p:nvSpPr>
          <p:cNvPr id="27" name="Rectangle: Rounded Corners 26">
            <a:extLst>
              <a:ext uri="{FF2B5EF4-FFF2-40B4-BE49-F238E27FC236}">
                <a16:creationId xmlns:a16="http://schemas.microsoft.com/office/drawing/2014/main" id="{678D9A66-D3D7-4846-AE71-C446E65A9068}"/>
              </a:ext>
            </a:extLst>
          </p:cNvPr>
          <p:cNvSpPr>
            <a:spLocks noChangeArrowheads="1"/>
          </p:cNvSpPr>
          <p:nvPr/>
        </p:nvSpPr>
        <p:spPr bwMode="auto">
          <a:xfrm>
            <a:off x="2440494" y="4703004"/>
            <a:ext cx="1259378" cy="453422"/>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altLang="ja-JP" sz="1050">
                <a:solidFill>
                  <a:schemeClr val="bg1"/>
                </a:solidFill>
                <a:latin typeface="Arial" panose="020B0604020202020204" pitchFamily="34" charset="0"/>
                <a:ea typeface="ＭＳ Ｐゴシック" pitchFamily="50" charset="-128"/>
                <a:cs typeface="Arial" panose="020B0604020202020204" pitchFamily="34" charset="0"/>
              </a:rPr>
              <a:t>Expenses</a:t>
            </a:r>
          </a:p>
        </p:txBody>
      </p:sp>
      <p:cxnSp>
        <p:nvCxnSpPr>
          <p:cNvPr id="28" name="AutoShape 11">
            <a:extLst>
              <a:ext uri="{FF2B5EF4-FFF2-40B4-BE49-F238E27FC236}">
                <a16:creationId xmlns:a16="http://schemas.microsoft.com/office/drawing/2014/main" id="{6CFBC029-BB67-4717-BE4E-DFA5B0B2D3F0}"/>
              </a:ext>
            </a:extLst>
          </p:cNvPr>
          <p:cNvCxnSpPr>
            <a:cxnSpLocks noChangeShapeType="1"/>
            <a:stCxn id="19" idx="3"/>
            <a:endCxn id="27" idx="1"/>
          </p:cNvCxnSpPr>
          <p:nvPr/>
        </p:nvCxnSpPr>
        <p:spPr bwMode="auto">
          <a:xfrm>
            <a:off x="1732200" y="3299445"/>
            <a:ext cx="708294" cy="1630270"/>
          </a:xfrm>
          <a:prstGeom prst="bentConnector3">
            <a:avLst>
              <a:gd name="adj1" fmla="val 50000"/>
            </a:avLst>
          </a:prstGeom>
          <a:noFill/>
          <a:ln w="6350">
            <a:solidFill>
              <a:srgbClr val="BBBCBC"/>
            </a:solidFill>
            <a:miter lim="800000"/>
            <a:headEnd type="none" w="sm" len="sm"/>
            <a:tailEnd type="none" w="sm" len="sm"/>
          </a:ln>
        </p:spPr>
      </p:cxnSp>
      <p:graphicFrame>
        <p:nvGraphicFramePr>
          <p:cNvPr id="29" name="Table 28">
            <a:extLst>
              <a:ext uri="{FF2B5EF4-FFF2-40B4-BE49-F238E27FC236}">
                <a16:creationId xmlns:a16="http://schemas.microsoft.com/office/drawing/2014/main" id="{60D37A97-AE8E-458E-9215-1803F8CE6C39}"/>
              </a:ext>
            </a:extLst>
          </p:cNvPr>
          <p:cNvGraphicFramePr>
            <a:graphicFrameLocks noGrp="1"/>
          </p:cNvGraphicFramePr>
          <p:nvPr>
            <p:extLst>
              <p:ext uri="{D42A27DB-BD31-4B8C-83A1-F6EECF244321}">
                <p14:modId xmlns:p14="http://schemas.microsoft.com/office/powerpoint/2010/main" val="2593237427"/>
              </p:ext>
            </p:extLst>
          </p:nvPr>
        </p:nvGraphicFramePr>
        <p:xfrm>
          <a:off x="5156265" y="5643282"/>
          <a:ext cx="5849739" cy="868679"/>
        </p:xfrm>
        <a:graphic>
          <a:graphicData uri="http://schemas.openxmlformats.org/drawingml/2006/table">
            <a:tbl>
              <a:tblPr firstRow="1" bandRow="1">
                <a:tableStyleId>{C083E6E3-FA7D-4D7B-A595-EF9225AFEA82}</a:tableStyleId>
              </a:tblPr>
              <a:tblGrid>
                <a:gridCol w="5849739">
                  <a:extLst>
                    <a:ext uri="{9D8B030D-6E8A-4147-A177-3AD203B41FA5}">
                      <a16:colId xmlns:a16="http://schemas.microsoft.com/office/drawing/2014/main" val="3013510707"/>
                    </a:ext>
                  </a:extLst>
                </a:gridCol>
              </a:tblGrid>
              <a:tr h="427947">
                <a:tc>
                  <a:txBody>
                    <a:bodyPr/>
                    <a:lstStyle/>
                    <a:p>
                      <a:pPr algn="ctr"/>
                      <a:r>
                        <a:rPr lang="en-US" sz="1600"/>
                        <a:t>Business Unit Considerations</a:t>
                      </a:r>
                    </a:p>
                  </a:txBody>
                  <a:tcPr/>
                </a:tc>
                <a:extLst>
                  <a:ext uri="{0D108BD9-81ED-4DB2-BD59-A6C34878D82A}">
                    <a16:rowId xmlns:a16="http://schemas.microsoft.com/office/drawing/2014/main" val="1135557473"/>
                  </a:ext>
                </a:extLst>
              </a:tr>
              <a:tr h="440732">
                <a:tc>
                  <a:txBody>
                    <a:bodyPr/>
                    <a:lstStyle/>
                    <a:p>
                      <a:pPr marL="0" algn="l" defTabSz="1219170" rtl="0" eaLnBrk="1" latinLnBrk="0" hangingPunct="1"/>
                      <a:r>
                        <a:rPr lang="en-US" sz="1400" kern="1200"/>
                        <a:t>Centralized Vs Decentralized Models</a:t>
                      </a:r>
                      <a:endParaRPr lang="en-US" sz="1400" kern="1200">
                        <a:solidFill>
                          <a:schemeClr val="tx1"/>
                        </a:solidFill>
                        <a:latin typeface="+mn-lt"/>
                        <a:ea typeface="+mn-ea"/>
                        <a:cs typeface="+mn-cs"/>
                      </a:endParaRPr>
                    </a:p>
                  </a:txBody>
                  <a:tcPr anchor="ctr"/>
                </a:tc>
                <a:extLst>
                  <a:ext uri="{0D108BD9-81ED-4DB2-BD59-A6C34878D82A}">
                    <a16:rowId xmlns:a16="http://schemas.microsoft.com/office/drawing/2014/main" val="2682540196"/>
                  </a:ext>
                </a:extLst>
              </a:tr>
            </a:tbl>
          </a:graphicData>
        </a:graphic>
      </p:graphicFrame>
      <p:sp>
        <p:nvSpPr>
          <p:cNvPr id="30" name="Rectangle: Rounded Corners 48">
            <a:extLst>
              <a:ext uri="{FF2B5EF4-FFF2-40B4-BE49-F238E27FC236}">
                <a16:creationId xmlns:a16="http://schemas.microsoft.com/office/drawing/2014/main" id="{56427E39-CF6D-41B9-B2D3-B1B6163D314E}"/>
              </a:ext>
            </a:extLst>
          </p:cNvPr>
          <p:cNvSpPr/>
          <p:nvPr/>
        </p:nvSpPr>
        <p:spPr bwMode="gray">
          <a:xfrm>
            <a:off x="1963064" y="6218659"/>
            <a:ext cx="2169958" cy="579055"/>
          </a:xfrm>
          <a:prstGeom prst="roundRect">
            <a:avLst/>
          </a:prstGeom>
          <a:solidFill>
            <a:schemeClr val="accent3"/>
          </a:solidFill>
          <a:ln w="19050" algn="ctr">
            <a:noFill/>
            <a:miter lim="800000"/>
            <a:headEnd type="none" w="sm" len="sm"/>
            <a:tailEnd type="none" w="med" len="lg"/>
          </a:ln>
        </p:spPr>
        <p:txBody>
          <a:bodyPr lIns="88900" tIns="88900" rIns="88900" bIns="88900" anchor="ctr"/>
          <a:lstStyle/>
          <a:p>
            <a:pPr algn="ctr">
              <a:spcBef>
                <a:spcPts val="200"/>
              </a:spcBef>
            </a:pPr>
            <a:r>
              <a:rPr lang="en-US" sz="1050" b="1">
                <a:solidFill>
                  <a:schemeClr val="bg1"/>
                </a:solidFill>
                <a:latin typeface="Arial" panose="020B0604020202020204" pitchFamily="34" charset="0"/>
                <a:ea typeface="ＭＳ Ｐゴシック" pitchFamily="50" charset="-128"/>
                <a:cs typeface="Arial" panose="020B0604020202020204" pitchFamily="34" charset="0"/>
              </a:rPr>
              <a:t>Ledger</a:t>
            </a:r>
          </a:p>
        </p:txBody>
      </p:sp>
      <p:sp>
        <p:nvSpPr>
          <p:cNvPr id="31" name="TextBox 30">
            <a:extLst>
              <a:ext uri="{FF2B5EF4-FFF2-40B4-BE49-F238E27FC236}">
                <a16:creationId xmlns:a16="http://schemas.microsoft.com/office/drawing/2014/main" id="{1D290A6F-A7AD-4546-9467-31526E08D181}"/>
              </a:ext>
            </a:extLst>
          </p:cNvPr>
          <p:cNvSpPr txBox="1"/>
          <p:nvPr/>
        </p:nvSpPr>
        <p:spPr bwMode="gray">
          <a:xfrm>
            <a:off x="2433184" y="1182166"/>
            <a:ext cx="1388741" cy="332052"/>
          </a:xfrm>
          <a:prstGeom prst="rect">
            <a:avLst/>
          </a:prstGeom>
        </p:spPr>
        <p:txBody>
          <a:bodyPr wrap="square" lIns="0" rIns="0" rtlCol="0" anchor="b" anchorCtr="0">
            <a:normAutofit/>
          </a:bodyPr>
          <a:lstStyle/>
          <a:p>
            <a:pPr algn="ctr">
              <a:lnSpc>
                <a:spcPts val="900"/>
              </a:lnSpc>
            </a:pPr>
            <a:r>
              <a:rPr lang="en-US" sz="1300" b="1">
                <a:solidFill>
                  <a:schemeClr val="tx1"/>
                </a:solidFill>
                <a:latin typeface="Arial" panose="020B0604020202020204" pitchFamily="34" charset="0"/>
                <a:cs typeface="Arial" panose="020B0604020202020204" pitchFamily="34" charset="0"/>
              </a:rPr>
              <a:t>Sub ledger</a:t>
            </a:r>
          </a:p>
        </p:txBody>
      </p:sp>
      <p:sp>
        <p:nvSpPr>
          <p:cNvPr id="32" name="Title 2">
            <a:extLst>
              <a:ext uri="{FF2B5EF4-FFF2-40B4-BE49-F238E27FC236}">
                <a16:creationId xmlns:a16="http://schemas.microsoft.com/office/drawing/2014/main" id="{B0E3A81F-4E1A-46EF-9FEA-53770B8CC0C6}"/>
              </a:ext>
            </a:extLst>
          </p:cNvPr>
          <p:cNvSpPr txBox="1">
            <a:spLocks/>
          </p:cNvSpPr>
          <p:nvPr/>
        </p:nvSpPr>
        <p:spPr bwMode="gray">
          <a:xfrm>
            <a:off x="457200" y="365760"/>
            <a:ext cx="11252200" cy="334102"/>
          </a:xfrm>
          <a:prstGeom prst="rect">
            <a:avLst/>
          </a:prstGeom>
        </p:spPr>
        <p:txBody>
          <a:bodyPr vert="horz" lIns="0" tIns="0" rIns="0" bIns="0" rtlCol="0" anchor="t" anchorCtr="0">
            <a:noAutofit/>
          </a:bodyPr>
          <a:lstStyle>
            <a:lvl1pPr algn="l" defTabSz="914400" rtl="0" eaLnBrk="1" latinLnBrk="0" hangingPunct="1">
              <a:spcBef>
                <a:spcPct val="0"/>
              </a:spcBef>
              <a:buNone/>
              <a:defRPr sz="2000" kern="1200">
                <a:solidFill>
                  <a:schemeClr val="tx1"/>
                </a:solidFill>
                <a:latin typeface="+mn-lt"/>
                <a:ea typeface="+mj-ea"/>
                <a:cs typeface="Calibri Light" panose="020F0302020204030204" pitchFamily="34" charset="0"/>
              </a:defRPr>
            </a:lvl1pPr>
          </a:lstStyle>
          <a:p>
            <a:r>
              <a:rPr lang="en-US" sz="3000" b="1"/>
              <a:t>Enterprise Structure – Definition [Cont.]</a:t>
            </a:r>
          </a:p>
        </p:txBody>
      </p:sp>
    </p:spTree>
    <p:extLst>
      <p:ext uri="{BB962C8B-B14F-4D97-AF65-F5344CB8AC3E}">
        <p14:creationId xmlns:p14="http://schemas.microsoft.com/office/powerpoint/2010/main" val="38349520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65760"/>
            <a:ext cx="11252200" cy="334102"/>
          </a:xfrm>
        </p:spPr>
        <p:txBody>
          <a:bodyPr/>
          <a:lstStyle/>
          <a:p>
            <a:r>
              <a:rPr lang="en-US" sz="3000" b="1"/>
              <a:t>Business Units – Centralized vs. Decentralized model</a:t>
            </a:r>
          </a:p>
        </p:txBody>
      </p:sp>
      <p:sp>
        <p:nvSpPr>
          <p:cNvPr id="21" name="Rectangle: Rounded Corners 36">
            <a:extLst>
              <a:ext uri="{FF2B5EF4-FFF2-40B4-BE49-F238E27FC236}">
                <a16:creationId xmlns:a16="http://schemas.microsoft.com/office/drawing/2014/main" id="{2AAA2B72-C9A8-4F17-81D2-4DC6468AED53}"/>
              </a:ext>
            </a:extLst>
          </p:cNvPr>
          <p:cNvSpPr/>
          <p:nvPr/>
        </p:nvSpPr>
        <p:spPr bwMode="gray">
          <a:xfrm>
            <a:off x="4604782" y="1260616"/>
            <a:ext cx="3196192" cy="2114053"/>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Arial" panose="020B0604020202020204" pitchFamily="34" charset="0"/>
              <a:cs typeface="Arial" panose="020B0604020202020204" pitchFamily="34" charset="0"/>
            </a:endParaRPr>
          </a:p>
        </p:txBody>
      </p:sp>
      <p:sp>
        <p:nvSpPr>
          <p:cNvPr id="22" name="Rectangle: Rounded Corners 34">
            <a:extLst>
              <a:ext uri="{FF2B5EF4-FFF2-40B4-BE49-F238E27FC236}">
                <a16:creationId xmlns:a16="http://schemas.microsoft.com/office/drawing/2014/main" id="{15E30979-D4E0-4C12-AA82-06A91ABA8965}"/>
              </a:ext>
            </a:extLst>
          </p:cNvPr>
          <p:cNvSpPr/>
          <p:nvPr/>
        </p:nvSpPr>
        <p:spPr bwMode="gray">
          <a:xfrm>
            <a:off x="126209" y="1260617"/>
            <a:ext cx="4174430" cy="2114052"/>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400" b="1">
              <a:solidFill>
                <a:schemeClr val="bg1"/>
              </a:solidFill>
              <a:latin typeface="Arial" panose="020B0604020202020204" pitchFamily="34" charset="0"/>
              <a:cs typeface="Arial" panose="020B0604020202020204" pitchFamily="34" charset="0"/>
            </a:endParaRPr>
          </a:p>
        </p:txBody>
      </p:sp>
      <p:graphicFrame>
        <p:nvGraphicFramePr>
          <p:cNvPr id="23" name="Table 22">
            <a:extLst>
              <a:ext uri="{FF2B5EF4-FFF2-40B4-BE49-F238E27FC236}">
                <a16:creationId xmlns:a16="http://schemas.microsoft.com/office/drawing/2014/main" id="{6FD4A5AC-35E0-424B-8B63-79056384372F}"/>
              </a:ext>
            </a:extLst>
          </p:cNvPr>
          <p:cNvGraphicFramePr>
            <a:graphicFrameLocks noGrp="1"/>
          </p:cNvGraphicFramePr>
          <p:nvPr>
            <p:extLst>
              <p:ext uri="{D42A27DB-BD31-4B8C-83A1-F6EECF244321}">
                <p14:modId xmlns:p14="http://schemas.microsoft.com/office/powerpoint/2010/main" val="3798887975"/>
              </p:ext>
            </p:extLst>
          </p:nvPr>
        </p:nvGraphicFramePr>
        <p:xfrm>
          <a:off x="200202" y="1781498"/>
          <a:ext cx="3991105" cy="965200"/>
        </p:xfrm>
        <a:graphic>
          <a:graphicData uri="http://schemas.openxmlformats.org/drawingml/2006/table">
            <a:tbl>
              <a:tblPr firstRow="1" bandRow="1">
                <a:tableStyleId>{2D5ABB26-0587-4C30-8999-92F81FD0307C}</a:tableStyleId>
              </a:tblPr>
              <a:tblGrid>
                <a:gridCol w="1317479">
                  <a:extLst>
                    <a:ext uri="{9D8B030D-6E8A-4147-A177-3AD203B41FA5}">
                      <a16:colId xmlns:a16="http://schemas.microsoft.com/office/drawing/2014/main" val="3658848660"/>
                    </a:ext>
                  </a:extLst>
                </a:gridCol>
                <a:gridCol w="1401418">
                  <a:extLst>
                    <a:ext uri="{9D8B030D-6E8A-4147-A177-3AD203B41FA5}">
                      <a16:colId xmlns:a16="http://schemas.microsoft.com/office/drawing/2014/main" val="2644655866"/>
                    </a:ext>
                  </a:extLst>
                </a:gridCol>
                <a:gridCol w="1272208">
                  <a:extLst>
                    <a:ext uri="{9D8B030D-6E8A-4147-A177-3AD203B41FA5}">
                      <a16:colId xmlns:a16="http://schemas.microsoft.com/office/drawing/2014/main" val="3443741295"/>
                    </a:ext>
                  </a:extLst>
                </a:gridCol>
              </a:tblGrid>
              <a:tr h="370840">
                <a:tc>
                  <a:txBody>
                    <a:bodyPr/>
                    <a:lstStyle/>
                    <a:p>
                      <a:pPr algn="ctr"/>
                      <a:r>
                        <a:rPr lang="en-US" sz="1200" b="1">
                          <a:solidFill>
                            <a:schemeClr val="bg1"/>
                          </a:solidFill>
                          <a:latin typeface="Arial" panose="020B0604020202020204" pitchFamily="34" charset="0"/>
                          <a:cs typeface="Arial" panose="020B0604020202020204" pitchFamily="34" charset="0"/>
                        </a:rPr>
                        <a:t>BU1</a:t>
                      </a:r>
                    </a:p>
                  </a:txBody>
                  <a:tcPr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200" b="1">
                          <a:solidFill>
                            <a:schemeClr val="bg1"/>
                          </a:solidFill>
                          <a:latin typeface="Arial" panose="020B0604020202020204" pitchFamily="34" charset="0"/>
                          <a:cs typeface="Arial" panose="020B0604020202020204" pitchFamily="34" charset="0"/>
                        </a:rPr>
                        <a:t>BU2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3"/>
                    </a:solidFill>
                  </a:tcPr>
                </a:tc>
                <a:tc>
                  <a:txBody>
                    <a:bodyPr/>
                    <a:lstStyle/>
                    <a:p>
                      <a:pPr algn="ctr"/>
                      <a:r>
                        <a:rPr lang="en-US" sz="1200" b="1">
                          <a:solidFill>
                            <a:schemeClr val="bg1"/>
                          </a:solidFill>
                          <a:latin typeface="Arial" panose="020B0604020202020204" pitchFamily="34" charset="0"/>
                          <a:cs typeface="Arial" panose="020B0604020202020204" pitchFamily="34" charset="0"/>
                        </a:rPr>
                        <a:t>BU3</a:t>
                      </a:r>
                    </a:p>
                  </a:txBody>
                  <a:tcPr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accent3"/>
                    </a:solidFill>
                  </a:tcPr>
                </a:tc>
                <a:extLst>
                  <a:ext uri="{0D108BD9-81ED-4DB2-BD59-A6C34878D82A}">
                    <a16:rowId xmlns:a16="http://schemas.microsoft.com/office/drawing/2014/main" val="4205074714"/>
                  </a:ext>
                </a:extLst>
              </a:tr>
              <a:tr h="370840">
                <a:tc>
                  <a:txBody>
                    <a:bodyPr/>
                    <a:lstStyle/>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Requisitioning</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Procurement</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Payables</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Requisitioning</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Procurement </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Payables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Requisitioning</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Procurement</a:t>
                      </a:r>
                    </a:p>
                    <a:p>
                      <a:pPr marL="171450" indent="-171450">
                        <a:buFont typeface="Arial" panose="020B0604020202020204" pitchFamily="34" charset="0"/>
                        <a:buChar char="•"/>
                      </a:pPr>
                      <a:r>
                        <a:rPr lang="en-US" sz="1100">
                          <a:solidFill>
                            <a:schemeClr val="tx1"/>
                          </a:solidFill>
                          <a:latin typeface="Arial" panose="020B0604020202020204" pitchFamily="34" charset="0"/>
                          <a:cs typeface="Arial" panose="020B0604020202020204" pitchFamily="34" charset="0"/>
                        </a:rPr>
                        <a:t>Payables</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7736105"/>
                  </a:ext>
                </a:extLst>
              </a:tr>
            </a:tbl>
          </a:graphicData>
        </a:graphic>
      </p:graphicFrame>
      <p:graphicFrame>
        <p:nvGraphicFramePr>
          <p:cNvPr id="24" name="Table 23">
            <a:extLst>
              <a:ext uri="{FF2B5EF4-FFF2-40B4-BE49-F238E27FC236}">
                <a16:creationId xmlns:a16="http://schemas.microsoft.com/office/drawing/2014/main" id="{A89F0729-C817-4869-A135-8FBA15931B80}"/>
              </a:ext>
            </a:extLst>
          </p:cNvPr>
          <p:cNvGraphicFramePr>
            <a:graphicFrameLocks noGrp="1"/>
          </p:cNvGraphicFramePr>
          <p:nvPr>
            <p:extLst>
              <p:ext uri="{D42A27DB-BD31-4B8C-83A1-F6EECF244321}">
                <p14:modId xmlns:p14="http://schemas.microsoft.com/office/powerpoint/2010/main" val="566103746"/>
              </p:ext>
            </p:extLst>
          </p:nvPr>
        </p:nvGraphicFramePr>
        <p:xfrm>
          <a:off x="4656414" y="1759041"/>
          <a:ext cx="3043242" cy="1538095"/>
        </p:xfrm>
        <a:graphic>
          <a:graphicData uri="http://schemas.openxmlformats.org/drawingml/2006/table">
            <a:tbl>
              <a:tblPr firstRow="1" bandRow="1">
                <a:tableStyleId>{2D5ABB26-0587-4C30-8999-92F81FD0307C}</a:tableStyleId>
              </a:tblPr>
              <a:tblGrid>
                <a:gridCol w="1521621">
                  <a:extLst>
                    <a:ext uri="{9D8B030D-6E8A-4147-A177-3AD203B41FA5}">
                      <a16:colId xmlns:a16="http://schemas.microsoft.com/office/drawing/2014/main" val="3658848660"/>
                    </a:ext>
                  </a:extLst>
                </a:gridCol>
                <a:gridCol w="1521621">
                  <a:extLst>
                    <a:ext uri="{9D8B030D-6E8A-4147-A177-3AD203B41FA5}">
                      <a16:colId xmlns:a16="http://schemas.microsoft.com/office/drawing/2014/main" val="2644655866"/>
                    </a:ext>
                  </a:extLst>
                </a:gridCol>
              </a:tblGrid>
              <a:tr h="386157">
                <a:tc>
                  <a:txBody>
                    <a:bodyPr/>
                    <a:lstStyle/>
                    <a:p>
                      <a:pPr algn="ctr"/>
                      <a:r>
                        <a:rPr lang="en-US" sz="1200" b="1">
                          <a:solidFill>
                            <a:schemeClr val="bg1"/>
                          </a:solidFill>
                          <a:latin typeface="Arial" panose="020B0604020202020204" pitchFamily="34" charset="0"/>
                          <a:cs typeface="Arial" panose="020B0604020202020204" pitchFamily="34" charset="0"/>
                        </a:rPr>
                        <a:t>BU1</a:t>
                      </a:r>
                    </a:p>
                  </a:txBody>
                  <a:tcPr marL="82780" marR="8278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tc>
                  <a:txBody>
                    <a:bodyPr/>
                    <a:lstStyle/>
                    <a:p>
                      <a:pPr algn="ctr"/>
                      <a:r>
                        <a:rPr lang="en-US" sz="1200" b="1">
                          <a:solidFill>
                            <a:schemeClr val="bg1"/>
                          </a:solidFill>
                          <a:latin typeface="Arial" panose="020B0604020202020204" pitchFamily="34" charset="0"/>
                          <a:cs typeface="Arial" panose="020B0604020202020204" pitchFamily="34" charset="0"/>
                        </a:rPr>
                        <a:t>BU2</a:t>
                      </a:r>
                    </a:p>
                  </a:txBody>
                  <a:tcPr marL="82780" marR="8278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05074714"/>
                  </a:ext>
                </a:extLst>
              </a:tr>
              <a:tr h="557578">
                <a:tc>
                  <a:txBody>
                    <a:bodyPr/>
                    <a:lstStyle/>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Requisitioning</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Payables</a:t>
                      </a:r>
                    </a:p>
                    <a:p>
                      <a:pPr marL="0" indent="0">
                        <a:buFont typeface="Arial" panose="020B0604020202020204" pitchFamily="34" charset="0"/>
                        <a:buNone/>
                      </a:pPr>
                      <a:endParaRPr lang="en-US" sz="1100">
                        <a:latin typeface="Arial" panose="020B0604020202020204" pitchFamily="34" charset="0"/>
                        <a:cs typeface="Arial" panose="020B0604020202020204" pitchFamily="34" charset="0"/>
                      </a:endParaRPr>
                    </a:p>
                  </a:txBody>
                  <a:tcPr marL="82780" marR="82780">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Requisitioning </a:t>
                      </a:r>
                    </a:p>
                    <a:p>
                      <a:pPr marL="171450" indent="-171450">
                        <a:buFont typeface="Arial" panose="020B0604020202020204" pitchFamily="34" charset="0"/>
                        <a:buChar char="•"/>
                      </a:pPr>
                      <a:r>
                        <a:rPr lang="en-US" sz="1100">
                          <a:latin typeface="Arial" panose="020B0604020202020204" pitchFamily="34" charset="0"/>
                          <a:cs typeface="Arial" panose="020B0604020202020204" pitchFamily="34" charset="0"/>
                        </a:rPr>
                        <a:t>Payables</a:t>
                      </a:r>
                    </a:p>
                    <a:p>
                      <a:pPr marL="0" indent="0">
                        <a:buFont typeface="Arial" panose="020B0604020202020204" pitchFamily="34" charset="0"/>
                        <a:buNone/>
                      </a:pPr>
                      <a:endParaRPr lang="en-US" sz="1100">
                        <a:latin typeface="Arial" panose="020B0604020202020204" pitchFamily="34" charset="0"/>
                        <a:cs typeface="Arial" panose="020B0604020202020204" pitchFamily="34" charset="0"/>
                      </a:endParaRPr>
                    </a:p>
                  </a:txBody>
                  <a:tcPr marL="82780" marR="82780">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6105"/>
                  </a:ext>
                </a:extLst>
              </a:tr>
              <a:tr h="557578">
                <a:tc gridSpan="2">
                  <a:txBody>
                    <a:bodyPr/>
                    <a:lstStyle/>
                    <a:p>
                      <a:pPr marL="0" indent="0" algn="ctr">
                        <a:buFont typeface="Arial" panose="020B0604020202020204" pitchFamily="34" charset="0"/>
                        <a:buNone/>
                      </a:pPr>
                      <a:r>
                        <a:rPr lang="en-US" sz="1100" b="1"/>
                        <a:t>BU3</a:t>
                      </a:r>
                    </a:p>
                    <a:p>
                      <a:pPr marL="0" indent="0" algn="ctr">
                        <a:buFont typeface="Arial" panose="020B0604020202020204" pitchFamily="34" charset="0"/>
                        <a:buNone/>
                      </a:pPr>
                      <a:r>
                        <a:rPr lang="en-US" sz="1100"/>
                        <a:t> </a:t>
                      </a:r>
                      <a:r>
                        <a:rPr lang="en-US" sz="1100" kern="1200">
                          <a:solidFill>
                            <a:schemeClr val="tx1"/>
                          </a:solidFill>
                          <a:latin typeface="Arial" panose="020B0604020202020204" pitchFamily="34" charset="0"/>
                          <a:ea typeface="+mn-ea"/>
                          <a:cs typeface="Arial" panose="020B0604020202020204" pitchFamily="34" charset="0"/>
                        </a:rPr>
                        <a:t>Procurement Servicing Unit</a:t>
                      </a:r>
                    </a:p>
                  </a:txBody>
                  <a:tcPr marL="90535" marR="90535">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indent="0">
                        <a:buFont typeface="Arial" panose="020B0604020202020204" pitchFamily="34" charset="0"/>
                        <a:buNone/>
                      </a:pPr>
                      <a:endParaRPr lang="en-US" sz="1000"/>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63966406"/>
                  </a:ext>
                </a:extLst>
              </a:tr>
            </a:tbl>
          </a:graphicData>
        </a:graphic>
      </p:graphicFrame>
      <p:sp>
        <p:nvSpPr>
          <p:cNvPr id="25" name="Rectangle 24">
            <a:extLst>
              <a:ext uri="{FF2B5EF4-FFF2-40B4-BE49-F238E27FC236}">
                <a16:creationId xmlns:a16="http://schemas.microsoft.com/office/drawing/2014/main" id="{5B75514F-ABB9-422B-A2BF-8430F1AA17B4}"/>
              </a:ext>
            </a:extLst>
          </p:cNvPr>
          <p:cNvSpPr/>
          <p:nvPr/>
        </p:nvSpPr>
        <p:spPr bwMode="gray">
          <a:xfrm>
            <a:off x="494346" y="3452313"/>
            <a:ext cx="3816456" cy="628353"/>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a:latin typeface="Arial" panose="020B0604020202020204" pitchFamily="34" charset="0"/>
                <a:cs typeface="Arial" panose="020B0604020202020204" pitchFamily="34" charset="0"/>
              </a:rPr>
              <a:t>In a Decentralized model, each business unit performs all the business functions by itself. </a:t>
            </a:r>
            <a:r>
              <a:rPr lang="en-US" sz="1200">
                <a:solidFill>
                  <a:schemeClr val="bg1"/>
                </a:solidFill>
                <a:latin typeface="Arial" panose="020B0604020202020204" pitchFamily="34" charset="0"/>
                <a:cs typeface="Arial" panose="020B0604020202020204" pitchFamily="34" charset="0"/>
              </a:rPr>
              <a:t>s</a:t>
            </a:r>
            <a:endParaRPr lang="en-US" sz="1200">
              <a:latin typeface="Arial" panose="020B0604020202020204" pitchFamily="34" charset="0"/>
              <a:cs typeface="Arial" panose="020B0604020202020204" pitchFamily="34" charset="0"/>
            </a:endParaRPr>
          </a:p>
        </p:txBody>
      </p:sp>
      <p:sp>
        <p:nvSpPr>
          <p:cNvPr id="26" name="Rectangle 25">
            <a:extLst>
              <a:ext uri="{FF2B5EF4-FFF2-40B4-BE49-F238E27FC236}">
                <a16:creationId xmlns:a16="http://schemas.microsoft.com/office/drawing/2014/main" id="{37DE113E-9589-4DE4-BDAD-B15AB4F3C0F3}"/>
              </a:ext>
            </a:extLst>
          </p:cNvPr>
          <p:cNvSpPr/>
          <p:nvPr/>
        </p:nvSpPr>
        <p:spPr bwMode="gray">
          <a:xfrm>
            <a:off x="4774669" y="3465785"/>
            <a:ext cx="5565913" cy="706538"/>
          </a:xfrm>
          <a:prstGeom prst="rect">
            <a:avLst/>
          </a:prstGeom>
          <a:noFill/>
          <a:ln w="19050" algn="ctr">
            <a:noFill/>
            <a:miter lim="800000"/>
            <a:headEnd/>
            <a:tailEnd/>
          </a:ln>
        </p:spPr>
        <p:txBody>
          <a:bodyPr wrap="square" lIns="88900" tIns="88900" rIns="88900" bIns="88900" rtlCol="0" anchor="ctr"/>
          <a:lstStyle/>
          <a:p>
            <a:pPr>
              <a:lnSpc>
                <a:spcPct val="106000"/>
              </a:lnSpc>
              <a:buFont typeface="Wingdings 2" pitchFamily="18" charset="2"/>
              <a:buNone/>
            </a:pPr>
            <a:r>
              <a:rPr lang="en-US" sz="1400">
                <a:latin typeface="Arial" panose="020B0604020202020204" pitchFamily="34" charset="0"/>
                <a:cs typeface="Arial" panose="020B0604020202020204" pitchFamily="34" charset="0"/>
              </a:rPr>
              <a:t>In</a:t>
            </a:r>
            <a:r>
              <a:rPr lang="en-US" sz="1100">
                <a:latin typeface="Arial" panose="020B0604020202020204" pitchFamily="34" charset="0"/>
                <a:cs typeface="Arial" panose="020B0604020202020204" pitchFamily="34" charset="0"/>
              </a:rPr>
              <a:t> </a:t>
            </a:r>
            <a:r>
              <a:rPr lang="en-US" sz="1400">
                <a:latin typeface="Arial" panose="020B0604020202020204" pitchFamily="34" charset="0"/>
                <a:cs typeface="Arial" panose="020B0604020202020204" pitchFamily="34" charset="0"/>
              </a:rPr>
              <a:t>a hybrid model, few but not all functions are performed on behalf of other units.  In the above scenario, BU3 performs Procurement function on behalf of BUs 1 and 2</a:t>
            </a:r>
            <a:endParaRPr lang="en-US" sz="1100">
              <a:latin typeface="Arial" panose="020B0604020202020204" pitchFamily="34" charset="0"/>
              <a:cs typeface="Arial" panose="020B0604020202020204" pitchFamily="34" charset="0"/>
            </a:endParaRPr>
          </a:p>
        </p:txBody>
      </p:sp>
      <p:cxnSp>
        <p:nvCxnSpPr>
          <p:cNvPr id="27" name="Straight Connector 26">
            <a:extLst>
              <a:ext uri="{FF2B5EF4-FFF2-40B4-BE49-F238E27FC236}">
                <a16:creationId xmlns:a16="http://schemas.microsoft.com/office/drawing/2014/main" id="{98F9C7D9-CA5C-4591-9F5C-C06F4FD95995}"/>
              </a:ext>
            </a:extLst>
          </p:cNvPr>
          <p:cNvCxnSpPr>
            <a:cxnSpLocks/>
          </p:cNvCxnSpPr>
          <p:nvPr/>
        </p:nvCxnSpPr>
        <p:spPr>
          <a:xfrm flipH="1">
            <a:off x="4401235" y="907799"/>
            <a:ext cx="29817" cy="3316258"/>
          </a:xfrm>
          <a:prstGeom prst="line">
            <a:avLst/>
          </a:prstGeom>
          <a:ln w="28575">
            <a:solidFill>
              <a:schemeClr val="accent3">
                <a:lumMod val="50000"/>
              </a:schemeClr>
            </a:solidFill>
          </a:ln>
        </p:spPr>
        <p:style>
          <a:lnRef idx="1">
            <a:schemeClr val="dk1"/>
          </a:lnRef>
          <a:fillRef idx="0">
            <a:schemeClr val="dk1"/>
          </a:fillRef>
          <a:effectRef idx="0">
            <a:schemeClr val="dk1"/>
          </a:effectRef>
          <a:fontRef idx="minor">
            <a:schemeClr val="tx1"/>
          </a:fontRef>
        </p:style>
      </p:cxnSp>
      <p:sp>
        <p:nvSpPr>
          <p:cNvPr id="28" name="Rectangle 27">
            <a:extLst>
              <a:ext uri="{FF2B5EF4-FFF2-40B4-BE49-F238E27FC236}">
                <a16:creationId xmlns:a16="http://schemas.microsoft.com/office/drawing/2014/main" id="{382A197D-E0CD-455E-A727-1BEA9DED0386}"/>
              </a:ext>
            </a:extLst>
          </p:cNvPr>
          <p:cNvSpPr/>
          <p:nvPr/>
        </p:nvSpPr>
        <p:spPr bwMode="gray">
          <a:xfrm>
            <a:off x="854765" y="778890"/>
            <a:ext cx="2504658" cy="422683"/>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latin typeface="Arial" panose="020B0604020202020204" pitchFamily="34" charset="0"/>
                <a:cs typeface="Arial" panose="020B0604020202020204" pitchFamily="34" charset="0"/>
              </a:rPr>
              <a:t>Decentralized</a:t>
            </a:r>
          </a:p>
        </p:txBody>
      </p:sp>
      <p:sp>
        <p:nvSpPr>
          <p:cNvPr id="29" name="Rectangle 28">
            <a:extLst>
              <a:ext uri="{FF2B5EF4-FFF2-40B4-BE49-F238E27FC236}">
                <a16:creationId xmlns:a16="http://schemas.microsoft.com/office/drawing/2014/main" id="{6F8E932D-02A7-41EC-A67C-3632F2DBA0DE}"/>
              </a:ext>
            </a:extLst>
          </p:cNvPr>
          <p:cNvSpPr/>
          <p:nvPr/>
        </p:nvSpPr>
        <p:spPr bwMode="gray">
          <a:xfrm>
            <a:off x="4500220" y="778890"/>
            <a:ext cx="6343364" cy="422683"/>
          </a:xfrm>
          <a:prstGeom prst="rect">
            <a:avLst/>
          </a:prstGeom>
          <a:no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600" b="1">
                <a:latin typeface="Arial" panose="020B0604020202020204" pitchFamily="34" charset="0"/>
                <a:cs typeface="Arial" panose="020B0604020202020204" pitchFamily="34" charset="0"/>
              </a:rPr>
              <a:t>Centralized</a:t>
            </a:r>
          </a:p>
        </p:txBody>
      </p:sp>
      <p:sp>
        <p:nvSpPr>
          <p:cNvPr id="31" name="Rectangle: Rounded Corners 46">
            <a:extLst>
              <a:ext uri="{FF2B5EF4-FFF2-40B4-BE49-F238E27FC236}">
                <a16:creationId xmlns:a16="http://schemas.microsoft.com/office/drawing/2014/main" id="{26361140-CB96-4319-8867-3994CF1B2E49}"/>
              </a:ext>
            </a:extLst>
          </p:cNvPr>
          <p:cNvSpPr/>
          <p:nvPr/>
        </p:nvSpPr>
        <p:spPr bwMode="gray">
          <a:xfrm>
            <a:off x="8208115" y="1254657"/>
            <a:ext cx="2251181" cy="2114054"/>
          </a:xfrm>
          <a:prstGeom prst="roundRect">
            <a:avLst/>
          </a:prstGeom>
          <a:ln>
            <a:headEnd/>
            <a:tailEnd/>
          </a:ln>
        </p:spPr>
        <p:style>
          <a:lnRef idx="2">
            <a:schemeClr val="accent3"/>
          </a:lnRef>
          <a:fillRef idx="1">
            <a:schemeClr val="lt1"/>
          </a:fillRef>
          <a:effectRef idx="0">
            <a:schemeClr val="accent3"/>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latin typeface="Arial" panose="020B0604020202020204" pitchFamily="34" charset="0"/>
              <a:cs typeface="Arial" panose="020B0604020202020204" pitchFamily="34" charset="0"/>
            </a:endParaRPr>
          </a:p>
        </p:txBody>
      </p:sp>
      <p:graphicFrame>
        <p:nvGraphicFramePr>
          <p:cNvPr id="32" name="Table 31">
            <a:extLst>
              <a:ext uri="{FF2B5EF4-FFF2-40B4-BE49-F238E27FC236}">
                <a16:creationId xmlns:a16="http://schemas.microsoft.com/office/drawing/2014/main" id="{B1432AA7-28FE-416E-87A4-9B1B3F72BEAB}"/>
              </a:ext>
            </a:extLst>
          </p:cNvPr>
          <p:cNvGraphicFramePr>
            <a:graphicFrameLocks noGrp="1"/>
          </p:cNvGraphicFramePr>
          <p:nvPr>
            <p:extLst>
              <p:ext uri="{D42A27DB-BD31-4B8C-83A1-F6EECF244321}">
                <p14:modId xmlns:p14="http://schemas.microsoft.com/office/powerpoint/2010/main" val="1259409886"/>
              </p:ext>
            </p:extLst>
          </p:nvPr>
        </p:nvGraphicFramePr>
        <p:xfrm>
          <a:off x="8326826" y="1761620"/>
          <a:ext cx="2013756" cy="1395383"/>
        </p:xfrm>
        <a:graphic>
          <a:graphicData uri="http://schemas.openxmlformats.org/drawingml/2006/table">
            <a:tbl>
              <a:tblPr firstRow="1" bandRow="1">
                <a:tableStyleId>{2D5ABB26-0587-4C30-8999-92F81FD0307C}</a:tableStyleId>
              </a:tblPr>
              <a:tblGrid>
                <a:gridCol w="2013756">
                  <a:extLst>
                    <a:ext uri="{9D8B030D-6E8A-4147-A177-3AD203B41FA5}">
                      <a16:colId xmlns:a16="http://schemas.microsoft.com/office/drawing/2014/main" val="3658848660"/>
                    </a:ext>
                  </a:extLst>
                </a:gridCol>
              </a:tblGrid>
              <a:tr h="343823">
                <a:tc>
                  <a:txBody>
                    <a:bodyPr/>
                    <a:lstStyle/>
                    <a:p>
                      <a:pPr algn="ctr"/>
                      <a:r>
                        <a:rPr lang="en-US" sz="1200" b="1">
                          <a:solidFill>
                            <a:schemeClr val="bg1"/>
                          </a:solidFill>
                          <a:latin typeface="Arial" panose="020B0604020202020204" pitchFamily="34" charset="0"/>
                          <a:cs typeface="Arial" panose="020B0604020202020204" pitchFamily="34" charset="0"/>
                        </a:rPr>
                        <a:t>BU1</a:t>
                      </a:r>
                    </a:p>
                  </a:txBody>
                  <a:tcPr marL="78762" marR="7876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3"/>
                    </a:solidFill>
                  </a:tcPr>
                </a:tc>
                <a:extLst>
                  <a:ext uri="{0D108BD9-81ED-4DB2-BD59-A6C34878D82A}">
                    <a16:rowId xmlns:a16="http://schemas.microsoft.com/office/drawing/2014/main" val="4205074714"/>
                  </a:ext>
                </a:extLst>
              </a:tr>
              <a:tr h="557578">
                <a:tc>
                  <a:txBody>
                    <a:bodyPr/>
                    <a:lstStyle/>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Requisitioning</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Payables</a:t>
                      </a:r>
                    </a:p>
                    <a:p>
                      <a:pPr marL="171450" indent="-171450" algn="l">
                        <a:buFont typeface="Arial" panose="020B0604020202020204" pitchFamily="34" charset="0"/>
                        <a:buChar char="•"/>
                      </a:pPr>
                      <a:r>
                        <a:rPr lang="en-US" sz="1100">
                          <a:latin typeface="Arial" panose="020B0604020202020204" pitchFamily="34" charset="0"/>
                          <a:cs typeface="Arial" panose="020B0604020202020204" pitchFamily="34" charset="0"/>
                        </a:rPr>
                        <a:t>Procurement</a:t>
                      </a:r>
                    </a:p>
                    <a:p>
                      <a:pPr marL="0" indent="0" algn="ctr">
                        <a:buFont typeface="Arial" panose="020B0604020202020204" pitchFamily="34" charset="0"/>
                        <a:buNone/>
                      </a:pPr>
                      <a:endParaRPr lang="en-US" sz="1000"/>
                    </a:p>
                    <a:p>
                      <a:pPr marL="0" indent="0" algn="ctr">
                        <a:buFont typeface="Arial" panose="020B0604020202020204" pitchFamily="34" charset="0"/>
                        <a:buNone/>
                      </a:pPr>
                      <a:endParaRPr lang="en-US" sz="1000"/>
                    </a:p>
                    <a:p>
                      <a:pPr marL="0" indent="0" algn="l">
                        <a:buFont typeface="Arial" panose="020B0604020202020204" pitchFamily="34" charset="0"/>
                        <a:buNone/>
                      </a:pPr>
                      <a:endParaRPr lang="en-US" sz="1000"/>
                    </a:p>
                  </a:txBody>
                  <a:tcPr marL="78762" marR="78762">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736105"/>
                  </a:ext>
                </a:extLst>
              </a:tr>
            </a:tbl>
          </a:graphicData>
        </a:graphic>
      </p:graphicFrame>
      <p:cxnSp>
        <p:nvCxnSpPr>
          <p:cNvPr id="42" name="Straight Connector 41">
            <a:extLst>
              <a:ext uri="{FF2B5EF4-FFF2-40B4-BE49-F238E27FC236}">
                <a16:creationId xmlns:a16="http://schemas.microsoft.com/office/drawing/2014/main" id="{84B88461-10B7-43C4-87E6-DB32E5FF3CC8}"/>
              </a:ext>
            </a:extLst>
          </p:cNvPr>
          <p:cNvCxnSpPr>
            <a:cxnSpLocks/>
          </p:cNvCxnSpPr>
          <p:nvPr/>
        </p:nvCxnSpPr>
        <p:spPr>
          <a:xfrm flipH="1">
            <a:off x="7973786" y="1311081"/>
            <a:ext cx="29817" cy="2198434"/>
          </a:xfrm>
          <a:prstGeom prst="line">
            <a:avLst/>
          </a:prstGeom>
          <a:ln w="28575">
            <a:solidFill>
              <a:schemeClr val="accent3">
                <a:lumMod val="50000"/>
              </a:schemeClr>
            </a:solidFill>
          </a:ln>
        </p:spPr>
        <p:style>
          <a:lnRef idx="1">
            <a:schemeClr val="dk1"/>
          </a:lnRef>
          <a:fillRef idx="0">
            <a:schemeClr val="dk1"/>
          </a:fillRef>
          <a:effectRef idx="0">
            <a:schemeClr val="dk1"/>
          </a:effectRef>
          <a:fontRef idx="minor">
            <a:schemeClr val="tx1"/>
          </a:fontRef>
        </p:style>
      </p:cxnSp>
      <p:graphicFrame>
        <p:nvGraphicFramePr>
          <p:cNvPr id="43" name="Table 42">
            <a:extLst>
              <a:ext uri="{FF2B5EF4-FFF2-40B4-BE49-F238E27FC236}">
                <a16:creationId xmlns:a16="http://schemas.microsoft.com/office/drawing/2014/main" id="{53D7761B-71D1-496B-AA8F-7F408F34D1D8}"/>
              </a:ext>
            </a:extLst>
          </p:cNvPr>
          <p:cNvGraphicFramePr>
            <a:graphicFrameLocks noGrp="1"/>
          </p:cNvGraphicFramePr>
          <p:nvPr>
            <p:extLst>
              <p:ext uri="{D42A27DB-BD31-4B8C-83A1-F6EECF244321}">
                <p14:modId xmlns:p14="http://schemas.microsoft.com/office/powerpoint/2010/main" val="969798026"/>
              </p:ext>
            </p:extLst>
          </p:nvPr>
        </p:nvGraphicFramePr>
        <p:xfrm>
          <a:off x="517744" y="4372977"/>
          <a:ext cx="10783045" cy="2271366"/>
        </p:xfrm>
        <a:graphic>
          <a:graphicData uri="http://schemas.openxmlformats.org/drawingml/2006/table">
            <a:tbl>
              <a:tblPr firstRow="1" bandRow="1">
                <a:tableStyleId>{F2DE63D5-997A-4646-A377-4702673A728D}</a:tableStyleId>
              </a:tblPr>
              <a:tblGrid>
                <a:gridCol w="2287890">
                  <a:extLst>
                    <a:ext uri="{9D8B030D-6E8A-4147-A177-3AD203B41FA5}">
                      <a16:colId xmlns:a16="http://schemas.microsoft.com/office/drawing/2014/main" val="20000"/>
                    </a:ext>
                  </a:extLst>
                </a:gridCol>
                <a:gridCol w="4519210">
                  <a:extLst>
                    <a:ext uri="{9D8B030D-6E8A-4147-A177-3AD203B41FA5}">
                      <a16:colId xmlns:a16="http://schemas.microsoft.com/office/drawing/2014/main" val="20001"/>
                    </a:ext>
                  </a:extLst>
                </a:gridCol>
                <a:gridCol w="3975945">
                  <a:extLst>
                    <a:ext uri="{9D8B030D-6E8A-4147-A177-3AD203B41FA5}">
                      <a16:colId xmlns:a16="http://schemas.microsoft.com/office/drawing/2014/main" val="20002"/>
                    </a:ext>
                  </a:extLst>
                </a:gridCol>
              </a:tblGrid>
              <a:tr h="343615">
                <a:tc>
                  <a:txBody>
                    <a:bodyPr/>
                    <a:lstStyle>
                      <a:lvl1pPr marL="0" algn="l" defTabSz="993872" rtl="0" eaLnBrk="1" latinLnBrk="0" hangingPunct="1">
                        <a:defRPr sz="2000" b="1" kern="1200">
                          <a:solidFill>
                            <a:schemeClr val="lt1"/>
                          </a:solidFill>
                          <a:latin typeface="Arial"/>
                        </a:defRPr>
                      </a:lvl1pPr>
                      <a:lvl2pPr marL="496942" algn="l" defTabSz="993872" rtl="0" eaLnBrk="1" latinLnBrk="0" hangingPunct="1">
                        <a:defRPr sz="2000" b="1" kern="1200">
                          <a:solidFill>
                            <a:schemeClr val="lt1"/>
                          </a:solidFill>
                          <a:latin typeface="Arial"/>
                        </a:defRPr>
                      </a:lvl2pPr>
                      <a:lvl3pPr marL="993872" algn="l" defTabSz="993872" rtl="0" eaLnBrk="1" latinLnBrk="0" hangingPunct="1">
                        <a:defRPr sz="2000" b="1" kern="1200">
                          <a:solidFill>
                            <a:schemeClr val="lt1"/>
                          </a:solidFill>
                          <a:latin typeface="Arial"/>
                        </a:defRPr>
                      </a:lvl3pPr>
                      <a:lvl4pPr marL="1490805" algn="l" defTabSz="993872" rtl="0" eaLnBrk="1" latinLnBrk="0" hangingPunct="1">
                        <a:defRPr sz="2000" b="1" kern="1200">
                          <a:solidFill>
                            <a:schemeClr val="lt1"/>
                          </a:solidFill>
                          <a:latin typeface="Arial"/>
                        </a:defRPr>
                      </a:lvl4pPr>
                      <a:lvl5pPr marL="1987736" algn="l" defTabSz="993872" rtl="0" eaLnBrk="1" latinLnBrk="0" hangingPunct="1">
                        <a:defRPr sz="2000" b="1" kern="1200">
                          <a:solidFill>
                            <a:schemeClr val="lt1"/>
                          </a:solidFill>
                          <a:latin typeface="Arial"/>
                        </a:defRPr>
                      </a:lvl5pPr>
                      <a:lvl6pPr marL="2484672" algn="l" defTabSz="993872" rtl="0" eaLnBrk="1" latinLnBrk="0" hangingPunct="1">
                        <a:defRPr sz="2000" b="1" kern="1200">
                          <a:solidFill>
                            <a:schemeClr val="lt1"/>
                          </a:solidFill>
                          <a:latin typeface="Arial"/>
                        </a:defRPr>
                      </a:lvl6pPr>
                      <a:lvl7pPr marL="2981601" algn="l" defTabSz="993872" rtl="0" eaLnBrk="1" latinLnBrk="0" hangingPunct="1">
                        <a:defRPr sz="2000" b="1" kern="1200">
                          <a:solidFill>
                            <a:schemeClr val="lt1"/>
                          </a:solidFill>
                          <a:latin typeface="Arial"/>
                        </a:defRPr>
                      </a:lvl7pPr>
                      <a:lvl8pPr marL="3478538" algn="l" defTabSz="993872" rtl="0" eaLnBrk="1" latinLnBrk="0" hangingPunct="1">
                        <a:defRPr sz="2000" b="1" kern="1200">
                          <a:solidFill>
                            <a:schemeClr val="lt1"/>
                          </a:solidFill>
                          <a:latin typeface="Arial"/>
                        </a:defRPr>
                      </a:lvl8pPr>
                      <a:lvl9pPr marL="3975473" algn="l" defTabSz="993872" rtl="0" eaLnBrk="1" latinLnBrk="0" hangingPunct="1">
                        <a:defRPr sz="2000" b="1" kern="1200">
                          <a:solidFill>
                            <a:schemeClr val="lt1"/>
                          </a:solidFill>
                          <a:latin typeface="Arial"/>
                        </a:defRPr>
                      </a:lvl9pPr>
                    </a:lstStyle>
                    <a:p>
                      <a:pPr algn="ctr"/>
                      <a:r>
                        <a:rPr lang="en-US" sz="1200"/>
                        <a:t>Options</a:t>
                      </a:r>
                      <a:endParaRPr lang="en-US" sz="1200">
                        <a:solidFill>
                          <a:schemeClr val="bg1"/>
                        </a:solidFill>
                        <a:latin typeface="+mj-lt"/>
                      </a:endParaRPr>
                    </a:p>
                  </a:txBody>
                  <a:tcPr anchor="ctr"/>
                </a:tc>
                <a:tc>
                  <a:txBody>
                    <a:bodyPr/>
                    <a:lstStyle>
                      <a:lvl1pPr marL="0" algn="l" defTabSz="993872" rtl="0" eaLnBrk="1" latinLnBrk="0" hangingPunct="1">
                        <a:defRPr sz="2000" b="1" kern="1200">
                          <a:solidFill>
                            <a:schemeClr val="lt1"/>
                          </a:solidFill>
                          <a:latin typeface="Arial"/>
                        </a:defRPr>
                      </a:lvl1pPr>
                      <a:lvl2pPr marL="496942" algn="l" defTabSz="993872" rtl="0" eaLnBrk="1" latinLnBrk="0" hangingPunct="1">
                        <a:defRPr sz="2000" b="1" kern="1200">
                          <a:solidFill>
                            <a:schemeClr val="lt1"/>
                          </a:solidFill>
                          <a:latin typeface="Arial"/>
                        </a:defRPr>
                      </a:lvl2pPr>
                      <a:lvl3pPr marL="993872" algn="l" defTabSz="993872" rtl="0" eaLnBrk="1" latinLnBrk="0" hangingPunct="1">
                        <a:defRPr sz="2000" b="1" kern="1200">
                          <a:solidFill>
                            <a:schemeClr val="lt1"/>
                          </a:solidFill>
                          <a:latin typeface="Arial"/>
                        </a:defRPr>
                      </a:lvl3pPr>
                      <a:lvl4pPr marL="1490805" algn="l" defTabSz="993872" rtl="0" eaLnBrk="1" latinLnBrk="0" hangingPunct="1">
                        <a:defRPr sz="2000" b="1" kern="1200">
                          <a:solidFill>
                            <a:schemeClr val="lt1"/>
                          </a:solidFill>
                          <a:latin typeface="Arial"/>
                        </a:defRPr>
                      </a:lvl4pPr>
                      <a:lvl5pPr marL="1987736" algn="l" defTabSz="993872" rtl="0" eaLnBrk="1" latinLnBrk="0" hangingPunct="1">
                        <a:defRPr sz="2000" b="1" kern="1200">
                          <a:solidFill>
                            <a:schemeClr val="lt1"/>
                          </a:solidFill>
                          <a:latin typeface="Arial"/>
                        </a:defRPr>
                      </a:lvl5pPr>
                      <a:lvl6pPr marL="2484672" algn="l" defTabSz="993872" rtl="0" eaLnBrk="1" latinLnBrk="0" hangingPunct="1">
                        <a:defRPr sz="2000" b="1" kern="1200">
                          <a:solidFill>
                            <a:schemeClr val="lt1"/>
                          </a:solidFill>
                          <a:latin typeface="Arial"/>
                        </a:defRPr>
                      </a:lvl6pPr>
                      <a:lvl7pPr marL="2981601" algn="l" defTabSz="993872" rtl="0" eaLnBrk="1" latinLnBrk="0" hangingPunct="1">
                        <a:defRPr sz="2000" b="1" kern="1200">
                          <a:solidFill>
                            <a:schemeClr val="lt1"/>
                          </a:solidFill>
                          <a:latin typeface="Arial"/>
                        </a:defRPr>
                      </a:lvl7pPr>
                      <a:lvl8pPr marL="3478538" algn="l" defTabSz="993872" rtl="0" eaLnBrk="1" latinLnBrk="0" hangingPunct="1">
                        <a:defRPr sz="2000" b="1" kern="1200">
                          <a:solidFill>
                            <a:schemeClr val="lt1"/>
                          </a:solidFill>
                          <a:latin typeface="Arial"/>
                        </a:defRPr>
                      </a:lvl8pPr>
                      <a:lvl9pPr marL="3975473" algn="l" defTabSz="993872" rtl="0" eaLnBrk="1" latinLnBrk="0" hangingPunct="1">
                        <a:defRPr sz="2000" b="1" kern="1200">
                          <a:solidFill>
                            <a:schemeClr val="lt1"/>
                          </a:solidFill>
                          <a:latin typeface="Arial"/>
                        </a:defRPr>
                      </a:lvl9pPr>
                    </a:lstStyle>
                    <a:p>
                      <a:pPr algn="ctr"/>
                      <a:r>
                        <a:rPr lang="en-US" sz="1200"/>
                        <a:t>Pros</a:t>
                      </a:r>
                      <a:endParaRPr lang="en-US" sz="1200">
                        <a:solidFill>
                          <a:schemeClr val="bg1"/>
                        </a:solidFill>
                        <a:latin typeface="+mj-lt"/>
                      </a:endParaRPr>
                    </a:p>
                  </a:txBody>
                  <a:tcPr anchor="ctr"/>
                </a:tc>
                <a:tc>
                  <a:txBody>
                    <a:bodyPr/>
                    <a:lstStyle>
                      <a:lvl1pPr marL="0" algn="l" defTabSz="993872" rtl="0" eaLnBrk="1" latinLnBrk="0" hangingPunct="1">
                        <a:defRPr sz="2000" b="1" kern="1200">
                          <a:solidFill>
                            <a:schemeClr val="lt1"/>
                          </a:solidFill>
                          <a:latin typeface="Arial"/>
                        </a:defRPr>
                      </a:lvl1pPr>
                      <a:lvl2pPr marL="496942" algn="l" defTabSz="993872" rtl="0" eaLnBrk="1" latinLnBrk="0" hangingPunct="1">
                        <a:defRPr sz="2000" b="1" kern="1200">
                          <a:solidFill>
                            <a:schemeClr val="lt1"/>
                          </a:solidFill>
                          <a:latin typeface="Arial"/>
                        </a:defRPr>
                      </a:lvl2pPr>
                      <a:lvl3pPr marL="993872" algn="l" defTabSz="993872" rtl="0" eaLnBrk="1" latinLnBrk="0" hangingPunct="1">
                        <a:defRPr sz="2000" b="1" kern="1200">
                          <a:solidFill>
                            <a:schemeClr val="lt1"/>
                          </a:solidFill>
                          <a:latin typeface="Arial"/>
                        </a:defRPr>
                      </a:lvl3pPr>
                      <a:lvl4pPr marL="1490805" algn="l" defTabSz="993872" rtl="0" eaLnBrk="1" latinLnBrk="0" hangingPunct="1">
                        <a:defRPr sz="2000" b="1" kern="1200">
                          <a:solidFill>
                            <a:schemeClr val="lt1"/>
                          </a:solidFill>
                          <a:latin typeface="Arial"/>
                        </a:defRPr>
                      </a:lvl4pPr>
                      <a:lvl5pPr marL="1987736" algn="l" defTabSz="993872" rtl="0" eaLnBrk="1" latinLnBrk="0" hangingPunct="1">
                        <a:defRPr sz="2000" b="1" kern="1200">
                          <a:solidFill>
                            <a:schemeClr val="lt1"/>
                          </a:solidFill>
                          <a:latin typeface="Arial"/>
                        </a:defRPr>
                      </a:lvl5pPr>
                      <a:lvl6pPr marL="2484672" algn="l" defTabSz="993872" rtl="0" eaLnBrk="1" latinLnBrk="0" hangingPunct="1">
                        <a:defRPr sz="2000" b="1" kern="1200">
                          <a:solidFill>
                            <a:schemeClr val="lt1"/>
                          </a:solidFill>
                          <a:latin typeface="Arial"/>
                        </a:defRPr>
                      </a:lvl6pPr>
                      <a:lvl7pPr marL="2981601" algn="l" defTabSz="993872" rtl="0" eaLnBrk="1" latinLnBrk="0" hangingPunct="1">
                        <a:defRPr sz="2000" b="1" kern="1200">
                          <a:solidFill>
                            <a:schemeClr val="lt1"/>
                          </a:solidFill>
                          <a:latin typeface="Arial"/>
                        </a:defRPr>
                      </a:lvl7pPr>
                      <a:lvl8pPr marL="3478538" algn="l" defTabSz="993872" rtl="0" eaLnBrk="1" latinLnBrk="0" hangingPunct="1">
                        <a:defRPr sz="2000" b="1" kern="1200">
                          <a:solidFill>
                            <a:schemeClr val="lt1"/>
                          </a:solidFill>
                          <a:latin typeface="Arial"/>
                        </a:defRPr>
                      </a:lvl8pPr>
                      <a:lvl9pPr marL="3975473" algn="l" defTabSz="993872" rtl="0" eaLnBrk="1" latinLnBrk="0" hangingPunct="1">
                        <a:defRPr sz="2000" b="1" kern="1200">
                          <a:solidFill>
                            <a:schemeClr val="lt1"/>
                          </a:solidFill>
                          <a:latin typeface="Arial"/>
                        </a:defRPr>
                      </a:lvl9pPr>
                    </a:lstStyle>
                    <a:p>
                      <a:pPr algn="ctr"/>
                      <a:r>
                        <a:rPr lang="en-US" sz="1200"/>
                        <a:t>Cons</a:t>
                      </a:r>
                      <a:endParaRPr lang="en-US" sz="1200">
                        <a:solidFill>
                          <a:schemeClr val="bg1"/>
                        </a:solidFill>
                        <a:latin typeface="+mj-lt"/>
                      </a:endParaRPr>
                    </a:p>
                  </a:txBody>
                  <a:tcPr anchor="ctr"/>
                </a:tc>
                <a:extLst>
                  <a:ext uri="{0D108BD9-81ED-4DB2-BD59-A6C34878D82A}">
                    <a16:rowId xmlns:a16="http://schemas.microsoft.com/office/drawing/2014/main" val="10000"/>
                  </a:ext>
                </a:extLst>
              </a:tr>
              <a:tr h="879136">
                <a:tc>
                  <a:txBody>
                    <a:bodyPr/>
                    <a:lstStyle>
                      <a:lvl1pPr marL="0" algn="l" defTabSz="993872" rtl="0" eaLnBrk="1" latinLnBrk="0" hangingPunct="1">
                        <a:defRPr sz="2000" kern="1200">
                          <a:solidFill>
                            <a:schemeClr val="dk1"/>
                          </a:solidFill>
                          <a:latin typeface="Arial"/>
                        </a:defRPr>
                      </a:lvl1pPr>
                      <a:lvl2pPr marL="496942" algn="l" defTabSz="993872" rtl="0" eaLnBrk="1" latinLnBrk="0" hangingPunct="1">
                        <a:defRPr sz="2000" kern="1200">
                          <a:solidFill>
                            <a:schemeClr val="dk1"/>
                          </a:solidFill>
                          <a:latin typeface="Arial"/>
                        </a:defRPr>
                      </a:lvl2pPr>
                      <a:lvl3pPr marL="993872" algn="l" defTabSz="993872" rtl="0" eaLnBrk="1" latinLnBrk="0" hangingPunct="1">
                        <a:defRPr sz="2000" kern="1200">
                          <a:solidFill>
                            <a:schemeClr val="dk1"/>
                          </a:solidFill>
                          <a:latin typeface="Arial"/>
                        </a:defRPr>
                      </a:lvl3pPr>
                      <a:lvl4pPr marL="1490805" algn="l" defTabSz="993872" rtl="0" eaLnBrk="1" latinLnBrk="0" hangingPunct="1">
                        <a:defRPr sz="2000" kern="1200">
                          <a:solidFill>
                            <a:schemeClr val="dk1"/>
                          </a:solidFill>
                          <a:latin typeface="Arial"/>
                        </a:defRPr>
                      </a:lvl4pPr>
                      <a:lvl5pPr marL="1987736" algn="l" defTabSz="993872" rtl="0" eaLnBrk="1" latinLnBrk="0" hangingPunct="1">
                        <a:defRPr sz="2000" kern="1200">
                          <a:solidFill>
                            <a:schemeClr val="dk1"/>
                          </a:solidFill>
                          <a:latin typeface="Arial"/>
                        </a:defRPr>
                      </a:lvl5pPr>
                      <a:lvl6pPr marL="2484672" algn="l" defTabSz="993872" rtl="0" eaLnBrk="1" latinLnBrk="0" hangingPunct="1">
                        <a:defRPr sz="2000" kern="1200">
                          <a:solidFill>
                            <a:schemeClr val="dk1"/>
                          </a:solidFill>
                          <a:latin typeface="Arial"/>
                        </a:defRPr>
                      </a:lvl6pPr>
                      <a:lvl7pPr marL="2981601" algn="l" defTabSz="993872" rtl="0" eaLnBrk="1" latinLnBrk="0" hangingPunct="1">
                        <a:defRPr sz="2000" kern="1200">
                          <a:solidFill>
                            <a:schemeClr val="dk1"/>
                          </a:solidFill>
                          <a:latin typeface="Arial"/>
                        </a:defRPr>
                      </a:lvl7pPr>
                      <a:lvl8pPr marL="3478538" algn="l" defTabSz="993872" rtl="0" eaLnBrk="1" latinLnBrk="0" hangingPunct="1">
                        <a:defRPr sz="2000" kern="1200">
                          <a:solidFill>
                            <a:schemeClr val="dk1"/>
                          </a:solidFill>
                          <a:latin typeface="Arial"/>
                        </a:defRPr>
                      </a:lvl8pPr>
                      <a:lvl9pPr marL="3975473" algn="l" defTabSz="993872" rtl="0" eaLnBrk="1" latinLnBrk="0" hangingPunct="1">
                        <a:defRPr sz="2000" kern="1200">
                          <a:solidFill>
                            <a:schemeClr val="dk1"/>
                          </a:solidFill>
                          <a:latin typeface="Arial"/>
                        </a:defRPr>
                      </a:lvl9p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100" kern="1200" baseline="0">
                          <a:solidFill>
                            <a:srgbClr val="000000"/>
                          </a:solidFill>
                        </a:rPr>
                        <a:t>Decentralized Model</a:t>
                      </a:r>
                      <a:endParaRPr lang="en-US" sz="1100" kern="1200" baseline="0">
                        <a:solidFill>
                          <a:srgbClr val="000000"/>
                        </a:solidFill>
                        <a:latin typeface="+mn-lt"/>
                        <a:ea typeface="+mn-ea"/>
                        <a:cs typeface="+mn-cs"/>
                      </a:endParaRPr>
                    </a:p>
                  </a:txBody>
                  <a:tcPr/>
                </a:tc>
                <a:tc>
                  <a:txBody>
                    <a:bodyPr/>
                    <a:lstStyle>
                      <a:lvl1pPr marL="0" algn="l" defTabSz="993872" rtl="0" eaLnBrk="1" latinLnBrk="0" hangingPunct="1">
                        <a:defRPr sz="2000" kern="1200">
                          <a:solidFill>
                            <a:schemeClr val="dk1"/>
                          </a:solidFill>
                          <a:latin typeface="Arial"/>
                        </a:defRPr>
                      </a:lvl1pPr>
                      <a:lvl2pPr marL="496942" algn="l" defTabSz="993872" rtl="0" eaLnBrk="1" latinLnBrk="0" hangingPunct="1">
                        <a:defRPr sz="2000" kern="1200">
                          <a:solidFill>
                            <a:schemeClr val="dk1"/>
                          </a:solidFill>
                          <a:latin typeface="Arial"/>
                        </a:defRPr>
                      </a:lvl2pPr>
                      <a:lvl3pPr marL="993872" algn="l" defTabSz="993872" rtl="0" eaLnBrk="1" latinLnBrk="0" hangingPunct="1">
                        <a:defRPr sz="2000" kern="1200">
                          <a:solidFill>
                            <a:schemeClr val="dk1"/>
                          </a:solidFill>
                          <a:latin typeface="Arial"/>
                        </a:defRPr>
                      </a:lvl3pPr>
                      <a:lvl4pPr marL="1490805" algn="l" defTabSz="993872" rtl="0" eaLnBrk="1" latinLnBrk="0" hangingPunct="1">
                        <a:defRPr sz="2000" kern="1200">
                          <a:solidFill>
                            <a:schemeClr val="dk1"/>
                          </a:solidFill>
                          <a:latin typeface="Arial"/>
                        </a:defRPr>
                      </a:lvl4pPr>
                      <a:lvl5pPr marL="1987736" algn="l" defTabSz="993872" rtl="0" eaLnBrk="1" latinLnBrk="0" hangingPunct="1">
                        <a:defRPr sz="2000" kern="1200">
                          <a:solidFill>
                            <a:schemeClr val="dk1"/>
                          </a:solidFill>
                          <a:latin typeface="Arial"/>
                        </a:defRPr>
                      </a:lvl5pPr>
                      <a:lvl6pPr marL="2484672" algn="l" defTabSz="993872" rtl="0" eaLnBrk="1" latinLnBrk="0" hangingPunct="1">
                        <a:defRPr sz="2000" kern="1200">
                          <a:solidFill>
                            <a:schemeClr val="dk1"/>
                          </a:solidFill>
                          <a:latin typeface="Arial"/>
                        </a:defRPr>
                      </a:lvl6pPr>
                      <a:lvl7pPr marL="2981601" algn="l" defTabSz="993872" rtl="0" eaLnBrk="1" latinLnBrk="0" hangingPunct="1">
                        <a:defRPr sz="2000" kern="1200">
                          <a:solidFill>
                            <a:schemeClr val="dk1"/>
                          </a:solidFill>
                          <a:latin typeface="Arial"/>
                        </a:defRPr>
                      </a:lvl7pPr>
                      <a:lvl8pPr marL="3478538" algn="l" defTabSz="993872" rtl="0" eaLnBrk="1" latinLnBrk="0" hangingPunct="1">
                        <a:defRPr sz="2000" kern="1200">
                          <a:solidFill>
                            <a:schemeClr val="dk1"/>
                          </a:solidFill>
                          <a:latin typeface="Arial"/>
                        </a:defRPr>
                      </a:lvl8pPr>
                      <a:lvl9pPr marL="3975473" algn="l" defTabSz="993872" rtl="0" eaLnBrk="1" latinLnBrk="0" hangingPunct="1">
                        <a:defRPr sz="2000" kern="1200">
                          <a:solidFill>
                            <a:schemeClr val="dk1"/>
                          </a:solidFill>
                          <a:latin typeface="Arial"/>
                        </a:defRPr>
                      </a:lvl9p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a:solidFill>
                            <a:srgbClr val="000000"/>
                          </a:solidFill>
                        </a:rPr>
                        <a:t>Each BU has its own ability to manage its own functions.  E.g. Procurement can be done by each unit for its own requirements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a:solidFill>
                            <a:srgbClr val="000000"/>
                          </a:solidFill>
                        </a:rPr>
                        <a:t>More autonomy for departments.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a:solidFill>
                            <a:srgbClr val="000000"/>
                          </a:solidFill>
                        </a:rPr>
                        <a:t>Increased attention to users and responsive to specific user needs</a:t>
                      </a:r>
                      <a:endParaRPr lang="en-US" sz="1100" kern="1200" baseline="0">
                        <a:solidFill>
                          <a:srgbClr val="000000"/>
                        </a:solidFill>
                        <a:latin typeface="+mn-lt"/>
                        <a:ea typeface="+mn-ea"/>
                        <a:cs typeface="+mn-cs"/>
                      </a:endParaRPr>
                    </a:p>
                  </a:txBody>
                  <a:tcPr/>
                </a:tc>
                <a:tc>
                  <a:txBody>
                    <a:bodyPr/>
                    <a:lstStyle>
                      <a:lvl1pPr marL="0" algn="l" defTabSz="993872" rtl="0" eaLnBrk="1" latinLnBrk="0" hangingPunct="1">
                        <a:defRPr sz="2000" kern="1200">
                          <a:solidFill>
                            <a:schemeClr val="dk1"/>
                          </a:solidFill>
                          <a:latin typeface="Arial"/>
                        </a:defRPr>
                      </a:lvl1pPr>
                      <a:lvl2pPr marL="496942" algn="l" defTabSz="993872" rtl="0" eaLnBrk="1" latinLnBrk="0" hangingPunct="1">
                        <a:defRPr sz="2000" kern="1200">
                          <a:solidFill>
                            <a:schemeClr val="dk1"/>
                          </a:solidFill>
                          <a:latin typeface="Arial"/>
                        </a:defRPr>
                      </a:lvl2pPr>
                      <a:lvl3pPr marL="993872" algn="l" defTabSz="993872" rtl="0" eaLnBrk="1" latinLnBrk="0" hangingPunct="1">
                        <a:defRPr sz="2000" kern="1200">
                          <a:solidFill>
                            <a:schemeClr val="dk1"/>
                          </a:solidFill>
                          <a:latin typeface="Arial"/>
                        </a:defRPr>
                      </a:lvl3pPr>
                      <a:lvl4pPr marL="1490805" algn="l" defTabSz="993872" rtl="0" eaLnBrk="1" latinLnBrk="0" hangingPunct="1">
                        <a:defRPr sz="2000" kern="1200">
                          <a:solidFill>
                            <a:schemeClr val="dk1"/>
                          </a:solidFill>
                          <a:latin typeface="Arial"/>
                        </a:defRPr>
                      </a:lvl4pPr>
                      <a:lvl5pPr marL="1987736" algn="l" defTabSz="993872" rtl="0" eaLnBrk="1" latinLnBrk="0" hangingPunct="1">
                        <a:defRPr sz="2000" kern="1200">
                          <a:solidFill>
                            <a:schemeClr val="dk1"/>
                          </a:solidFill>
                          <a:latin typeface="Arial"/>
                        </a:defRPr>
                      </a:lvl5pPr>
                      <a:lvl6pPr marL="2484672" algn="l" defTabSz="993872" rtl="0" eaLnBrk="1" latinLnBrk="0" hangingPunct="1">
                        <a:defRPr sz="2000" kern="1200">
                          <a:solidFill>
                            <a:schemeClr val="dk1"/>
                          </a:solidFill>
                          <a:latin typeface="Arial"/>
                        </a:defRPr>
                      </a:lvl6pPr>
                      <a:lvl7pPr marL="2981601" algn="l" defTabSz="993872" rtl="0" eaLnBrk="1" latinLnBrk="0" hangingPunct="1">
                        <a:defRPr sz="2000" kern="1200">
                          <a:solidFill>
                            <a:schemeClr val="dk1"/>
                          </a:solidFill>
                          <a:latin typeface="Arial"/>
                        </a:defRPr>
                      </a:lvl7pPr>
                      <a:lvl8pPr marL="3478538" algn="l" defTabSz="993872" rtl="0" eaLnBrk="1" latinLnBrk="0" hangingPunct="1">
                        <a:defRPr sz="2000" kern="1200">
                          <a:solidFill>
                            <a:schemeClr val="dk1"/>
                          </a:solidFill>
                          <a:latin typeface="Arial"/>
                        </a:defRPr>
                      </a:lvl8pPr>
                      <a:lvl9pPr marL="3975473" algn="l" defTabSz="993872" rtl="0" eaLnBrk="1" latinLnBrk="0" hangingPunct="1">
                        <a:defRPr sz="2000" kern="1200">
                          <a:solidFill>
                            <a:schemeClr val="dk1"/>
                          </a:solidFill>
                          <a:latin typeface="Arial"/>
                        </a:defRPr>
                      </a:lvl9p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100" b="0" u="none" strike="noStrike" kern="1200" cap="none" spc="0" normalizeH="0" baseline="0" noProof="0">
                          <a:ln>
                            <a:noFill/>
                          </a:ln>
                          <a:solidFill>
                            <a:srgbClr val="000000"/>
                          </a:solidFill>
                          <a:effectLst/>
                          <a:uLnTx/>
                          <a:uFillTx/>
                        </a:rPr>
                        <a:t>Due to multiple practices in various business units, there is no accountability and control over the processes.  </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100" b="0" u="none" strike="noStrike" kern="1200" cap="none" spc="0" normalizeH="0" baseline="0" noProof="0">
                          <a:ln>
                            <a:noFill/>
                          </a:ln>
                          <a:solidFill>
                            <a:srgbClr val="000000"/>
                          </a:solidFill>
                          <a:effectLst/>
                          <a:uLnTx/>
                          <a:uFillTx/>
                        </a:rPr>
                        <a:t>Cost synergies are not available</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kumimoji="0" lang="en-US" sz="1100" b="0" u="none" strike="noStrike" kern="1200" cap="none" spc="0" normalizeH="0" baseline="0" noProof="0">
                          <a:ln>
                            <a:noFill/>
                          </a:ln>
                          <a:solidFill>
                            <a:srgbClr val="000000"/>
                          </a:solidFill>
                          <a:effectLst/>
                          <a:uLnTx/>
                          <a:uFillTx/>
                        </a:rPr>
                        <a:t>Difficult to standardize processes.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endParaRPr kumimoji="0" lang="en-US" sz="1100" b="0" i="0" u="none" strike="noStrike" kern="1200" cap="none" spc="0" normalizeH="0" baseline="0" noProof="0">
                        <a:ln>
                          <a:noFill/>
                        </a:ln>
                        <a:solidFill>
                          <a:srgbClr val="000000"/>
                        </a:solidFill>
                        <a:effectLst/>
                        <a:uLnTx/>
                        <a:uFillTx/>
                        <a:latin typeface="+mn-lt"/>
                        <a:ea typeface="+mn-ea"/>
                        <a:cs typeface="+mn-cs"/>
                      </a:endParaRPr>
                    </a:p>
                  </a:txBody>
                  <a:tcPr/>
                </a:tc>
                <a:extLst>
                  <a:ext uri="{0D108BD9-81ED-4DB2-BD59-A6C34878D82A}">
                    <a16:rowId xmlns:a16="http://schemas.microsoft.com/office/drawing/2014/main" val="10001"/>
                  </a:ext>
                </a:extLst>
              </a:tr>
              <a:tr h="998111">
                <a:tc>
                  <a: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100" kern="1200" baseline="0">
                          <a:solidFill>
                            <a:srgbClr val="000000"/>
                          </a:solidFill>
                          <a:latin typeface="Arial"/>
                          <a:ea typeface="+mn-ea"/>
                          <a:cs typeface="+mn-cs"/>
                        </a:rPr>
                        <a:t>Centralized Model</a:t>
                      </a:r>
                    </a:p>
                  </a:txBody>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noProof="0">
                          <a:solidFill>
                            <a:srgbClr val="000000"/>
                          </a:solidFill>
                          <a:latin typeface="Arial"/>
                          <a:ea typeface="+mn-ea"/>
                          <a:cs typeface="+mn-cs"/>
                        </a:rPr>
                        <a:t>Generates economies of scale – Leads to significant cost savings and better negotiating abilities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noProof="0">
                          <a:solidFill>
                            <a:srgbClr val="000000"/>
                          </a:solidFill>
                          <a:latin typeface="Arial"/>
                          <a:ea typeface="+mn-ea"/>
                          <a:cs typeface="+mn-cs"/>
                        </a:rPr>
                        <a:t>Best practices can be easily adopted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kern="1200" baseline="0" noProof="0">
                          <a:solidFill>
                            <a:srgbClr val="000000"/>
                          </a:solidFill>
                          <a:latin typeface="Arial"/>
                          <a:ea typeface="+mn-ea"/>
                          <a:cs typeface="+mn-cs"/>
                        </a:rPr>
                        <a:t>Increased collaboration with departments </a:t>
                      </a:r>
                    </a:p>
                  </a:txBody>
                  <a:tcPr/>
                </a:tc>
                <a:tc>
                  <a:txBody>
                    <a:bodyPr/>
                    <a:lstStyle/>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kern="1200" baseline="0" noProof="0">
                          <a:solidFill>
                            <a:srgbClr val="000000"/>
                          </a:solidFill>
                          <a:latin typeface="Arial"/>
                          <a:ea typeface="+mn-ea"/>
                          <a:cs typeface="+mn-cs"/>
                        </a:rPr>
                        <a:t>Less tailored to business users.  Less responsive to customer needs.</a:t>
                      </a:r>
                    </a:p>
                    <a:p>
                      <a:pPr marL="171450" marR="0" indent="-171450"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100" kern="1200" baseline="0" noProof="0">
                          <a:solidFill>
                            <a:srgbClr val="000000"/>
                          </a:solidFill>
                          <a:latin typeface="Arial"/>
                          <a:ea typeface="+mn-ea"/>
                          <a:cs typeface="+mn-cs"/>
                        </a:rPr>
                        <a:t>Slower decision making</a:t>
                      </a:r>
                    </a:p>
                  </a:txBody>
                  <a:tcPr/>
                </a:tc>
                <a:extLst>
                  <a:ext uri="{0D108BD9-81ED-4DB2-BD59-A6C34878D82A}">
                    <a16:rowId xmlns:a16="http://schemas.microsoft.com/office/drawing/2014/main" val="10002"/>
                  </a:ext>
                </a:extLst>
              </a:tr>
            </a:tbl>
          </a:graphicData>
        </a:graphic>
      </p:graphicFrame>
      <p:sp>
        <p:nvSpPr>
          <p:cNvPr id="45" name="Rectangle 44">
            <a:extLst>
              <a:ext uri="{FF2B5EF4-FFF2-40B4-BE49-F238E27FC236}">
                <a16:creationId xmlns:a16="http://schemas.microsoft.com/office/drawing/2014/main" id="{FE67001D-FACC-4129-A5BE-9C2A1E5B4E9E}"/>
              </a:ext>
            </a:extLst>
          </p:cNvPr>
          <p:cNvSpPr/>
          <p:nvPr/>
        </p:nvSpPr>
        <p:spPr bwMode="gray">
          <a:xfrm>
            <a:off x="10520674" y="3070153"/>
            <a:ext cx="1545117" cy="1155099"/>
          </a:xfrm>
          <a:prstGeom prst="rect">
            <a:avLst/>
          </a:prstGeom>
          <a:noFill/>
          <a:ln w="28575" algn="ctr">
            <a:solidFill>
              <a:schemeClr val="accent1"/>
            </a:solidFill>
            <a:miter lim="800000"/>
            <a:headEnd/>
            <a:tailEnd/>
          </a:ln>
        </p:spPr>
        <p:txBody>
          <a:bodyPr rot="0" spcFirstLastPara="0" vertOverflow="overflow" horzOverflow="overflow" vert="horz" wrap="square" lIns="88900" tIns="88900" rIns="88900" bIns="88900" numCol="1" spcCol="0" rtlCol="0" fromWordArt="0" anchor="t" anchorCtr="0" forceAA="0" compatLnSpc="1">
            <a:prstTxWarp prst="textNoShape">
              <a:avLst/>
            </a:prstTxWarp>
            <a:noAutofit/>
          </a:bodyPr>
          <a:lstStyle/>
          <a:p>
            <a:pPr>
              <a:lnSpc>
                <a:spcPct val="106000"/>
              </a:lnSpc>
            </a:pPr>
            <a:endParaRPr lang="en-US" sz="1050" b="1">
              <a:solidFill>
                <a:srgbClr val="000000"/>
              </a:solidFill>
              <a:cs typeface="Calibri"/>
            </a:endParaRPr>
          </a:p>
          <a:p>
            <a:pPr marL="171450" indent="-171450">
              <a:lnSpc>
                <a:spcPct val="106000"/>
              </a:lnSpc>
              <a:buFont typeface="Arial" panose="020B0604020202020204" pitchFamily="34" charset="0"/>
              <a:buChar char="•"/>
            </a:pPr>
            <a:r>
              <a:rPr lang="en-US" sz="1050" b="1">
                <a:solidFill>
                  <a:srgbClr val="000000"/>
                </a:solidFill>
                <a:cs typeface="Calibri"/>
              </a:rPr>
              <a:t>Do you have Centralized or Decentralized business functions?</a:t>
            </a:r>
          </a:p>
          <a:p>
            <a:pPr>
              <a:lnSpc>
                <a:spcPct val="106000"/>
              </a:lnSpc>
            </a:pPr>
            <a:endParaRPr lang="en-US">
              <a:solidFill>
                <a:srgbClr val="000000"/>
              </a:solidFill>
              <a:cs typeface="Calibri"/>
            </a:endParaRPr>
          </a:p>
          <a:p>
            <a:pPr>
              <a:lnSpc>
                <a:spcPct val="106000"/>
              </a:lnSpc>
            </a:pPr>
            <a:endParaRPr lang="en-US" sz="1050" b="1">
              <a:solidFill>
                <a:srgbClr val="000000"/>
              </a:solidFill>
              <a:cs typeface="Calibri"/>
            </a:endParaRPr>
          </a:p>
        </p:txBody>
      </p:sp>
      <p:sp>
        <p:nvSpPr>
          <p:cNvPr id="46" name="Rectangle 45">
            <a:extLst>
              <a:ext uri="{FF2B5EF4-FFF2-40B4-BE49-F238E27FC236}">
                <a16:creationId xmlns:a16="http://schemas.microsoft.com/office/drawing/2014/main" id="{6E24069D-0440-4D93-8E09-DC5FC9EE8653}"/>
              </a:ext>
            </a:extLst>
          </p:cNvPr>
          <p:cNvSpPr/>
          <p:nvPr/>
        </p:nvSpPr>
        <p:spPr bwMode="gray">
          <a:xfrm>
            <a:off x="10864583" y="2819076"/>
            <a:ext cx="839023" cy="492443"/>
          </a:xfrm>
          <a:prstGeom prst="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pPr>
            <a:r>
              <a:rPr lang="en-US" sz="1050" b="1">
                <a:solidFill>
                  <a:schemeClr val="bg1"/>
                </a:solidFill>
                <a:cs typeface="Calibri"/>
              </a:rPr>
              <a:t>Key Design Decision</a:t>
            </a:r>
            <a:endParaRPr lang="en-US" sz="1200" b="1">
              <a:solidFill>
                <a:schemeClr val="bg1"/>
              </a:solidFill>
              <a:cs typeface="Calibri"/>
            </a:endParaRPr>
          </a:p>
        </p:txBody>
      </p:sp>
    </p:spTree>
    <p:extLst>
      <p:ext uri="{BB962C8B-B14F-4D97-AF65-F5344CB8AC3E}">
        <p14:creationId xmlns:p14="http://schemas.microsoft.com/office/powerpoint/2010/main" val="3845792833"/>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_Brand_16_9">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Kinetic Enterprise_PPT template_081621_FINAL.pptx" id="{81E0818D-39FF-424A-8B65-77DC896E2B73}" vid="{F31995C8-9C68-4693-B40C-1AB18EBEF8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605c320-b55e-4af4-addb-d1a9d1bdf49a">
      <UserInfo>
        <DisplayName/>
        <AccountId xsi:nil="true"/>
        <AccountType/>
      </UserInfo>
    </SharedWithUsers>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7" ma:contentTypeDescription="Create a new document." ma:contentTypeScope="" ma:versionID="affd4296e8f1351782c9a0c46419815a">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b2e98148e58719572f5b792c854782dd"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05E49B-70B5-4FEC-89D5-F69F52BE5B81}">
  <ds:schemaRefs>
    <ds:schemaRef ds:uri="http://schemas.microsoft.com/office/2006/documentManagement/types"/>
    <ds:schemaRef ds:uri="http://purl.org/dc/term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purl.org/dc/elements/1.1/"/>
    <ds:schemaRef ds:uri="24ef3fb2-cd99-4121-bdb6-842436d0e529"/>
    <ds:schemaRef ds:uri="543e56b8-7632-4b14-b1a2-8aaf3cff7f76"/>
    <ds:schemaRef ds:uri="http://www.w3.org/XML/1998/namespace"/>
    <ds:schemaRef ds:uri="f605c320-b55e-4af4-addb-d1a9d1bdf49a"/>
    <ds:schemaRef ds:uri="ecdbe5b9-5499-446f-91f2-35ffe1354dc7"/>
  </ds:schemaRefs>
</ds:datastoreItem>
</file>

<file path=customXml/itemProps2.xml><?xml version="1.0" encoding="utf-8"?>
<ds:datastoreItem xmlns:ds="http://schemas.openxmlformats.org/officeDocument/2006/customXml" ds:itemID="{512E9EB6-BE14-4E9B-B53A-6D95BDD731E5}">
  <ds:schemaRefs>
    <ds:schemaRef ds:uri="http://schemas.microsoft.com/sharepoint/v3/contenttype/forms"/>
  </ds:schemaRefs>
</ds:datastoreItem>
</file>

<file path=customXml/itemProps3.xml><?xml version="1.0" encoding="utf-8"?>
<ds:datastoreItem xmlns:ds="http://schemas.openxmlformats.org/officeDocument/2006/customXml" ds:itemID="{7063183F-CAA2-40CC-B86A-76661C6B7E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362</TotalTime>
  <Words>4961</Words>
  <Application>Microsoft Office PowerPoint</Application>
  <PresentationFormat>Widescreen</PresentationFormat>
  <Paragraphs>805</Paragraphs>
  <Slides>54</Slides>
  <Notes>33</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2</vt:i4>
      </vt:variant>
      <vt:variant>
        <vt:lpstr>Slide Titles</vt:lpstr>
      </vt:variant>
      <vt:variant>
        <vt:i4>54</vt:i4>
      </vt:variant>
    </vt:vector>
  </HeadingPairs>
  <TitlesOfParts>
    <vt:vector size="69" baseType="lpstr">
      <vt:lpstr>Arial</vt:lpstr>
      <vt:lpstr>Arial Narrow</vt:lpstr>
      <vt:lpstr>Arial,Sans-Serif</vt:lpstr>
      <vt:lpstr>Calibri</vt:lpstr>
      <vt:lpstr>Calibri Light</vt:lpstr>
      <vt:lpstr>Open Sans</vt:lpstr>
      <vt:lpstr>Oracle Sans</vt:lpstr>
      <vt:lpstr>Proxima Nova</vt:lpstr>
      <vt:lpstr>Roboto</vt:lpstr>
      <vt:lpstr>Verdana</vt:lpstr>
      <vt:lpstr>Wingdings</vt:lpstr>
      <vt:lpstr>Wingdings 2</vt:lpstr>
      <vt:lpstr>Deloitte_Brand_16_9</vt:lpstr>
      <vt:lpstr>think-cell Slide</vt:lpstr>
      <vt:lpstr>Worksheet</vt:lpstr>
      <vt:lpstr>Record to Report: Corporate Accounting 1 – COA and GL</vt:lpstr>
      <vt:lpstr>Agenda</vt:lpstr>
      <vt:lpstr>PowerPoint Presentation</vt:lpstr>
      <vt:lpstr>General Ledger: Record To Report (RTR)</vt:lpstr>
      <vt:lpstr>Record To Report (RTR)</vt:lpstr>
      <vt:lpstr>Overview: Oracle Cloud Enterprise Structure</vt:lpstr>
      <vt:lpstr>Enterprise Structure – Definition</vt:lpstr>
      <vt:lpstr>Business Units</vt:lpstr>
      <vt:lpstr>Business Units – Centralized vs. Decentralized model</vt:lpstr>
      <vt:lpstr>Enterprise Structure – Definition [Cont.]</vt:lpstr>
      <vt:lpstr>Manage Enterprise Structure: Primary Ledger</vt:lpstr>
      <vt:lpstr>Ledger Sets</vt:lpstr>
      <vt:lpstr>PowerPoint Presentation</vt:lpstr>
      <vt:lpstr>Manage Enterprise Structure: Reporting Ledgers/Currencies</vt:lpstr>
      <vt:lpstr>Manage Enterprise Structures: Leading Practices</vt:lpstr>
      <vt:lpstr>PowerPoint Presentation</vt:lpstr>
      <vt:lpstr>Record To Report (RTR)</vt:lpstr>
      <vt:lpstr>Maintain Chart Of Accounts</vt:lpstr>
      <vt:lpstr>Cross Validation Rules (CVR)</vt:lpstr>
      <vt:lpstr>PowerPoint Presentation</vt:lpstr>
      <vt:lpstr>Record To Report (RTR)</vt:lpstr>
      <vt:lpstr>PowerPoint Presentation</vt:lpstr>
      <vt:lpstr>PowerPoint Presentation</vt:lpstr>
      <vt:lpstr>PowerPoint Presentation</vt:lpstr>
      <vt:lpstr>PowerPoint Presentation</vt:lpstr>
      <vt:lpstr>Record To Report (RTR)</vt:lpstr>
      <vt:lpstr>Process Interface JEs</vt:lpstr>
      <vt:lpstr>Record To Report (RTR)</vt:lpstr>
      <vt:lpstr>Process Journal Entry - Manual</vt:lpstr>
      <vt:lpstr>Process Journal Entry - Demo</vt:lpstr>
      <vt:lpstr>Record To Report (RTR)</vt:lpstr>
      <vt:lpstr>Process Journals and Approvals</vt:lpstr>
      <vt:lpstr>Record To Report (RTR)</vt:lpstr>
      <vt:lpstr>Process Recurring Entries</vt:lpstr>
      <vt:lpstr>Record To Report (RTR)</vt:lpstr>
      <vt:lpstr>Process Allocations</vt:lpstr>
      <vt:lpstr>Record To Report (RTR)</vt:lpstr>
      <vt:lpstr>Process Reversals</vt:lpstr>
      <vt:lpstr>Posting and Automation</vt:lpstr>
      <vt:lpstr>PowerPoint Presentation</vt:lpstr>
      <vt:lpstr>PowerPoint Presentation</vt:lpstr>
      <vt:lpstr>Appendix</vt:lpstr>
      <vt:lpstr>Oracle Cloud Snippets for General Ledger</vt:lpstr>
      <vt:lpstr>Landing Page of Oracle Cloud Instance Demonstration Purpose Only</vt:lpstr>
      <vt:lpstr>Accessing the General Accounting Dashboard</vt:lpstr>
      <vt:lpstr>Journals and Close Status Tabs from General Accounting Dashboard</vt:lpstr>
      <vt:lpstr>Accessing the Task Pane with list of Options can be utilized for Transactions and Reporting Purposes:</vt:lpstr>
      <vt:lpstr>Creation of a Manual Journal of Payroll in Oracle User Interface</vt:lpstr>
      <vt:lpstr>Posting Status of Manual Journal in Oracle User Interface</vt:lpstr>
      <vt:lpstr>Creation of a Spreadsheet Journal Using - ADFDi</vt:lpstr>
      <vt:lpstr>Creation of a Manual Journal of Payroll Using Spreadsheet (ADFDi)</vt:lpstr>
      <vt:lpstr>Creation of a Spreadsheet Journal of Payroll Using (ADFDi)</vt:lpstr>
      <vt:lpstr>Manage Journals Section</vt:lpstr>
      <vt:lpstr>Manage Journals Section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Kinetic Enterprise</dc:title>
  <dc:creator>Saini, Deepak</dc:creator>
  <cp:lastModifiedBy>Khandelwal, Surbhi Deepesh</cp:lastModifiedBy>
  <cp:revision>2</cp:revision>
  <cp:lastPrinted>2014-06-25T02:16:22Z</cp:lastPrinted>
  <dcterms:created xsi:type="dcterms:W3CDTF">2023-01-31T06:57:31Z</dcterms:created>
  <dcterms:modified xsi:type="dcterms:W3CDTF">2024-04-09T07:36:11Z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0x0101005EC66C6C5563054CB3180C4AE6D905F6</vt:lpwstr>
  </property>
  <property fmtid="{D5CDD505-2E9C-101B-9397-08002B2CF9AE}" pid="3" name="MSIP_Label_ea60d57e-af5b-4752-ac57-3e4f28ca11dc_Enabled">
    <vt:lpwstr>true</vt:lpwstr>
  </property>
  <property fmtid="{D5CDD505-2E9C-101B-9397-08002B2CF9AE}" pid="4" name="MSIP_Label_ea60d57e-af5b-4752-ac57-3e4f28ca11dc_SetDate">
    <vt:lpwstr>2021-03-15T08:01:35Z</vt:lpwstr>
  </property>
  <property fmtid="{D5CDD505-2E9C-101B-9397-08002B2CF9AE}" pid="5" name="MSIP_Label_ea60d57e-af5b-4752-ac57-3e4f28ca11dc_Method">
    <vt:lpwstr>Standard</vt:lpwstr>
  </property>
  <property fmtid="{D5CDD505-2E9C-101B-9397-08002B2CF9AE}" pid="6" name="MSIP_Label_ea60d57e-af5b-4752-ac57-3e4f28ca11dc_Name">
    <vt:lpwstr>ea60d57e-af5b-4752-ac57-3e4f28ca11dc</vt:lpwstr>
  </property>
  <property fmtid="{D5CDD505-2E9C-101B-9397-08002B2CF9AE}" pid="7" name="MSIP_Label_ea60d57e-af5b-4752-ac57-3e4f28ca11dc_SiteId">
    <vt:lpwstr>36da45f1-dd2c-4d1f-af13-5abe46b99921</vt:lpwstr>
  </property>
  <property fmtid="{D5CDD505-2E9C-101B-9397-08002B2CF9AE}" pid="8" name="MSIP_Label_ea60d57e-af5b-4752-ac57-3e4f28ca11dc_ActionId">
    <vt:lpwstr>c48226f8-9411-4d06-b069-56e094e1e42e</vt:lpwstr>
  </property>
  <property fmtid="{D5CDD505-2E9C-101B-9397-08002B2CF9AE}" pid="9" name="MSIP_Label_ea60d57e-af5b-4752-ac57-3e4f28ca11dc_ContentBits">
    <vt:lpwstr>0</vt:lpwstr>
  </property>
  <property fmtid="{D5CDD505-2E9C-101B-9397-08002B2CF9AE}" pid="10" name="MediaServiceImageTags">
    <vt:lpwstr/>
  </property>
  <property fmtid="{D5CDD505-2E9C-101B-9397-08002B2CF9AE}" pid="11" name="xd_ProgID">
    <vt:lpwstr/>
  </property>
  <property fmtid="{D5CDD505-2E9C-101B-9397-08002B2CF9AE}" pid="12" name="_SourceUrl">
    <vt:lpwstr/>
  </property>
  <property fmtid="{D5CDD505-2E9C-101B-9397-08002B2CF9AE}" pid="13" name="_SharedFileIndex">
    <vt:lpwstr/>
  </property>
  <property fmtid="{D5CDD505-2E9C-101B-9397-08002B2CF9AE}" pid="14" name="ComplianceAssetId">
    <vt:lpwstr/>
  </property>
  <property fmtid="{D5CDD505-2E9C-101B-9397-08002B2CF9AE}" pid="15" name="TemplateUrl">
    <vt:lpwstr/>
  </property>
  <property fmtid="{D5CDD505-2E9C-101B-9397-08002B2CF9AE}" pid="16" name="_ExtendedDescription">
    <vt:lpwstr/>
  </property>
  <property fmtid="{D5CDD505-2E9C-101B-9397-08002B2CF9AE}" pid="17" name="TriggerFlowInfo">
    <vt:lpwstr/>
  </property>
  <property fmtid="{D5CDD505-2E9C-101B-9397-08002B2CF9AE}" pid="18" name="xd_Signature">
    <vt:lpwstr/>
  </property>
</Properties>
</file>